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222"/>
  </p:notesMasterIdLst>
  <p:handoutMasterIdLst>
    <p:handoutMasterId r:id="rId223"/>
  </p:handoutMasterIdLst>
  <p:sldIdLst>
    <p:sldId id="542" r:id="rId3"/>
    <p:sldId id="421" r:id="rId4"/>
    <p:sldId id="256" r:id="rId5"/>
    <p:sldId id="338" r:id="rId6"/>
    <p:sldId id="310" r:id="rId7"/>
    <p:sldId id="312" r:id="rId8"/>
    <p:sldId id="313" r:id="rId9"/>
    <p:sldId id="314" r:id="rId10"/>
    <p:sldId id="315" r:id="rId11"/>
    <p:sldId id="316" r:id="rId12"/>
    <p:sldId id="410" r:id="rId13"/>
    <p:sldId id="319" r:id="rId14"/>
    <p:sldId id="320" r:id="rId15"/>
    <p:sldId id="350" r:id="rId16"/>
    <p:sldId id="351" r:id="rId17"/>
    <p:sldId id="354" r:id="rId18"/>
    <p:sldId id="355" r:id="rId19"/>
    <p:sldId id="768" r:id="rId20"/>
    <p:sldId id="353" r:id="rId21"/>
    <p:sldId id="339" r:id="rId22"/>
    <p:sldId id="361" r:id="rId23"/>
    <p:sldId id="340" r:id="rId24"/>
    <p:sldId id="341" r:id="rId25"/>
    <p:sldId id="324" r:id="rId26"/>
    <p:sldId id="325" r:id="rId27"/>
    <p:sldId id="326" r:id="rId28"/>
    <p:sldId id="342" r:id="rId29"/>
    <p:sldId id="411" r:id="rId30"/>
    <p:sldId id="412" r:id="rId31"/>
    <p:sldId id="408" r:id="rId32"/>
    <p:sldId id="329" r:id="rId33"/>
    <p:sldId id="330" r:id="rId34"/>
    <p:sldId id="344" r:id="rId35"/>
    <p:sldId id="327" r:id="rId36"/>
    <p:sldId id="328" r:id="rId37"/>
    <p:sldId id="343" r:id="rId38"/>
    <p:sldId id="346" r:id="rId39"/>
    <p:sldId id="347" r:id="rId40"/>
    <p:sldId id="348" r:id="rId41"/>
    <p:sldId id="413" r:id="rId42"/>
    <p:sldId id="414" r:id="rId43"/>
    <p:sldId id="362" r:id="rId44"/>
    <p:sldId id="409" r:id="rId45"/>
    <p:sldId id="422" r:id="rId46"/>
    <p:sldId id="640" r:id="rId47"/>
    <p:sldId id="641" r:id="rId48"/>
    <p:sldId id="642" r:id="rId49"/>
    <p:sldId id="688" r:id="rId50"/>
    <p:sldId id="689" r:id="rId51"/>
    <p:sldId id="691" r:id="rId52"/>
    <p:sldId id="345" r:id="rId53"/>
    <p:sldId id="332" r:id="rId54"/>
    <p:sldId id="633" r:id="rId55"/>
    <p:sldId id="634" r:id="rId56"/>
    <p:sldId id="635" r:id="rId57"/>
    <p:sldId id="636" r:id="rId58"/>
    <p:sldId id="637" r:id="rId59"/>
    <p:sldId id="638" r:id="rId60"/>
    <p:sldId id="639" r:id="rId61"/>
    <p:sldId id="337" r:id="rId62"/>
    <p:sldId id="423" r:id="rId63"/>
    <p:sldId id="415" r:id="rId64"/>
    <p:sldId id="416" r:id="rId65"/>
    <p:sldId id="417" r:id="rId66"/>
    <p:sldId id="509" r:id="rId67"/>
    <p:sldId id="737" r:id="rId68"/>
    <p:sldId id="371" r:id="rId69"/>
    <p:sldId id="372" r:id="rId70"/>
    <p:sldId id="373" r:id="rId71"/>
    <p:sldId id="374" r:id="rId72"/>
    <p:sldId id="390" r:id="rId73"/>
    <p:sldId id="375" r:id="rId74"/>
    <p:sldId id="391" r:id="rId75"/>
    <p:sldId id="377" r:id="rId76"/>
    <p:sldId id="378" r:id="rId77"/>
    <p:sldId id="419" r:id="rId78"/>
    <p:sldId id="379" r:id="rId79"/>
    <p:sldId id="380" r:id="rId80"/>
    <p:sldId id="381" r:id="rId81"/>
    <p:sldId id="382" r:id="rId82"/>
    <p:sldId id="383" r:id="rId83"/>
    <p:sldId id="393" r:id="rId84"/>
    <p:sldId id="394" r:id="rId85"/>
    <p:sldId id="395" r:id="rId86"/>
    <p:sldId id="392" r:id="rId87"/>
    <p:sldId id="396" r:id="rId88"/>
    <p:sldId id="397" r:id="rId89"/>
    <p:sldId id="398" r:id="rId90"/>
    <p:sldId id="399" r:id="rId91"/>
    <p:sldId id="400" r:id="rId92"/>
    <p:sldId id="401" r:id="rId93"/>
    <p:sldId id="402" r:id="rId94"/>
    <p:sldId id="403" r:id="rId95"/>
    <p:sldId id="387" r:id="rId96"/>
    <p:sldId id="407" r:id="rId97"/>
    <p:sldId id="275" r:id="rId98"/>
    <p:sldId id="277" r:id="rId99"/>
    <p:sldId id="769" r:id="rId100"/>
    <p:sldId id="770" r:id="rId101"/>
    <p:sldId id="358" r:id="rId102"/>
    <p:sldId id="359" r:id="rId103"/>
    <p:sldId id="771" r:id="rId104"/>
    <p:sldId id="772" r:id="rId105"/>
    <p:sldId id="317" r:id="rId106"/>
    <p:sldId id="364" r:id="rId107"/>
    <p:sldId id="773" r:id="rId108"/>
    <p:sldId id="366" r:id="rId109"/>
    <p:sldId id="420" r:id="rId110"/>
    <p:sldId id="549" r:id="rId111"/>
    <p:sldId id="368" r:id="rId112"/>
    <p:sldId id="774" r:id="rId113"/>
    <p:sldId id="369" r:id="rId114"/>
    <p:sldId id="370" r:id="rId115"/>
    <p:sldId id="775" r:id="rId116"/>
    <p:sldId id="356" r:id="rId117"/>
    <p:sldId id="279" r:id="rId118"/>
    <p:sldId id="321" r:id="rId119"/>
    <p:sldId id="322" r:id="rId120"/>
    <p:sldId id="468" r:id="rId121"/>
    <p:sldId id="776" r:id="rId122"/>
    <p:sldId id="510" r:id="rId123"/>
    <p:sldId id="283" r:id="rId124"/>
    <p:sldId id="777" r:id="rId125"/>
    <p:sldId id="778" r:id="rId126"/>
    <p:sldId id="779" r:id="rId127"/>
    <p:sldId id="376" r:id="rId128"/>
    <p:sldId id="780" r:id="rId129"/>
    <p:sldId id="781" r:id="rId130"/>
    <p:sldId id="782" r:id="rId131"/>
    <p:sldId id="783" r:id="rId132"/>
    <p:sldId id="784" r:id="rId133"/>
    <p:sldId id="785" r:id="rId134"/>
    <p:sldId id="349" r:id="rId135"/>
    <p:sldId id="786" r:id="rId136"/>
    <p:sldId id="787" r:id="rId137"/>
    <p:sldId id="352" r:id="rId138"/>
    <p:sldId id="788" r:id="rId139"/>
    <p:sldId id="789" r:id="rId140"/>
    <p:sldId id="790" r:id="rId141"/>
    <p:sldId id="791" r:id="rId142"/>
    <p:sldId id="792" r:id="rId143"/>
    <p:sldId id="793" r:id="rId144"/>
    <p:sldId id="794" r:id="rId145"/>
    <p:sldId id="795" r:id="rId146"/>
    <p:sldId id="796" r:id="rId147"/>
    <p:sldId id="797" r:id="rId148"/>
    <p:sldId id="798" r:id="rId149"/>
    <p:sldId id="799" r:id="rId150"/>
    <p:sldId id="800" r:id="rId151"/>
    <p:sldId id="384" r:id="rId152"/>
    <p:sldId id="801" r:id="rId153"/>
    <p:sldId id="386" r:id="rId154"/>
    <p:sldId id="802" r:id="rId155"/>
    <p:sldId id="388" r:id="rId156"/>
    <p:sldId id="389" r:id="rId157"/>
    <p:sldId id="803" r:id="rId158"/>
    <p:sldId id="804" r:id="rId159"/>
    <p:sldId id="805" r:id="rId160"/>
    <p:sldId id="806" r:id="rId161"/>
    <p:sldId id="807" r:id="rId162"/>
    <p:sldId id="808" r:id="rId163"/>
    <p:sldId id="809" r:id="rId164"/>
    <p:sldId id="405" r:id="rId165"/>
    <p:sldId id="810" r:id="rId166"/>
    <p:sldId id="811" r:id="rId167"/>
    <p:sldId id="812" r:id="rId168"/>
    <p:sldId id="813" r:id="rId169"/>
    <p:sldId id="814" r:id="rId170"/>
    <p:sldId id="815" r:id="rId171"/>
    <p:sldId id="816" r:id="rId172"/>
    <p:sldId id="817" r:id="rId173"/>
    <p:sldId id="818" r:id="rId174"/>
    <p:sldId id="819" r:id="rId175"/>
    <p:sldId id="357" r:id="rId176"/>
    <p:sldId id="367" r:id="rId177"/>
    <p:sldId id="820" r:id="rId178"/>
    <p:sldId id="821" r:id="rId179"/>
    <p:sldId id="822" r:id="rId180"/>
    <p:sldId id="823" r:id="rId181"/>
    <p:sldId id="824" r:id="rId182"/>
    <p:sldId id="825" r:id="rId183"/>
    <p:sldId id="360" r:id="rId184"/>
    <p:sldId id="365" r:id="rId185"/>
    <p:sldId id="826" r:id="rId186"/>
    <p:sldId id="827" r:id="rId187"/>
    <p:sldId id="828" r:id="rId188"/>
    <p:sldId id="829" r:id="rId189"/>
    <p:sldId id="296" r:id="rId190"/>
    <p:sldId id="830" r:id="rId191"/>
    <p:sldId id="831" r:id="rId192"/>
    <p:sldId id="832" r:id="rId193"/>
    <p:sldId id="833" r:id="rId194"/>
    <p:sldId id="834" r:id="rId195"/>
    <p:sldId id="835" r:id="rId196"/>
    <p:sldId id="836" r:id="rId197"/>
    <p:sldId id="837" r:id="rId198"/>
    <p:sldId id="838" r:id="rId199"/>
    <p:sldId id="839" r:id="rId200"/>
    <p:sldId id="840" r:id="rId201"/>
    <p:sldId id="841" r:id="rId202"/>
    <p:sldId id="842" r:id="rId203"/>
    <p:sldId id="843" r:id="rId204"/>
    <p:sldId id="844" r:id="rId205"/>
    <p:sldId id="845" r:id="rId206"/>
    <p:sldId id="846" r:id="rId207"/>
    <p:sldId id="847" r:id="rId208"/>
    <p:sldId id="336" r:id="rId209"/>
    <p:sldId id="848" r:id="rId210"/>
    <p:sldId id="406" r:id="rId211"/>
    <p:sldId id="849" r:id="rId212"/>
    <p:sldId id="427" r:id="rId213"/>
    <p:sldId id="573" r:id="rId214"/>
    <p:sldId id="574" r:id="rId215"/>
    <p:sldId id="572" r:id="rId216"/>
    <p:sldId id="428" r:id="rId217"/>
    <p:sldId id="429" r:id="rId218"/>
    <p:sldId id="571" r:id="rId219"/>
    <p:sldId id="588" r:id="rId220"/>
    <p:sldId id="432" r:id="rId221"/>
  </p:sldIdLst>
  <p:sldSz cx="9144000" cy="6858000" type="screen4x3"/>
  <p:notesSz cx="6648450" cy="9780588"/>
  <p:custDataLst>
    <p:tags r:id="rId224"/>
  </p:custDataLst>
  <p:defaultTextStyle>
    <a:defPPr>
      <a:defRPr lang="zh-CN"/>
    </a:defPPr>
    <a:lvl1pPr marL="0" lvl="0"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2" charset="-122"/>
        <a:ea typeface="黑体" panose="0201060906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黑体" panose="02010609060101010101" pitchFamily="2" charset="-122"/>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黑体" panose="02010609060101010101" pitchFamily="2" charset="-122"/>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400" b="1" i="0" u="none" kern="1200" baseline="0">
        <a:solidFill>
          <a:schemeClr val="tx1"/>
        </a:solidFill>
        <a:latin typeface="黑体" panose="02010609060101010101" pitchFamily="2" charset="-122"/>
        <a:ea typeface="黑体" panose="0201060906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6600"/>
    <a:srgbClr val="6699FF"/>
    <a:srgbClr val="FFFF00"/>
    <a:srgbClr val="FF99CC"/>
    <a:srgbClr val="FF6699"/>
    <a:srgbClr val="FFDDDD"/>
    <a:srgbClr val="FF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3"/>
    <p:restoredTop sz="97468"/>
  </p:normalViewPr>
  <p:slideViewPr>
    <p:cSldViewPr showGuides="1">
      <p:cViewPr varScale="1">
        <p:scale>
          <a:sx n="82" d="100"/>
          <a:sy n="82" d="100"/>
        </p:scale>
        <p:origin x="1478" y="72"/>
      </p:cViewPr>
      <p:guideLst>
        <p:guide orient="horz" pos="2160"/>
        <p:guide pos="291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handoutMaster" Target="handoutMasters/handout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ags" Target="tags/tag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92413" cy="525463"/>
          </a:xfrm>
          <a:prstGeom prst="rect">
            <a:avLst/>
          </a:prstGeom>
        </p:spPr>
        <p:txBody>
          <a:bodyPr vert="horz" lIns="91440" tIns="45720" rIns="91440" bIns="45720" rtlCol="0"/>
          <a:lstStyle>
            <a:lvl1pPr algn="l">
              <a:defRPr sz="1130"/>
            </a:lvl1pPr>
          </a:lstStyle>
          <a:p>
            <a:pPr fontAlgn="base"/>
            <a:endParaRPr lang="zh-CN" altLang="en-US" strike="noStrike" noProof="1"/>
          </a:p>
        </p:txBody>
      </p:sp>
      <p:sp>
        <p:nvSpPr>
          <p:cNvPr id="3" name="日期占位符 2"/>
          <p:cNvSpPr>
            <a:spLocks noGrp="1"/>
          </p:cNvSpPr>
          <p:nvPr>
            <p:ph type="dt" sz="quarter" idx="1"/>
          </p:nvPr>
        </p:nvSpPr>
        <p:spPr>
          <a:xfrm>
            <a:off x="3651250" y="0"/>
            <a:ext cx="2792413" cy="525463"/>
          </a:xfrm>
          <a:prstGeom prst="rect">
            <a:avLst/>
          </a:prstGeom>
        </p:spPr>
        <p:txBody>
          <a:bodyPr vert="horz" lIns="91440" tIns="45720" rIns="91440" bIns="45720" rtlCol="0"/>
          <a:lstStyle>
            <a:lvl1pPr algn="r">
              <a:defRPr sz="1130"/>
            </a:lvl1pPr>
          </a:lstStyle>
          <a:p>
            <a:pPr fontAlgn="base"/>
            <a:fld id="{0F9B84EA-7D68-4D60-9CB1-D50884785D1C}" type="datetimeFigureOut">
              <a:rPr lang="zh-CN" altLang="en-US" sz="1130" strike="noStrike" noProof="1" smtClean="0">
                <a:latin typeface="黑体" panose="02010609060101010101" pitchFamily="2" charset="-122"/>
                <a:ea typeface="黑体" panose="02010609060101010101" pitchFamily="2" charset="-122"/>
                <a:cs typeface="+mn-cs"/>
              </a:rPr>
              <a:t>2023-01-31</a:t>
            </a:fld>
            <a:endParaRPr lang="zh-CN" altLang="en-US" strike="noStrike" noProof="1"/>
          </a:p>
        </p:txBody>
      </p:sp>
      <p:sp>
        <p:nvSpPr>
          <p:cNvPr id="4" name="页脚占位符 3"/>
          <p:cNvSpPr>
            <a:spLocks noGrp="1"/>
          </p:cNvSpPr>
          <p:nvPr>
            <p:ph type="ftr" sz="quarter" idx="2"/>
          </p:nvPr>
        </p:nvSpPr>
        <p:spPr>
          <a:xfrm>
            <a:off x="0" y="9937750"/>
            <a:ext cx="2792413" cy="523875"/>
          </a:xfrm>
          <a:prstGeom prst="rect">
            <a:avLst/>
          </a:prstGeom>
        </p:spPr>
        <p:txBody>
          <a:bodyPr vert="horz" lIns="91440" tIns="45720" rIns="91440" bIns="45720" rtlCol="0" anchor="b"/>
          <a:lstStyle>
            <a:lvl1pPr algn="l">
              <a:defRPr sz="1130"/>
            </a:lvl1pPr>
          </a:lstStyle>
          <a:p>
            <a:pPr fontAlgn="base"/>
            <a:endParaRPr lang="zh-CN" altLang="en-US" strike="noStrike" noProof="1"/>
          </a:p>
        </p:txBody>
      </p:sp>
      <p:sp>
        <p:nvSpPr>
          <p:cNvPr id="5" name="灯片编号占位符 4"/>
          <p:cNvSpPr>
            <a:spLocks noGrp="1"/>
          </p:cNvSpPr>
          <p:nvPr>
            <p:ph type="sldNum" sz="quarter" idx="3"/>
          </p:nvPr>
        </p:nvSpPr>
        <p:spPr>
          <a:xfrm>
            <a:off x="3651250" y="9937750"/>
            <a:ext cx="2792413" cy="523875"/>
          </a:xfrm>
          <a:prstGeom prst="rect">
            <a:avLst/>
          </a:prstGeom>
        </p:spPr>
        <p:txBody>
          <a:bodyPr vert="horz" lIns="91440" tIns="45720" rIns="91440" bIns="45720" rtlCol="0" anchor="b"/>
          <a:lstStyle>
            <a:lvl1pPr algn="r">
              <a:defRPr sz="1130"/>
            </a:lvl1pPr>
          </a:lstStyle>
          <a:p>
            <a:pPr fontAlgn="base"/>
            <a:fld id="{8D4E0FC9-F1F8-4FAE-9988-3BA365CFD46F}" type="slidenum">
              <a:rPr lang="zh-CN" altLang="en-US" sz="1130" strike="noStrike" noProof="1" smtClean="0">
                <a:latin typeface="黑体" panose="02010609060101010101" pitchFamily="2" charset="-122"/>
                <a:ea typeface="黑体" panose="0201060906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881313" cy="4889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71" name="Rectangle 3"/>
          <p:cNvSpPr>
            <a:spLocks noGrp="1" noChangeArrowheads="1"/>
          </p:cNvSpPr>
          <p:nvPr>
            <p:ph type="dt" idx="1"/>
          </p:nvPr>
        </p:nvSpPr>
        <p:spPr bwMode="auto">
          <a:xfrm>
            <a:off x="3765550" y="0"/>
            <a:ext cx="2881313" cy="4889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latin typeface="Arial" panose="020B0604020202020204" pitchFamily="34"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879475" y="733425"/>
            <a:ext cx="4889500" cy="3667125"/>
          </a:xfrm>
          <a:prstGeom prst="rect">
            <a:avLst/>
          </a:prstGeom>
          <a:noFill/>
          <a:ln w="9525" cap="flat" cmpd="sng">
            <a:solidFill>
              <a:srgbClr val="000000"/>
            </a:solidFill>
            <a:prstDash val="solid"/>
            <a:miter/>
            <a:headEnd type="none" w="med" len="med"/>
            <a:tailEnd type="none" w="med" len="med"/>
          </a:ln>
        </p:spPr>
      </p:sp>
      <p:sp>
        <p:nvSpPr>
          <p:cNvPr id="83973" name="Rectangle 5"/>
          <p:cNvSpPr>
            <a:spLocks noGrp="1" noChangeArrowheads="1"/>
          </p:cNvSpPr>
          <p:nvPr>
            <p:ph type="body" sz="quarter" idx="3"/>
          </p:nvPr>
        </p:nvSpPr>
        <p:spPr bwMode="auto">
          <a:xfrm>
            <a:off x="665163" y="4645025"/>
            <a:ext cx="5318125" cy="4402138"/>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83974" name="Rectangle 6"/>
          <p:cNvSpPr>
            <a:spLocks noGrp="1" noChangeArrowheads="1"/>
          </p:cNvSpPr>
          <p:nvPr>
            <p:ph type="ftr" sz="quarter" idx="4"/>
          </p:nvPr>
        </p:nvSpPr>
        <p:spPr bwMode="auto">
          <a:xfrm>
            <a:off x="0" y="9290050"/>
            <a:ext cx="2881313" cy="48895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75" name="Rectangle 7"/>
          <p:cNvSpPr>
            <a:spLocks noGrp="1" noChangeArrowheads="1"/>
          </p:cNvSpPr>
          <p:nvPr>
            <p:ph type="sldNum" sz="quarter" idx="5"/>
          </p:nvPr>
        </p:nvSpPr>
        <p:spPr bwMode="auto">
          <a:xfrm>
            <a:off x="3765550" y="9290050"/>
            <a:ext cx="2881313" cy="48895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b="0" strike="noStrike" noProof="1" dirty="0">
                <a:latin typeface="Arial" panose="020B0604020202020204" pitchFamily="34" charset="0"/>
                <a:ea typeface="宋体" panose="02010600030101010101" pitchFamily="2" charset="-122"/>
                <a:cs typeface="+mn-ea"/>
              </a:rPr>
              <a:t>‹#›</a:t>
            </a:fld>
            <a:endParaRPr lang="en-US" altLang="zh-CN" sz="1200" b="0" strike="noStrike" noProof="1">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741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D98E1BA-9B33-ED86-5AEB-A9DA252F6B20}"/>
              </a:ext>
            </a:extLst>
          </p:cNvPr>
          <p:cNvSpPr>
            <a:spLocks noGrp="1" noRot="1" noChangeAspect="1" noChangeArrowheads="1" noTextEdit="1"/>
          </p:cNvSpPr>
          <p:nvPr>
            <p:ph type="sldImg" idx="4294967295"/>
          </p:nvPr>
        </p:nvSpPr>
        <p:spPr>
          <a:ln/>
        </p:spPr>
      </p:sp>
      <p:sp>
        <p:nvSpPr>
          <p:cNvPr id="9219" name="文本占位符 2">
            <a:extLst>
              <a:ext uri="{FF2B5EF4-FFF2-40B4-BE49-F238E27FC236}">
                <a16:creationId xmlns:a16="http://schemas.microsoft.com/office/drawing/2014/main" id="{DF0BFF81-49BE-B34D-AC88-0D0CEAA3F83B}"/>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oleObject" Target="../embeddings/oleObject2.bin"/><Relationship Id="rId12" Type="http://schemas.openxmlformats.org/officeDocument/2006/relationships/oleObject" Target="../embeddings/oleObject4.bin"/><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image" Target="../media/image3.jpeg"/><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oleObject" Target="../embeddings/oleObject6.bin"/><Relationship Id="rId12" Type="http://schemas.openxmlformats.org/officeDocument/2006/relationships/oleObject" Target="../embeddings/oleObject8.bin"/><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oleObject" Target="../embeddings/oleObject5.bin"/><Relationship Id="rId10" Type="http://schemas.openxmlformats.org/officeDocument/2006/relationships/oleObject" Target="../embeddings/oleObject7.bin"/><Relationship Id="rId4" Type="http://schemas.openxmlformats.org/officeDocument/2006/relationships/image" Target="../media/image3.jpeg"/><Relationship Id="rId9"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7" name="Rectangle 2"/>
          <p:cNvSpPr>
            <a:spLocks noChangeArrowheads="1"/>
          </p:cNvSpPr>
          <p:nvPr/>
        </p:nvSpPr>
        <p:spPr bwMode="gray">
          <a:xfrm>
            <a:off x="8004175" y="0"/>
            <a:ext cx="1139825" cy="6858000"/>
          </a:xfrm>
          <a:prstGeom prst="rect">
            <a:avLst/>
          </a:prstGeom>
          <a:solidFill>
            <a:schemeClr val="bg2">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8" name="Rectangle 3"/>
          <p:cNvSpPr>
            <a:spLocks noChangeArrowheads="1"/>
          </p:cNvSpPr>
          <p:nvPr/>
        </p:nvSpPr>
        <p:spPr bwMode="white">
          <a:xfrm>
            <a:off x="0" y="4638675"/>
            <a:ext cx="9144000" cy="2219325"/>
          </a:xfrm>
          <a:prstGeom prst="rect">
            <a:avLst/>
          </a:prstGeom>
          <a:solidFill>
            <a:schemeClr val="folHlink">
              <a:alpha val="31000"/>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9" name="Rectangle 4"/>
          <p:cNvSpPr>
            <a:spLocks noChangeArrowheads="1"/>
          </p:cNvSpPr>
          <p:nvPr/>
        </p:nvSpPr>
        <p:spPr bwMode="gray">
          <a:xfrm>
            <a:off x="0" y="2149475"/>
            <a:ext cx="9144000" cy="2498725"/>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 name="Freeform 5"/>
          <p:cNvSpPr/>
          <p:nvPr/>
        </p:nvSpPr>
        <p:spPr bwMode="gray">
          <a:xfrm>
            <a:off x="-9525" y="2138363"/>
            <a:ext cx="8015288" cy="22717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folHlink">
              <a:alpha val="73000"/>
            </a:schemeClr>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1" name="AutoShape 6"/>
          <p:cNvSpPr>
            <a:spLocks noChangeArrowheads="1"/>
          </p:cNvSpPr>
          <p:nvPr/>
        </p:nvSpPr>
        <p:spPr bwMode="gray">
          <a:xfrm>
            <a:off x="7696200" y="59436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2" name="AutoShape 7"/>
          <p:cNvSpPr>
            <a:spLocks noChangeArrowheads="1"/>
          </p:cNvSpPr>
          <p:nvPr/>
        </p:nvSpPr>
        <p:spPr bwMode="gray">
          <a:xfrm>
            <a:off x="8229600" y="56388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3" name="AutoShape 8"/>
          <p:cNvSpPr>
            <a:spLocks noChangeArrowheads="1"/>
          </p:cNvSpPr>
          <p:nvPr/>
        </p:nvSpPr>
        <p:spPr bwMode="gray">
          <a:xfrm>
            <a:off x="8220075" y="622935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nvGrpSpPr>
          <p:cNvPr id="2057" name="Group 15"/>
          <p:cNvGrpSpPr/>
          <p:nvPr/>
        </p:nvGrpSpPr>
        <p:grpSpPr>
          <a:xfrm>
            <a:off x="190500" y="2324100"/>
            <a:ext cx="3276600" cy="3314700"/>
            <a:chOff x="120" y="1464"/>
            <a:chExt cx="2064" cy="2088"/>
          </a:xfrm>
        </p:grpSpPr>
        <p:sp>
          <p:nvSpPr>
            <p:cNvPr id="25" name="AutoShape 16" descr="gdd01"/>
            <p:cNvSpPr>
              <a:spLocks noChangeArrowheads="1"/>
            </p:cNvSpPr>
            <p:nvPr/>
          </p:nvSpPr>
          <p:spPr bwMode="gray">
            <a:xfrm>
              <a:off x="120" y="1992"/>
              <a:ext cx="1104" cy="1008"/>
            </a:xfrm>
            <a:prstGeom prst="hexagon">
              <a:avLst>
                <a:gd name="adj" fmla="val 27381"/>
                <a:gd name="vf" fmla="val 115470"/>
              </a:avLst>
            </a:prstGeom>
            <a:blipFill dpi="0" rotWithShape="1">
              <a:blip r:embed="rId2"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sp>
          <p:nvSpPr>
            <p:cNvPr id="26" name="AutoShape 17" descr="gdd04"/>
            <p:cNvSpPr>
              <a:spLocks noChangeArrowheads="1"/>
            </p:cNvSpPr>
            <p:nvPr/>
          </p:nvSpPr>
          <p:spPr bwMode="gray">
            <a:xfrm>
              <a:off x="1032" y="1464"/>
              <a:ext cx="1152" cy="1008"/>
            </a:xfrm>
            <a:prstGeom prst="hexagon">
              <a:avLst>
                <a:gd name="adj" fmla="val 28571"/>
                <a:gd name="vf" fmla="val 115470"/>
              </a:avLst>
            </a:prstGeom>
            <a:blipFill dpi="0" rotWithShape="1">
              <a:blip r:embed="rId3"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sp>
          <p:nvSpPr>
            <p:cNvPr id="27" name="AutoShape 18" descr="gdd03"/>
            <p:cNvSpPr>
              <a:spLocks noChangeArrowheads="1"/>
            </p:cNvSpPr>
            <p:nvPr/>
          </p:nvSpPr>
          <p:spPr bwMode="gray">
            <a:xfrm>
              <a:off x="1008" y="2544"/>
              <a:ext cx="1152" cy="1008"/>
            </a:xfrm>
            <a:prstGeom prst="hexagon">
              <a:avLst>
                <a:gd name="adj" fmla="val 28571"/>
                <a:gd name="vf" fmla="val 115470"/>
              </a:avLst>
            </a:prstGeom>
            <a:blipFill dpi="0" rotWithShape="1">
              <a:blip r:embed="rId4"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grpSp>
      <p:graphicFrame>
        <p:nvGraphicFramePr>
          <p:cNvPr id="2061" name="Object 19"/>
          <p:cNvGraphicFramePr/>
          <p:nvPr userDrawn="1"/>
        </p:nvGraphicFramePr>
        <p:xfrm>
          <a:off x="1143000" y="1371600"/>
          <a:ext cx="6762750" cy="647700"/>
        </p:xfrm>
        <a:graphic>
          <a:graphicData uri="http://schemas.openxmlformats.org/presentationml/2006/ole">
            <mc:AlternateContent xmlns:mc="http://schemas.openxmlformats.org/markup-compatibility/2006">
              <mc:Choice xmlns:v="urn:schemas-microsoft-com:vml" Requires="v">
                <p:oleObj r:id="rId5" imgW="11125200" imgH="1066800" progId="Photoshop.Image.7">
                  <p:embed/>
                </p:oleObj>
              </mc:Choice>
              <mc:Fallback>
                <p:oleObj r:id="rId5" imgW="11125200" imgH="1066800" progId="Photoshop.Image.7">
                  <p:embed/>
                  <p:pic>
                    <p:nvPicPr>
                      <p:cNvPr id="0" name="图片 3078"/>
                      <p:cNvPicPr/>
                      <p:nvPr/>
                    </p:nvPicPr>
                    <p:blipFill>
                      <a:blip r:embed="rId6"/>
                      <a:stretch>
                        <a:fillRect/>
                      </a:stretch>
                    </p:blipFill>
                    <p:spPr>
                      <a:xfrm>
                        <a:off x="1143000" y="1371600"/>
                        <a:ext cx="6762750" cy="647700"/>
                      </a:xfrm>
                      <a:prstGeom prst="rect">
                        <a:avLst/>
                      </a:prstGeom>
                      <a:noFill/>
                      <a:ln w="38100">
                        <a:noFill/>
                        <a:miter/>
                      </a:ln>
                    </p:spPr>
                  </p:pic>
                </p:oleObj>
              </mc:Fallback>
            </mc:AlternateContent>
          </a:graphicData>
        </a:graphic>
      </p:graphicFrame>
      <p:graphicFrame>
        <p:nvGraphicFramePr>
          <p:cNvPr id="2062" name="Object 20"/>
          <p:cNvGraphicFramePr/>
          <p:nvPr userDrawn="1"/>
        </p:nvGraphicFramePr>
        <p:xfrm>
          <a:off x="3429000" y="3581400"/>
          <a:ext cx="4419600" cy="269875"/>
        </p:xfrm>
        <a:graphic>
          <a:graphicData uri="http://schemas.openxmlformats.org/presentationml/2006/ole">
            <mc:AlternateContent xmlns:mc="http://schemas.openxmlformats.org/markup-compatibility/2006">
              <mc:Choice xmlns:v="urn:schemas-microsoft-com:vml" Requires="v">
                <p:oleObj r:id="rId7" imgW="7721600" imgH="469900" progId="Photoshop.Image.7">
                  <p:embed/>
                </p:oleObj>
              </mc:Choice>
              <mc:Fallback>
                <p:oleObj r:id="rId7" imgW="7721600" imgH="469900" progId="Photoshop.Image.7">
                  <p:embed/>
                  <p:pic>
                    <p:nvPicPr>
                      <p:cNvPr id="0" name="图片 3077"/>
                      <p:cNvPicPr/>
                      <p:nvPr/>
                    </p:nvPicPr>
                    <p:blipFill>
                      <a:blip r:embed="rId8">
                        <a:clrChange>
                          <a:clrFrom>
                            <a:srgbClr val="8DA1B2"/>
                          </a:clrFrom>
                          <a:clrTo>
                            <a:srgbClr val="8DA1B2">
                              <a:alpha val="0"/>
                            </a:srgbClr>
                          </a:clrTo>
                        </a:clrChange>
                      </a:blip>
                      <a:stretch>
                        <a:fillRect/>
                      </a:stretch>
                    </p:blipFill>
                    <p:spPr>
                      <a:xfrm>
                        <a:off x="3429000" y="3581400"/>
                        <a:ext cx="4419600" cy="269875"/>
                      </a:xfrm>
                      <a:prstGeom prst="rect">
                        <a:avLst/>
                      </a:prstGeom>
                      <a:noFill/>
                      <a:ln w="38100">
                        <a:noFill/>
                        <a:miter/>
                      </a:ln>
                    </p:spPr>
                  </p:pic>
                </p:oleObj>
              </mc:Fallback>
            </mc:AlternateContent>
          </a:graphicData>
        </a:graphic>
      </p:graphicFrame>
      <p:pic>
        <p:nvPicPr>
          <p:cNvPr id="2063" name="Picture 21" descr="hdulogo"/>
          <p:cNvPicPr>
            <a:picLocks noChangeAspect="1"/>
          </p:cNvPicPr>
          <p:nvPr userDrawn="1"/>
        </p:nvPicPr>
        <p:blipFill>
          <a:blip r:embed="rId9">
            <a:clrChange>
              <a:clrFrom>
                <a:srgbClr val="FFFFFF"/>
              </a:clrFrom>
              <a:clrTo>
                <a:srgbClr val="FFFFFF">
                  <a:alpha val="0"/>
                </a:srgbClr>
              </a:clrTo>
            </a:clrChange>
          </a:blip>
          <a:stretch>
            <a:fillRect/>
          </a:stretch>
        </p:blipFill>
        <p:spPr>
          <a:xfrm>
            <a:off x="0" y="6383338"/>
            <a:ext cx="1905000" cy="474662"/>
          </a:xfrm>
          <a:prstGeom prst="rect">
            <a:avLst/>
          </a:prstGeom>
          <a:noFill/>
          <a:ln w="9525">
            <a:noFill/>
          </a:ln>
        </p:spPr>
      </p:pic>
      <p:graphicFrame>
        <p:nvGraphicFramePr>
          <p:cNvPr id="2064" name="Object 22"/>
          <p:cNvGraphicFramePr/>
          <p:nvPr userDrawn="1"/>
        </p:nvGraphicFramePr>
        <p:xfrm>
          <a:off x="3563938" y="2238375"/>
          <a:ext cx="1655762" cy="757238"/>
        </p:xfrm>
        <a:graphic>
          <a:graphicData uri="http://schemas.openxmlformats.org/presentationml/2006/ole">
            <mc:AlternateContent xmlns:mc="http://schemas.openxmlformats.org/markup-compatibility/2006">
              <mc:Choice xmlns:v="urn:schemas-microsoft-com:vml" Requires="v">
                <p:oleObj r:id="rId10" imgW="1498600" imgH="685800" progId="Photoshop.Image.7">
                  <p:embed/>
                </p:oleObj>
              </mc:Choice>
              <mc:Fallback>
                <p:oleObj r:id="rId10" imgW="1498600" imgH="685800" progId="Photoshop.Image.7">
                  <p:embed/>
                  <p:pic>
                    <p:nvPicPr>
                      <p:cNvPr id="0" name="图片 3075"/>
                      <p:cNvPicPr/>
                      <p:nvPr/>
                    </p:nvPicPr>
                    <p:blipFill>
                      <a:blip r:embed="rId11">
                        <a:clrChange>
                          <a:clrFrom>
                            <a:srgbClr val="7592AB"/>
                          </a:clrFrom>
                          <a:clrTo>
                            <a:srgbClr val="7592AB">
                              <a:alpha val="0"/>
                            </a:srgbClr>
                          </a:clrTo>
                        </a:clrChange>
                      </a:blip>
                      <a:stretch>
                        <a:fillRect/>
                      </a:stretch>
                    </p:blipFill>
                    <p:spPr>
                      <a:xfrm>
                        <a:off x="3563938" y="2238375"/>
                        <a:ext cx="1655762" cy="757238"/>
                      </a:xfrm>
                      <a:prstGeom prst="rect">
                        <a:avLst/>
                      </a:prstGeom>
                      <a:noFill/>
                      <a:ln w="38100">
                        <a:noFill/>
                        <a:miter/>
                      </a:ln>
                    </p:spPr>
                  </p:pic>
                </p:oleObj>
              </mc:Fallback>
            </mc:AlternateContent>
          </a:graphicData>
        </a:graphic>
      </p:graphicFrame>
      <p:graphicFrame>
        <p:nvGraphicFramePr>
          <p:cNvPr id="2065" name="Object 23"/>
          <p:cNvGraphicFramePr/>
          <p:nvPr userDrawn="1"/>
        </p:nvGraphicFramePr>
        <p:xfrm>
          <a:off x="3563938" y="2924175"/>
          <a:ext cx="4394200" cy="584200"/>
        </p:xfrm>
        <a:graphic>
          <a:graphicData uri="http://schemas.openxmlformats.org/presentationml/2006/ole">
            <mc:AlternateContent xmlns:mc="http://schemas.openxmlformats.org/markup-compatibility/2006">
              <mc:Choice xmlns:v="urn:schemas-microsoft-com:vml" Requires="v">
                <p:oleObj r:id="rId12" imgW="4394200" imgH="584200" progId="Photoshop.Image.7">
                  <p:embed/>
                </p:oleObj>
              </mc:Choice>
              <mc:Fallback>
                <p:oleObj r:id="rId12" imgW="4394200" imgH="584200" progId="Photoshop.Image.7">
                  <p:embed/>
                  <p:pic>
                    <p:nvPicPr>
                      <p:cNvPr id="0" name="图片 3076"/>
                      <p:cNvPicPr/>
                      <p:nvPr/>
                    </p:nvPicPr>
                    <p:blipFill>
                      <a:blip r:embed="rId13">
                        <a:clrChange>
                          <a:clrFrom>
                            <a:srgbClr val="7592AB"/>
                          </a:clrFrom>
                          <a:clrTo>
                            <a:srgbClr val="7592AB">
                              <a:alpha val="0"/>
                            </a:srgbClr>
                          </a:clrTo>
                        </a:clrChange>
                      </a:blip>
                      <a:stretch>
                        <a:fillRect/>
                      </a:stretch>
                    </p:blipFill>
                    <p:spPr>
                      <a:xfrm>
                        <a:off x="3563938" y="2924175"/>
                        <a:ext cx="4394200" cy="584200"/>
                      </a:xfrm>
                      <a:prstGeom prst="rect">
                        <a:avLst/>
                      </a:prstGeom>
                      <a:noFill/>
                      <a:ln w="38100">
                        <a:noFill/>
                        <a:miter/>
                      </a:ln>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26163" y="381000"/>
            <a:ext cx="1889125" cy="59436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381000"/>
            <a:ext cx="5516563" cy="59436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076325"/>
            <a:ext cx="370205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11650" y="1076325"/>
            <a:ext cx="3703638"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076325"/>
            <a:ext cx="7558088" cy="5248275"/>
          </a:xfrm>
        </p:spPr>
        <p:txBody>
          <a:bodyPr vert="horz" wrap="square" lIns="91440" tIns="45720" rIns="91440" bIns="45720" numCol="1" anchor="t" anchorCtr="0" compatLnSpc="1"/>
          <a:lstStyle/>
          <a:p>
            <a:pPr marL="342900" marR="0" lvl="0" indent="-342900" algn="l" defTabSz="914400" rtl="0" eaLnBrk="0" fontAlgn="base" latinLnBrk="0" hangingPunct="0">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076325"/>
            <a:ext cx="370205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311650" y="1076325"/>
            <a:ext cx="3703638" cy="25479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311650" y="3776663"/>
            <a:ext cx="3703638" cy="254793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7" name="Rectangle 2"/>
          <p:cNvSpPr>
            <a:spLocks noChangeArrowheads="1"/>
          </p:cNvSpPr>
          <p:nvPr/>
        </p:nvSpPr>
        <p:spPr bwMode="gray">
          <a:xfrm>
            <a:off x="8004175" y="0"/>
            <a:ext cx="1139825" cy="6858000"/>
          </a:xfrm>
          <a:prstGeom prst="rect">
            <a:avLst/>
          </a:prstGeom>
          <a:solidFill>
            <a:schemeClr val="bg2">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8" name="Rectangle 3"/>
          <p:cNvSpPr>
            <a:spLocks noChangeArrowheads="1"/>
          </p:cNvSpPr>
          <p:nvPr/>
        </p:nvSpPr>
        <p:spPr bwMode="white">
          <a:xfrm>
            <a:off x="0" y="4638675"/>
            <a:ext cx="9144000" cy="2219325"/>
          </a:xfrm>
          <a:prstGeom prst="rect">
            <a:avLst/>
          </a:prstGeom>
          <a:solidFill>
            <a:schemeClr val="folHlink">
              <a:alpha val="31000"/>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9" name="Rectangle 4"/>
          <p:cNvSpPr>
            <a:spLocks noChangeArrowheads="1"/>
          </p:cNvSpPr>
          <p:nvPr/>
        </p:nvSpPr>
        <p:spPr bwMode="gray">
          <a:xfrm>
            <a:off x="0" y="2149475"/>
            <a:ext cx="9144000" cy="2498725"/>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 name="Freeform 5"/>
          <p:cNvSpPr/>
          <p:nvPr/>
        </p:nvSpPr>
        <p:spPr bwMode="gray">
          <a:xfrm>
            <a:off x="-9525" y="2138363"/>
            <a:ext cx="8015288" cy="22717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folHlink">
              <a:alpha val="73000"/>
            </a:schemeClr>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1" name="AutoShape 6"/>
          <p:cNvSpPr>
            <a:spLocks noChangeArrowheads="1"/>
          </p:cNvSpPr>
          <p:nvPr/>
        </p:nvSpPr>
        <p:spPr bwMode="gray">
          <a:xfrm>
            <a:off x="7696200" y="59436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2" name="AutoShape 7"/>
          <p:cNvSpPr>
            <a:spLocks noChangeArrowheads="1"/>
          </p:cNvSpPr>
          <p:nvPr/>
        </p:nvSpPr>
        <p:spPr bwMode="gray">
          <a:xfrm>
            <a:off x="8229600" y="56388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3" name="AutoShape 8"/>
          <p:cNvSpPr>
            <a:spLocks noChangeArrowheads="1"/>
          </p:cNvSpPr>
          <p:nvPr/>
        </p:nvSpPr>
        <p:spPr bwMode="gray">
          <a:xfrm>
            <a:off x="8220075" y="622935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nvGrpSpPr>
          <p:cNvPr id="2057" name="Group 15"/>
          <p:cNvGrpSpPr/>
          <p:nvPr/>
        </p:nvGrpSpPr>
        <p:grpSpPr>
          <a:xfrm>
            <a:off x="190500" y="2324100"/>
            <a:ext cx="3276600" cy="3314700"/>
            <a:chOff x="120" y="1464"/>
            <a:chExt cx="2064" cy="2088"/>
          </a:xfrm>
        </p:grpSpPr>
        <p:sp>
          <p:nvSpPr>
            <p:cNvPr id="25" name="AutoShape 16" descr="gdd01"/>
            <p:cNvSpPr>
              <a:spLocks noChangeArrowheads="1"/>
            </p:cNvSpPr>
            <p:nvPr/>
          </p:nvSpPr>
          <p:spPr bwMode="gray">
            <a:xfrm>
              <a:off x="120" y="1992"/>
              <a:ext cx="1104" cy="1008"/>
            </a:xfrm>
            <a:prstGeom prst="hexagon">
              <a:avLst>
                <a:gd name="adj" fmla="val 27381"/>
                <a:gd name="vf" fmla="val 115470"/>
              </a:avLst>
            </a:prstGeom>
            <a:blipFill dpi="0" rotWithShape="1">
              <a:blip r:embed="rId2"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sp>
          <p:nvSpPr>
            <p:cNvPr id="26" name="AutoShape 17" descr="gdd04"/>
            <p:cNvSpPr>
              <a:spLocks noChangeArrowheads="1"/>
            </p:cNvSpPr>
            <p:nvPr/>
          </p:nvSpPr>
          <p:spPr bwMode="gray">
            <a:xfrm>
              <a:off x="1032" y="1464"/>
              <a:ext cx="1152" cy="1008"/>
            </a:xfrm>
            <a:prstGeom prst="hexagon">
              <a:avLst>
                <a:gd name="adj" fmla="val 28571"/>
                <a:gd name="vf" fmla="val 115470"/>
              </a:avLst>
            </a:prstGeom>
            <a:blipFill dpi="0" rotWithShape="1">
              <a:blip r:embed="rId3"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sp>
          <p:nvSpPr>
            <p:cNvPr id="27" name="AutoShape 18" descr="gdd03"/>
            <p:cNvSpPr>
              <a:spLocks noChangeArrowheads="1"/>
            </p:cNvSpPr>
            <p:nvPr/>
          </p:nvSpPr>
          <p:spPr bwMode="gray">
            <a:xfrm>
              <a:off x="1008" y="2544"/>
              <a:ext cx="1152" cy="1008"/>
            </a:xfrm>
            <a:prstGeom prst="hexagon">
              <a:avLst>
                <a:gd name="adj" fmla="val 28571"/>
                <a:gd name="vf" fmla="val 115470"/>
              </a:avLst>
            </a:prstGeom>
            <a:blipFill dpi="0" rotWithShape="1">
              <a:blip r:embed="rId4"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itchFamily="34" charset="-127"/>
                <a:cs typeface="+mn-cs"/>
              </a:endParaRPr>
            </a:p>
          </p:txBody>
        </p:sp>
      </p:grpSp>
      <p:graphicFrame>
        <p:nvGraphicFramePr>
          <p:cNvPr id="2061" name="Object 19"/>
          <p:cNvGraphicFramePr/>
          <p:nvPr userDrawn="1"/>
        </p:nvGraphicFramePr>
        <p:xfrm>
          <a:off x="1143000" y="1371600"/>
          <a:ext cx="6762750" cy="647700"/>
        </p:xfrm>
        <a:graphic>
          <a:graphicData uri="http://schemas.openxmlformats.org/presentationml/2006/ole">
            <mc:AlternateContent xmlns:mc="http://schemas.openxmlformats.org/markup-compatibility/2006">
              <mc:Choice xmlns:v="urn:schemas-microsoft-com:vml" Requires="v">
                <p:oleObj r:id="rId5" imgW="11125200" imgH="1066800" progId="Photoshop.Image.7">
                  <p:embed/>
                </p:oleObj>
              </mc:Choice>
              <mc:Fallback>
                <p:oleObj r:id="rId5" imgW="11125200" imgH="1066800" progId="Photoshop.Image.7">
                  <p:embed/>
                  <p:pic>
                    <p:nvPicPr>
                      <p:cNvPr id="0" name="图片 3078"/>
                      <p:cNvPicPr/>
                      <p:nvPr/>
                    </p:nvPicPr>
                    <p:blipFill>
                      <a:blip r:embed="rId6"/>
                      <a:stretch>
                        <a:fillRect/>
                      </a:stretch>
                    </p:blipFill>
                    <p:spPr>
                      <a:xfrm>
                        <a:off x="1143000" y="1371600"/>
                        <a:ext cx="6762750" cy="647700"/>
                      </a:xfrm>
                      <a:prstGeom prst="rect">
                        <a:avLst/>
                      </a:prstGeom>
                      <a:noFill/>
                      <a:ln w="38100">
                        <a:noFill/>
                        <a:miter/>
                      </a:ln>
                    </p:spPr>
                  </p:pic>
                </p:oleObj>
              </mc:Fallback>
            </mc:AlternateContent>
          </a:graphicData>
        </a:graphic>
      </p:graphicFrame>
      <p:graphicFrame>
        <p:nvGraphicFramePr>
          <p:cNvPr id="2062" name="Object 20"/>
          <p:cNvGraphicFramePr/>
          <p:nvPr userDrawn="1"/>
        </p:nvGraphicFramePr>
        <p:xfrm>
          <a:off x="3429000" y="3581400"/>
          <a:ext cx="4419600" cy="269875"/>
        </p:xfrm>
        <a:graphic>
          <a:graphicData uri="http://schemas.openxmlformats.org/presentationml/2006/ole">
            <mc:AlternateContent xmlns:mc="http://schemas.openxmlformats.org/markup-compatibility/2006">
              <mc:Choice xmlns:v="urn:schemas-microsoft-com:vml" Requires="v">
                <p:oleObj r:id="rId7" imgW="7721600" imgH="469900" progId="Photoshop.Image.7">
                  <p:embed/>
                </p:oleObj>
              </mc:Choice>
              <mc:Fallback>
                <p:oleObj r:id="rId7" imgW="7721600" imgH="469900" progId="Photoshop.Image.7">
                  <p:embed/>
                  <p:pic>
                    <p:nvPicPr>
                      <p:cNvPr id="0" name="图片 3077"/>
                      <p:cNvPicPr/>
                      <p:nvPr/>
                    </p:nvPicPr>
                    <p:blipFill>
                      <a:blip r:embed="rId8">
                        <a:clrChange>
                          <a:clrFrom>
                            <a:srgbClr val="8DA1B2"/>
                          </a:clrFrom>
                          <a:clrTo>
                            <a:srgbClr val="8DA1B2">
                              <a:alpha val="0"/>
                            </a:srgbClr>
                          </a:clrTo>
                        </a:clrChange>
                      </a:blip>
                      <a:stretch>
                        <a:fillRect/>
                      </a:stretch>
                    </p:blipFill>
                    <p:spPr>
                      <a:xfrm>
                        <a:off x="3429000" y="3581400"/>
                        <a:ext cx="4419600" cy="269875"/>
                      </a:xfrm>
                      <a:prstGeom prst="rect">
                        <a:avLst/>
                      </a:prstGeom>
                      <a:noFill/>
                      <a:ln w="38100">
                        <a:noFill/>
                        <a:miter/>
                      </a:ln>
                    </p:spPr>
                  </p:pic>
                </p:oleObj>
              </mc:Fallback>
            </mc:AlternateContent>
          </a:graphicData>
        </a:graphic>
      </p:graphicFrame>
      <p:pic>
        <p:nvPicPr>
          <p:cNvPr id="2063" name="Picture 21" descr="hdulogo"/>
          <p:cNvPicPr>
            <a:picLocks noChangeAspect="1"/>
          </p:cNvPicPr>
          <p:nvPr userDrawn="1"/>
        </p:nvPicPr>
        <p:blipFill>
          <a:blip r:embed="rId9">
            <a:clrChange>
              <a:clrFrom>
                <a:srgbClr val="FFFFFF"/>
              </a:clrFrom>
              <a:clrTo>
                <a:srgbClr val="FFFFFF">
                  <a:alpha val="0"/>
                </a:srgbClr>
              </a:clrTo>
            </a:clrChange>
          </a:blip>
          <a:stretch>
            <a:fillRect/>
          </a:stretch>
        </p:blipFill>
        <p:spPr>
          <a:xfrm>
            <a:off x="0" y="6383338"/>
            <a:ext cx="1905000" cy="474662"/>
          </a:xfrm>
          <a:prstGeom prst="rect">
            <a:avLst/>
          </a:prstGeom>
          <a:noFill/>
          <a:ln w="9525">
            <a:noFill/>
          </a:ln>
        </p:spPr>
      </p:pic>
      <p:graphicFrame>
        <p:nvGraphicFramePr>
          <p:cNvPr id="2064" name="Object 22"/>
          <p:cNvGraphicFramePr/>
          <p:nvPr userDrawn="1"/>
        </p:nvGraphicFramePr>
        <p:xfrm>
          <a:off x="3563938" y="2238375"/>
          <a:ext cx="1655762" cy="757238"/>
        </p:xfrm>
        <a:graphic>
          <a:graphicData uri="http://schemas.openxmlformats.org/presentationml/2006/ole">
            <mc:AlternateContent xmlns:mc="http://schemas.openxmlformats.org/markup-compatibility/2006">
              <mc:Choice xmlns:v="urn:schemas-microsoft-com:vml" Requires="v">
                <p:oleObj r:id="rId10" imgW="1498600" imgH="685800" progId="Photoshop.Image.7">
                  <p:embed/>
                </p:oleObj>
              </mc:Choice>
              <mc:Fallback>
                <p:oleObj r:id="rId10" imgW="1498600" imgH="685800" progId="Photoshop.Image.7">
                  <p:embed/>
                  <p:pic>
                    <p:nvPicPr>
                      <p:cNvPr id="0" name="图片 3075"/>
                      <p:cNvPicPr/>
                      <p:nvPr/>
                    </p:nvPicPr>
                    <p:blipFill>
                      <a:blip r:embed="rId11">
                        <a:clrChange>
                          <a:clrFrom>
                            <a:srgbClr val="7592AB"/>
                          </a:clrFrom>
                          <a:clrTo>
                            <a:srgbClr val="7592AB">
                              <a:alpha val="0"/>
                            </a:srgbClr>
                          </a:clrTo>
                        </a:clrChange>
                      </a:blip>
                      <a:stretch>
                        <a:fillRect/>
                      </a:stretch>
                    </p:blipFill>
                    <p:spPr>
                      <a:xfrm>
                        <a:off x="3563938" y="2238375"/>
                        <a:ext cx="1655762" cy="757238"/>
                      </a:xfrm>
                      <a:prstGeom prst="rect">
                        <a:avLst/>
                      </a:prstGeom>
                      <a:noFill/>
                      <a:ln w="38100">
                        <a:noFill/>
                        <a:miter/>
                      </a:ln>
                    </p:spPr>
                  </p:pic>
                </p:oleObj>
              </mc:Fallback>
            </mc:AlternateContent>
          </a:graphicData>
        </a:graphic>
      </p:graphicFrame>
      <p:graphicFrame>
        <p:nvGraphicFramePr>
          <p:cNvPr id="2065" name="Object 23"/>
          <p:cNvGraphicFramePr/>
          <p:nvPr userDrawn="1"/>
        </p:nvGraphicFramePr>
        <p:xfrm>
          <a:off x="3563938" y="2924175"/>
          <a:ext cx="4394200" cy="584200"/>
        </p:xfrm>
        <a:graphic>
          <a:graphicData uri="http://schemas.openxmlformats.org/presentationml/2006/ole">
            <mc:AlternateContent xmlns:mc="http://schemas.openxmlformats.org/markup-compatibility/2006">
              <mc:Choice xmlns:v="urn:schemas-microsoft-com:vml" Requires="v">
                <p:oleObj r:id="rId12" imgW="4394200" imgH="584200" progId="Photoshop.Image.7">
                  <p:embed/>
                </p:oleObj>
              </mc:Choice>
              <mc:Fallback>
                <p:oleObj r:id="rId12" imgW="4394200" imgH="584200" progId="Photoshop.Image.7">
                  <p:embed/>
                  <p:pic>
                    <p:nvPicPr>
                      <p:cNvPr id="0" name="图片 3076"/>
                      <p:cNvPicPr/>
                      <p:nvPr/>
                    </p:nvPicPr>
                    <p:blipFill>
                      <a:blip r:embed="rId13">
                        <a:clrChange>
                          <a:clrFrom>
                            <a:srgbClr val="7592AB"/>
                          </a:clrFrom>
                          <a:clrTo>
                            <a:srgbClr val="7592AB">
                              <a:alpha val="0"/>
                            </a:srgbClr>
                          </a:clrTo>
                        </a:clrChange>
                      </a:blip>
                      <a:stretch>
                        <a:fillRect/>
                      </a:stretch>
                    </p:blipFill>
                    <p:spPr>
                      <a:xfrm>
                        <a:off x="3563938" y="2924175"/>
                        <a:ext cx="4394200" cy="584200"/>
                      </a:xfrm>
                      <a:prstGeom prst="rect">
                        <a:avLst/>
                      </a:prstGeom>
                      <a:noFill/>
                      <a:ln w="38100">
                        <a:noFill/>
                        <a:miter/>
                      </a:ln>
                    </p:spPr>
                  </p:pic>
                </p:oleObj>
              </mc:Fallback>
            </mc:AlternateContent>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076325"/>
            <a:ext cx="370205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11650" y="1076325"/>
            <a:ext cx="3703638"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26163" y="381000"/>
            <a:ext cx="1889125" cy="59436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381000"/>
            <a:ext cx="5516563" cy="59436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076325"/>
            <a:ext cx="370205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11650" y="1076325"/>
            <a:ext cx="3703638"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076325"/>
            <a:ext cx="7558088" cy="5248275"/>
          </a:xfrm>
        </p:spPr>
        <p:txBody>
          <a:bodyPr vert="horz" wrap="square" lIns="91440" tIns="45720" rIns="91440" bIns="45720" numCol="1" anchor="t" anchorCtr="0" compatLnSpc="1"/>
          <a:lstStyle/>
          <a:p>
            <a:pPr marL="342900" marR="0" lvl="0" indent="-342900" algn="l" defTabSz="914400" rtl="0" eaLnBrk="0" fontAlgn="base" latinLnBrk="0" hangingPunct="0">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076325"/>
            <a:ext cx="370205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311650" y="1076325"/>
            <a:ext cx="3703638" cy="25479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311650" y="3776663"/>
            <a:ext cx="3703638" cy="254793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076325"/>
            <a:ext cx="370205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11650" y="1076325"/>
            <a:ext cx="3703638"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Freeform 2"/>
          <p:cNvSpPr/>
          <p:nvPr/>
        </p:nvSpPr>
        <p:spPr bwMode="gray">
          <a:xfrm>
            <a:off x="-9525" y="344488"/>
            <a:ext cx="8194675" cy="6334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2"/>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nvGrpSpPr>
          <p:cNvPr id="1027" name="Group 3"/>
          <p:cNvGrpSpPr/>
          <p:nvPr/>
        </p:nvGrpSpPr>
        <p:grpSpPr>
          <a:xfrm>
            <a:off x="8153400" y="0"/>
            <a:ext cx="990600" cy="6858000"/>
            <a:chOff x="5040" y="0"/>
            <a:chExt cx="720" cy="4320"/>
          </a:xfrm>
        </p:grpSpPr>
        <p:sp>
          <p:nvSpPr>
            <p:cNvPr id="140292" name="Rectangle 4"/>
            <p:cNvSpPr>
              <a:spLocks noChangeArrowheads="1"/>
            </p:cNvSpPr>
            <p:nvPr/>
          </p:nvSpPr>
          <p:spPr bwMode="gray">
            <a:xfrm>
              <a:off x="5042" y="0"/>
              <a:ext cx="718" cy="4320"/>
            </a:xfrm>
            <a:prstGeom prst="rect">
              <a:avLst/>
            </a:prstGeom>
            <a:solidFill>
              <a:schemeClr val="folHlink">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3" name="Rectangle 5"/>
            <p:cNvSpPr>
              <a:spLocks noChangeArrowheads="1"/>
            </p:cNvSpPr>
            <p:nvPr/>
          </p:nvSpPr>
          <p:spPr bwMode="gray">
            <a:xfrm>
              <a:off x="5040" y="219"/>
              <a:ext cx="720" cy="393"/>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sp>
        <p:nvSpPr>
          <p:cNvPr id="140294" name="AutoShape 6"/>
          <p:cNvSpPr>
            <a:spLocks noChangeArrowheads="1"/>
          </p:cNvSpPr>
          <p:nvPr/>
        </p:nvSpPr>
        <p:spPr bwMode="gray">
          <a:xfrm>
            <a:off x="7696200" y="59436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5" name="AutoShape 7"/>
          <p:cNvSpPr>
            <a:spLocks noChangeArrowheads="1"/>
          </p:cNvSpPr>
          <p:nvPr/>
        </p:nvSpPr>
        <p:spPr bwMode="gray">
          <a:xfrm>
            <a:off x="8229600" y="56388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6" name="AutoShape 8"/>
          <p:cNvSpPr>
            <a:spLocks noChangeArrowheads="1"/>
          </p:cNvSpPr>
          <p:nvPr/>
        </p:nvSpPr>
        <p:spPr bwMode="gray">
          <a:xfrm>
            <a:off x="8220075" y="622935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033" name="Rectangle 9"/>
          <p:cNvSpPr>
            <a:spLocks noGrp="1"/>
          </p:cNvSpPr>
          <p:nvPr>
            <p:ph type="body"/>
          </p:nvPr>
        </p:nvSpPr>
        <p:spPr>
          <a:xfrm>
            <a:off x="457200" y="1076325"/>
            <a:ext cx="7558088" cy="5248275"/>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40298" name="Rectangle 10"/>
          <p:cNvSpPr>
            <a:spLocks noGrp="1" noChangeArrowheads="1"/>
          </p:cNvSpPr>
          <p:nvPr>
            <p:ph type="dt" sz="half" idx="2"/>
          </p:nvPr>
        </p:nvSpPr>
        <p:spPr bwMode="auto">
          <a:xfrm>
            <a:off x="457200" y="6519863"/>
            <a:ext cx="2133600" cy="244475"/>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0300" name="Rectangle 12"/>
          <p:cNvSpPr>
            <a:spLocks noGrp="1" noChangeArrowheads="1"/>
          </p:cNvSpPr>
          <p:nvPr>
            <p:ph type="sldNum" sz="quarter" idx="4"/>
          </p:nvPr>
        </p:nvSpPr>
        <p:spPr bwMode="auto">
          <a:xfrm>
            <a:off x="8291513" y="6369050"/>
            <a:ext cx="457200" cy="228600"/>
          </a:xfrm>
          <a:prstGeom prst="rect">
            <a:avLst/>
          </a:prstGeom>
          <a:noFill/>
          <a:ln w="9525">
            <a:noFill/>
            <a:miter lim="800000"/>
          </a:ln>
          <a:effectLst/>
        </p:spPr>
        <p:txBody>
          <a:bodyPr vert="horz" wrap="square" lIns="91440" tIns="45720" rIns="91440" bIns="45720" numCol="1" anchor="t" anchorCtr="0" compatLnSpc="1"/>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grpSp>
        <p:nvGrpSpPr>
          <p:cNvPr id="1036" name="Group 13"/>
          <p:cNvGrpSpPr/>
          <p:nvPr/>
        </p:nvGrpSpPr>
        <p:grpSpPr>
          <a:xfrm>
            <a:off x="152400" y="228600"/>
            <a:ext cx="838200" cy="838200"/>
            <a:chOff x="18" y="144"/>
            <a:chExt cx="510" cy="480"/>
          </a:xfrm>
        </p:grpSpPr>
        <p:sp>
          <p:nvSpPr>
            <p:cNvPr id="140302" name="AutoShape 14"/>
            <p:cNvSpPr>
              <a:spLocks noChangeArrowheads="1"/>
            </p:cNvSpPr>
            <p:nvPr/>
          </p:nvSpPr>
          <p:spPr bwMode="gray">
            <a:xfrm>
              <a:off x="18" y="258"/>
              <a:ext cx="288" cy="240"/>
            </a:xfrm>
            <a:prstGeom prst="hexagon">
              <a:avLst>
                <a:gd name="adj" fmla="val 30000"/>
                <a:gd name="vf" fmla="val 115470"/>
              </a:avLst>
            </a:prstGeom>
            <a:solidFill>
              <a:schemeClr val="hlink"/>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303" name="AutoShape 15"/>
            <p:cNvSpPr>
              <a:spLocks noChangeArrowheads="1"/>
            </p:cNvSpPr>
            <p:nvPr/>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304" name="AutoShape 16"/>
            <p:cNvSpPr>
              <a:spLocks noChangeArrowheads="1"/>
            </p:cNvSpPr>
            <p:nvPr/>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sp>
        <p:nvSpPr>
          <p:cNvPr id="1040" name="Rectangle 17"/>
          <p:cNvSpPr>
            <a:spLocks noGrp="1"/>
          </p:cNvSpPr>
          <p:nvPr>
            <p:ph type="title"/>
          </p:nvPr>
        </p:nvSpPr>
        <p:spPr>
          <a:xfrm>
            <a:off x="1143000" y="381000"/>
            <a:ext cx="6705600" cy="563563"/>
          </a:xfrm>
          <a:prstGeom prst="rect">
            <a:avLst/>
          </a:prstGeom>
          <a:noFill/>
          <a:ln w="9525">
            <a:noFill/>
          </a:ln>
        </p:spPr>
        <p:txBody>
          <a:bodyPr anchor="ctr" anchorCtr="0"/>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Freeform 2"/>
          <p:cNvSpPr/>
          <p:nvPr/>
        </p:nvSpPr>
        <p:spPr bwMode="gray">
          <a:xfrm>
            <a:off x="-9525" y="344488"/>
            <a:ext cx="8194675" cy="6334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2"/>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nvGrpSpPr>
          <p:cNvPr id="1027" name="Group 3"/>
          <p:cNvGrpSpPr/>
          <p:nvPr/>
        </p:nvGrpSpPr>
        <p:grpSpPr>
          <a:xfrm>
            <a:off x="8153400" y="0"/>
            <a:ext cx="990600" cy="6858000"/>
            <a:chOff x="5040" y="0"/>
            <a:chExt cx="720" cy="4320"/>
          </a:xfrm>
        </p:grpSpPr>
        <p:sp>
          <p:nvSpPr>
            <p:cNvPr id="140292" name="Rectangle 4"/>
            <p:cNvSpPr>
              <a:spLocks noChangeArrowheads="1"/>
            </p:cNvSpPr>
            <p:nvPr/>
          </p:nvSpPr>
          <p:spPr bwMode="gray">
            <a:xfrm>
              <a:off x="5042" y="0"/>
              <a:ext cx="718" cy="4320"/>
            </a:xfrm>
            <a:prstGeom prst="rect">
              <a:avLst/>
            </a:prstGeom>
            <a:solidFill>
              <a:schemeClr val="folHlink">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3" name="Rectangle 5"/>
            <p:cNvSpPr>
              <a:spLocks noChangeArrowheads="1"/>
            </p:cNvSpPr>
            <p:nvPr/>
          </p:nvSpPr>
          <p:spPr bwMode="gray">
            <a:xfrm>
              <a:off x="5040" y="219"/>
              <a:ext cx="720" cy="393"/>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sp>
        <p:nvSpPr>
          <p:cNvPr id="140294" name="AutoShape 6"/>
          <p:cNvSpPr>
            <a:spLocks noChangeArrowheads="1"/>
          </p:cNvSpPr>
          <p:nvPr/>
        </p:nvSpPr>
        <p:spPr bwMode="gray">
          <a:xfrm>
            <a:off x="7696200" y="59436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5" name="AutoShape 7"/>
          <p:cNvSpPr>
            <a:spLocks noChangeArrowheads="1"/>
          </p:cNvSpPr>
          <p:nvPr/>
        </p:nvSpPr>
        <p:spPr bwMode="gray">
          <a:xfrm>
            <a:off x="8229600" y="56388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296" name="AutoShape 8"/>
          <p:cNvSpPr>
            <a:spLocks noChangeArrowheads="1"/>
          </p:cNvSpPr>
          <p:nvPr/>
        </p:nvSpPr>
        <p:spPr bwMode="gray">
          <a:xfrm>
            <a:off x="8220075" y="622935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033" name="Rectangle 9"/>
          <p:cNvSpPr>
            <a:spLocks noGrp="1"/>
          </p:cNvSpPr>
          <p:nvPr>
            <p:ph type="body"/>
          </p:nvPr>
        </p:nvSpPr>
        <p:spPr>
          <a:xfrm>
            <a:off x="457200" y="1076325"/>
            <a:ext cx="7558088" cy="5248275"/>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40298" name="Rectangle 10"/>
          <p:cNvSpPr>
            <a:spLocks noGrp="1" noChangeArrowheads="1"/>
          </p:cNvSpPr>
          <p:nvPr>
            <p:ph type="dt" sz="half" idx="2"/>
          </p:nvPr>
        </p:nvSpPr>
        <p:spPr bwMode="auto">
          <a:xfrm>
            <a:off x="457200" y="6519863"/>
            <a:ext cx="2133600" cy="244475"/>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0300" name="Rectangle 12"/>
          <p:cNvSpPr>
            <a:spLocks noGrp="1" noChangeArrowheads="1"/>
          </p:cNvSpPr>
          <p:nvPr>
            <p:ph type="sldNum" sz="quarter" idx="4"/>
          </p:nvPr>
        </p:nvSpPr>
        <p:spPr bwMode="auto">
          <a:xfrm>
            <a:off x="8291513" y="6369050"/>
            <a:ext cx="457200" cy="228600"/>
          </a:xfrm>
          <a:prstGeom prst="rect">
            <a:avLst/>
          </a:prstGeom>
          <a:noFill/>
          <a:ln w="9525">
            <a:noFill/>
            <a:miter lim="800000"/>
          </a:ln>
          <a:effectLst/>
        </p:spPr>
        <p:txBody>
          <a:bodyPr vert="horz" wrap="square" lIns="91440" tIns="45720" rIns="91440" bIns="45720" numCol="1" anchor="t" anchorCtr="0" compatLnSpc="1"/>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grpSp>
        <p:nvGrpSpPr>
          <p:cNvPr id="1036" name="Group 13"/>
          <p:cNvGrpSpPr/>
          <p:nvPr/>
        </p:nvGrpSpPr>
        <p:grpSpPr>
          <a:xfrm>
            <a:off x="152400" y="228600"/>
            <a:ext cx="838200" cy="838200"/>
            <a:chOff x="18" y="144"/>
            <a:chExt cx="510" cy="480"/>
          </a:xfrm>
        </p:grpSpPr>
        <p:sp>
          <p:nvSpPr>
            <p:cNvPr id="140302" name="AutoShape 14"/>
            <p:cNvSpPr>
              <a:spLocks noChangeArrowheads="1"/>
            </p:cNvSpPr>
            <p:nvPr/>
          </p:nvSpPr>
          <p:spPr bwMode="gray">
            <a:xfrm>
              <a:off x="18" y="258"/>
              <a:ext cx="288" cy="240"/>
            </a:xfrm>
            <a:prstGeom prst="hexagon">
              <a:avLst>
                <a:gd name="adj" fmla="val 30000"/>
                <a:gd name="vf" fmla="val 115470"/>
              </a:avLst>
            </a:prstGeom>
            <a:solidFill>
              <a:schemeClr val="hlink"/>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303" name="AutoShape 15"/>
            <p:cNvSpPr>
              <a:spLocks noChangeArrowheads="1"/>
            </p:cNvSpPr>
            <p:nvPr/>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40304" name="AutoShape 16"/>
            <p:cNvSpPr>
              <a:spLocks noChangeArrowheads="1"/>
            </p:cNvSpPr>
            <p:nvPr/>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grpSp>
      <p:sp>
        <p:nvSpPr>
          <p:cNvPr id="1040" name="Rectangle 17"/>
          <p:cNvSpPr>
            <a:spLocks noGrp="1"/>
          </p:cNvSpPr>
          <p:nvPr>
            <p:ph type="title"/>
          </p:nvPr>
        </p:nvSpPr>
        <p:spPr>
          <a:xfrm>
            <a:off x="1143000" y="381000"/>
            <a:ext cx="6705600" cy="563563"/>
          </a:xfrm>
          <a:prstGeom prst="rect">
            <a:avLst/>
          </a:prstGeom>
          <a:noFill/>
          <a:ln w="9525">
            <a:noFill/>
          </a:ln>
        </p:spPr>
        <p:txBody>
          <a:bodyPr anchor="ctr" anchorCtr="0"/>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3200" b="1">
          <a:solidFill>
            <a:schemeClr val="bg1"/>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sz="3200" b="1">
          <a:solidFill>
            <a:schemeClr val="bg1"/>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0.png"/></Relationships>
</file>

<file path=ppt/slides/_rels/slide10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png"/><Relationship Id="rId7" Type="http://schemas.openxmlformats.org/officeDocument/2006/relationships/oleObject" Target="../embeddings/oleObject39.bin"/><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oleObject" Target="../embeddings/oleObject38.bin"/><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40.bin"/></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59.png"/><Relationship Id="rId7" Type="http://schemas.openxmlformats.org/officeDocument/2006/relationships/oleObject" Target="../embeddings/oleObject42.bin"/><Relationship Id="rId12" Type="http://schemas.openxmlformats.org/officeDocument/2006/relationships/image" Target="../media/image70.e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69.emf"/><Relationship Id="rId4" Type="http://schemas.openxmlformats.org/officeDocument/2006/relationships/image" Target="../media/image60.png"/><Relationship Id="rId9" Type="http://schemas.openxmlformats.org/officeDocument/2006/relationships/oleObject" Target="../embeddings/oleObject43.bin"/></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2.emf"/><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oleObject" Target="../embeddings/oleObject45.bin"/><Relationship Id="rId5" Type="http://schemas.openxmlformats.org/officeDocument/2006/relationships/image" Target="../media/image71.png"/><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oleObject" Target="../embeddings/oleObject47.bin"/><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3.wmf"/><Relationship Id="rId5" Type="http://schemas.openxmlformats.org/officeDocument/2006/relationships/oleObject" Target="../embeddings/oleObject46.bin"/><Relationship Id="rId4" Type="http://schemas.openxmlformats.org/officeDocument/2006/relationships/image" Target="../media/image60.pn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2.emf"/><Relationship Id="rId5" Type="http://schemas.openxmlformats.org/officeDocument/2006/relationships/oleObject" Target="../embeddings/oleObject48.bin"/><Relationship Id="rId4" Type="http://schemas.openxmlformats.org/officeDocument/2006/relationships/image" Target="../media/image6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59.png"/><Relationship Id="rId7" Type="http://schemas.openxmlformats.org/officeDocument/2006/relationships/oleObject" Target="../embeddings/oleObject50.bin"/><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image" Target="../media/image60.png"/></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60.png"/></Relationships>
</file>

<file path=ppt/slides/_rels/slide122.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slide" Target="slide113.xml"/><Relationship Id="rId1" Type="http://schemas.openxmlformats.org/officeDocument/2006/relationships/slideLayout" Target="../slideLayouts/slideLayout2.xml"/><Relationship Id="rId5" Type="http://schemas.openxmlformats.org/officeDocument/2006/relationships/slide" Target="slide139.xml"/><Relationship Id="rId4" Type="http://schemas.openxmlformats.org/officeDocument/2006/relationships/slide" Target="slide129.xml"/></Relationships>
</file>

<file path=ppt/slides/_rels/slide1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51.bin"/><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52.bin"/><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1.emf"/><Relationship Id="rId7" Type="http://schemas.openxmlformats.org/officeDocument/2006/relationships/image" Target="../media/image59.png"/><Relationship Id="rId2"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2.emf"/><Relationship Id="rId10" Type="http://schemas.openxmlformats.org/officeDocument/2006/relationships/image" Target="../media/image83.emf"/><Relationship Id="rId4" Type="http://schemas.openxmlformats.org/officeDocument/2006/relationships/oleObject" Target="../embeddings/oleObject54.bin"/><Relationship Id="rId9" Type="http://schemas.openxmlformats.org/officeDocument/2006/relationships/oleObject" Target="../embeddings/oleObject55.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57.bin"/><Relationship Id="rId4" Type="http://schemas.openxmlformats.org/officeDocument/2006/relationships/image" Target="../media/image60.png"/></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58.bin"/><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59.bin"/><Relationship Id="rId4" Type="http://schemas.openxmlformats.org/officeDocument/2006/relationships/image" Target="../media/image60.png"/></Relationships>
</file>

<file path=ppt/slides/_rels/slide1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0.bin"/><Relationship Id="rId4" Type="http://schemas.openxmlformats.org/officeDocument/2006/relationships/image" Target="../media/image60.png"/></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1.bin"/><Relationship Id="rId4" Type="http://schemas.openxmlformats.org/officeDocument/2006/relationships/image" Target="../media/image60.png"/></Relationships>
</file>

<file path=ppt/slides/_rels/slide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2.bin"/><Relationship Id="rId4" Type="http://schemas.openxmlformats.org/officeDocument/2006/relationships/image" Target="../media/image60.png"/></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3.bin"/><Relationship Id="rId4" Type="http://schemas.openxmlformats.org/officeDocument/2006/relationships/image" Target="../media/image60.png"/></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4.bin"/><Relationship Id="rId4" Type="http://schemas.openxmlformats.org/officeDocument/2006/relationships/image" Target="../media/image60.png"/></Relationships>
</file>

<file path=ppt/slides/_rels/slide1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5.wmf"/><Relationship Id="rId5" Type="http://schemas.openxmlformats.org/officeDocument/2006/relationships/oleObject" Target="../embeddings/oleObject65.bin"/><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oleObject" Target="../embeddings/oleObject66.bin"/><Relationship Id="rId4" Type="http://schemas.openxmlformats.org/officeDocument/2006/relationships/image" Target="../media/image60.png"/></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oleObject" Target="../embeddings/oleObject67.bin"/><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10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68.bin"/><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94.emf"/><Relationship Id="rId5" Type="http://schemas.openxmlformats.org/officeDocument/2006/relationships/oleObject" Target="../embeddings/oleObject69.bin"/><Relationship Id="rId4" Type="http://schemas.openxmlformats.org/officeDocument/2006/relationships/image" Target="../media/image60.png"/></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70.bin"/><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6.emf"/><Relationship Id="rId7" Type="http://schemas.openxmlformats.org/officeDocument/2006/relationships/image" Target="../media/image59.png"/><Relationship Id="rId2" Type="http://schemas.openxmlformats.org/officeDocument/2006/relationships/oleObject" Target="../embeddings/oleObject71.bin"/><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97.emf"/><Relationship Id="rId4" Type="http://schemas.openxmlformats.org/officeDocument/2006/relationships/oleObject" Target="../embeddings/oleObject72.bin"/></Relationships>
</file>

<file path=ppt/slides/_rels/slide15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oleObject" Target="../embeddings/oleObject73.bin"/><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oleObject" Target="../embeddings/oleObject74.bin"/><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oleObject" Target="../embeddings/oleObject75.bin"/><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76.bin"/><Relationship Id="rId1" Type="http://schemas.openxmlformats.org/officeDocument/2006/relationships/slideLayout" Target="../slideLayouts/slideLayout7.xml"/><Relationship Id="rId5" Type="http://schemas.openxmlformats.org/officeDocument/2006/relationships/image" Target="../media/image102.wmf"/><Relationship Id="rId4" Type="http://schemas.openxmlformats.org/officeDocument/2006/relationships/oleObject" Target="../embeddings/oleObject77.bin"/></Relationships>
</file>

<file path=ppt/slides/_rels/slide161.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78.bin"/><Relationship Id="rId1" Type="http://schemas.openxmlformats.org/officeDocument/2006/relationships/slideLayout" Target="../slideLayouts/slideLayout7.xml"/><Relationship Id="rId4" Type="http://schemas.openxmlformats.org/officeDocument/2006/relationships/oleObject" Target="../embeddings/oleObject79.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80.bin"/><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81.bin"/><Relationship Id="rId1" Type="http://schemas.openxmlformats.org/officeDocument/2006/relationships/slideLayout" Target="../slideLayouts/slideLayout7.xml"/><Relationship Id="rId5" Type="http://schemas.openxmlformats.org/officeDocument/2006/relationships/image" Target="../media/image106.wmf"/><Relationship Id="rId4" Type="http://schemas.openxmlformats.org/officeDocument/2006/relationships/oleObject" Target="../embeddings/oleObject82.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83.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oleObject" Target="../embeddings/oleObject84.bin"/><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oleObject" Target="../embeddings/oleObject85.bin"/><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oleObject" Target="../embeddings/oleObject86.bin"/><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oleObject" Target="../embeddings/oleObject87.bin"/><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oleObject" Target="../embeddings/oleObject88.bin"/><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16.wmf"/><Relationship Id="rId7" Type="http://schemas.openxmlformats.org/officeDocument/2006/relationships/image" Target="../media/image118.wmf"/><Relationship Id="rId2" Type="http://schemas.openxmlformats.org/officeDocument/2006/relationships/oleObject" Target="../embeddings/oleObject89.bin"/><Relationship Id="rId1" Type="http://schemas.openxmlformats.org/officeDocument/2006/relationships/slideLayout" Target="../slideLayouts/slideLayout2.xml"/><Relationship Id="rId6" Type="http://schemas.openxmlformats.org/officeDocument/2006/relationships/oleObject" Target="../embeddings/oleObject91.bin"/><Relationship Id="rId5" Type="http://schemas.openxmlformats.org/officeDocument/2006/relationships/image" Target="../media/image117.wmf"/><Relationship Id="rId4" Type="http://schemas.openxmlformats.org/officeDocument/2006/relationships/oleObject" Target="../embeddings/oleObject90.bin"/></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92.bin"/><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0.wmf"/><Relationship Id="rId7" Type="http://schemas.openxmlformats.org/officeDocument/2006/relationships/image" Target="../media/image121.wmf"/><Relationship Id="rId2" Type="http://schemas.openxmlformats.org/officeDocument/2006/relationships/oleObject" Target="../embeddings/oleObject93.bin"/><Relationship Id="rId1" Type="http://schemas.openxmlformats.org/officeDocument/2006/relationships/slideLayout" Target="../slideLayouts/slideLayout2.xml"/><Relationship Id="rId6" Type="http://schemas.openxmlformats.org/officeDocument/2006/relationships/oleObject" Target="../embeddings/oleObject95.bin"/><Relationship Id="rId5" Type="http://schemas.openxmlformats.org/officeDocument/2006/relationships/image" Target="../media/image117.wmf"/><Relationship Id="rId4" Type="http://schemas.openxmlformats.org/officeDocument/2006/relationships/oleObject" Target="../embeddings/oleObject94.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oleObject" Target="../embeddings/oleObject96.bin"/><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24.wmf"/><Relationship Id="rId5" Type="http://schemas.openxmlformats.org/officeDocument/2006/relationships/oleObject" Target="../embeddings/oleObject98.bin"/><Relationship Id="rId4" Type="http://schemas.openxmlformats.org/officeDocument/2006/relationships/image" Target="../media/image123.wmf"/></Relationships>
</file>

<file path=ppt/slides/_rels/slide207.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oleObject" Target="../embeddings/oleObject100.bin"/><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27.wmf"/><Relationship Id="rId7" Type="http://schemas.openxmlformats.org/officeDocument/2006/relationships/image" Target="../media/image129.wmf"/><Relationship Id="rId2" Type="http://schemas.openxmlformats.org/officeDocument/2006/relationships/oleObject" Target="../embeddings/oleObject101.bin"/><Relationship Id="rId1" Type="http://schemas.openxmlformats.org/officeDocument/2006/relationships/slideLayout" Target="../slideLayouts/slideLayout7.xml"/><Relationship Id="rId6" Type="http://schemas.openxmlformats.org/officeDocument/2006/relationships/oleObject" Target="../embeddings/oleObject103.bin"/><Relationship Id="rId11" Type="http://schemas.openxmlformats.org/officeDocument/2006/relationships/image" Target="../media/image131.wmf"/><Relationship Id="rId5" Type="http://schemas.openxmlformats.org/officeDocument/2006/relationships/image" Target="../media/image128.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30.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oleObject" Target="../embeddings/oleObject106.bin"/><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16.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37.xml"/><Relationship Id="rId4" Type="http://schemas.openxmlformats.org/officeDocument/2006/relationships/slide" Target="slide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wmf"/><Relationship Id="rId5" Type="http://schemas.openxmlformats.org/officeDocument/2006/relationships/oleObject" Target="../embeddings/oleObject15.bin"/><Relationship Id="rId4" Type="http://schemas.openxmlformats.org/officeDocument/2006/relationships/image" Target="../media/image20.wmf"/></Relationships>
</file>

<file path=ppt/slides/_rels/slide3.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51.xml"/><Relationship Id="rId7" Type="http://schemas.openxmlformats.org/officeDocument/2006/relationships/slide" Target="slide67.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slide" Target="slide24.xml"/><Relationship Id="rId4" Type="http://schemas.openxmlformats.org/officeDocument/2006/relationships/slide" Target="slide20.xml"/><Relationship Id="rId9" Type="http://schemas.openxmlformats.org/officeDocument/2006/relationships/slide" Target="slide9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25.wmf"/><Relationship Id="rId4" Type="http://schemas.openxmlformats.org/officeDocument/2006/relationships/oleObject" Target="../embeddings/oleObject17.bin"/><Relationship Id="rId9" Type="http://schemas.openxmlformats.org/officeDocument/2006/relationships/image" Target="../media/image2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0.bin"/><Relationship Id="rId1" Type="http://schemas.openxmlformats.org/officeDocument/2006/relationships/slideLayout" Target="../slideLayouts/slideLayout12.xml"/><Relationship Id="rId5" Type="http://schemas.openxmlformats.org/officeDocument/2006/relationships/image" Target="../media/image33.e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2.bin"/><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23.bin"/><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24.bin"/><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6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slide" Target="slide90.xml"/><Relationship Id="rId4" Type="http://schemas.openxmlformats.org/officeDocument/2006/relationships/slide" Target="slide8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oleObject" Target="../embeddings/oleObject29.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oleObject" Target="../embeddings/oleObject30.bin"/><Relationship Id="rId1" Type="http://schemas.openxmlformats.org/officeDocument/2006/relationships/slideLayout" Target="../slideLayouts/slideLayout14.xml"/><Relationship Id="rId6" Type="http://schemas.openxmlformats.org/officeDocument/2006/relationships/oleObject" Target="../embeddings/oleObject32.bin"/><Relationship Id="rId11" Type="http://schemas.openxmlformats.org/officeDocument/2006/relationships/image" Target="../media/image55.png"/><Relationship Id="rId5" Type="http://schemas.openxmlformats.org/officeDocument/2006/relationships/image" Target="../media/image52.png"/><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36.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oleObject" Target="../embeddings/oleObject37.bin"/><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ctrTitle" idx="4294967295"/>
          </p:nvPr>
        </p:nvSpPr>
        <p:spPr>
          <a:xfrm>
            <a:off x="1071563" y="0"/>
            <a:ext cx="7862887" cy="1022350"/>
          </a:xfrm>
        </p:spPr>
        <p:txBody>
          <a:bodyPr wrap="square" lIns="91440" tIns="45720" rIns="91440" bIns="45720" anchor="b" anchorCtr="0"/>
          <a:lstStyle>
            <a:lvl1pPr lvl="0">
              <a:buClrTx/>
              <a:buSzTx/>
              <a:buFontTx/>
              <a:defRPr/>
            </a:lvl1pPr>
          </a:lstStyle>
          <a:p>
            <a:pPr lvl="0" eaLnBrk="1" hangingPunct="1">
              <a:buClrTx/>
              <a:buSzTx/>
              <a:buFontTx/>
            </a:pPr>
            <a:r>
              <a:rPr lang="zh-CN" altLang="en-US" sz="4400" dirty="0">
                <a:solidFill>
                  <a:srgbClr val="333399"/>
                </a:solidFill>
              </a:rPr>
              <a:t>第</a:t>
            </a:r>
            <a:r>
              <a:rPr lang="en-US" altLang="zh-CN" sz="4400" dirty="0">
                <a:solidFill>
                  <a:srgbClr val="333399"/>
                </a:solidFill>
              </a:rPr>
              <a:t>2</a:t>
            </a:r>
            <a:r>
              <a:rPr lang="zh-CN" altLang="en-US" sz="4400" dirty="0">
                <a:solidFill>
                  <a:srgbClr val="333399"/>
                </a:solidFill>
              </a:rPr>
              <a:t>章  运算方法和运算器</a:t>
            </a:r>
            <a:r>
              <a:rPr lang="zh-CN" altLang="en-US" sz="4400" dirty="0"/>
              <a:t> </a:t>
            </a:r>
          </a:p>
        </p:txBody>
      </p:sp>
      <p:sp>
        <p:nvSpPr>
          <p:cNvPr id="5122" name="文本框 99"/>
          <p:cNvSpPr txBox="1"/>
          <p:nvPr/>
        </p:nvSpPr>
        <p:spPr>
          <a:xfrm>
            <a:off x="209550" y="908720"/>
            <a:ext cx="8331200" cy="2835275"/>
          </a:xfrm>
          <a:prstGeom prst="rect">
            <a:avLst/>
          </a:prstGeom>
          <a:noFill/>
          <a:ln w="9525">
            <a:noFill/>
          </a:ln>
        </p:spPr>
        <p:txBody>
          <a:bodyPr wrap="square" anchor="t" anchorCtr="0">
            <a:spAutoFit/>
          </a:bodyPr>
          <a:lstStyle/>
          <a:p>
            <a:pPr indent="269875"/>
            <a:r>
              <a:rPr lang="zh-CN" altLang="en-US" sz="3600" b="0" dirty="0">
                <a:latin typeface="宋体" panose="02010600030101010101" pitchFamily="2" charset="-122"/>
                <a:ea typeface="宋体" panose="02010600030101010101" pitchFamily="2" charset="-122"/>
              </a:rPr>
              <a:t>计算机是微电子学与计算数学相结合的产物。微电子学的基本元器件及其集成电路构成了计算机的硬件基础，而计算数学的计算方法与数据结构则形成了计算机的软件基础。</a:t>
            </a:r>
          </a:p>
        </p:txBody>
      </p:sp>
      <p:sp>
        <p:nvSpPr>
          <p:cNvPr id="2" name="文本框 1">
            <a:extLst>
              <a:ext uri="{FF2B5EF4-FFF2-40B4-BE49-F238E27FC236}">
                <a16:creationId xmlns:a16="http://schemas.microsoft.com/office/drawing/2014/main" id="{B14D7B5B-A5CF-9645-B570-FCD45ED63440}"/>
              </a:ext>
            </a:extLst>
          </p:cNvPr>
          <p:cNvSpPr txBox="1"/>
          <p:nvPr/>
        </p:nvSpPr>
        <p:spPr>
          <a:xfrm>
            <a:off x="683568" y="4437112"/>
            <a:ext cx="6912768" cy="1384995"/>
          </a:xfrm>
          <a:prstGeom prst="rect">
            <a:avLst/>
          </a:prstGeom>
          <a:noFill/>
        </p:spPr>
        <p:txBody>
          <a:bodyPr wrap="square" rtlCol="0">
            <a:spAutoFit/>
          </a:bodyPr>
          <a:lstStyle/>
          <a:p>
            <a:r>
              <a:rPr lang="zh-CN" altLang="en-US" dirty="0">
                <a:solidFill>
                  <a:srgbClr val="FF0000"/>
                </a:solidFill>
              </a:rPr>
              <a:t>未看：汉字编码</a:t>
            </a:r>
            <a:endParaRPr lang="en-US" altLang="zh-CN" dirty="0">
              <a:solidFill>
                <a:srgbClr val="FF0000"/>
              </a:solidFill>
            </a:endParaRPr>
          </a:p>
          <a:p>
            <a:r>
              <a:rPr lang="zh-CN" altLang="en-US" sz="2000" dirty="0">
                <a:solidFill>
                  <a:srgbClr val="FF0000"/>
                </a:solidFill>
              </a:rPr>
              <a:t>关注：</a:t>
            </a:r>
            <a:r>
              <a:rPr lang="en-US" altLang="zh-CN" sz="2000" dirty="0">
                <a:solidFill>
                  <a:srgbClr val="FF0000"/>
                </a:solidFill>
              </a:rPr>
              <a:t>11,29,33,45,48,49,54,60,61,66,82,84,99,103,108,112,114,117,120,121,164,170,192,193,217,219</a:t>
            </a:r>
            <a:endParaRPr lang="zh-CN" altLang="en-US" sz="2000" dirty="0">
              <a:solidFill>
                <a:srgbClr val="FF0000"/>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4338" name="Rectangle 2"/>
          <p:cNvSpPr>
            <a:spLocks noGrp="1"/>
          </p:cNvSpPr>
          <p:nvPr>
            <p:ph type="title"/>
          </p:nvPr>
        </p:nvSpPr>
        <p:spPr>
          <a:xfrm>
            <a:off x="1143000" y="381000"/>
            <a:ext cx="7605713" cy="563563"/>
          </a:xfrm>
        </p:spPr>
        <p:txBody>
          <a:bodyPr wrap="square" lIns="91440" tIns="45720" rIns="91440" bIns="45720" anchor="ctr" anchorCtr="0"/>
          <a:lstStyle/>
          <a:p>
            <a:pPr eaLnBrk="1" hangingPunct="1"/>
            <a:r>
              <a:rPr lang="zh-CN" altLang="en-US" dirty="0"/>
              <a:t>（</a:t>
            </a:r>
            <a:r>
              <a:rPr lang="en-US" altLang="zh-CN" dirty="0"/>
              <a:t>3</a:t>
            </a:r>
            <a:r>
              <a:rPr lang="zh-CN" altLang="en-US" dirty="0"/>
              <a:t>）十进制转换为二、八、十六进制</a:t>
            </a:r>
          </a:p>
        </p:txBody>
      </p:sp>
      <p:sp>
        <p:nvSpPr>
          <p:cNvPr id="14339" name="Rectangle 3"/>
          <p:cNvSpPr>
            <a:spLocks noGrp="1"/>
          </p:cNvSpPr>
          <p:nvPr>
            <p:ph idx="1"/>
          </p:nvPr>
        </p:nvSpPr>
        <p:spPr>
          <a:xfrm>
            <a:off x="596900" y="1268413"/>
            <a:ext cx="7342188" cy="3905250"/>
          </a:xfrm>
        </p:spPr>
        <p:txBody>
          <a:bodyPr wrap="square" lIns="91440" tIns="45720" rIns="91440" bIns="45720" anchor="t" anchorCtr="0"/>
          <a:lstStyle/>
          <a:p>
            <a:pPr eaLnBrk="1" hangingPunct="1">
              <a:lnSpc>
                <a:spcPct val="90000"/>
              </a:lnSpc>
            </a:pPr>
            <a:r>
              <a:rPr lang="zh-CN" altLang="en-US" dirty="0">
                <a:solidFill>
                  <a:srgbClr val="CC0000"/>
                </a:solidFill>
              </a:rPr>
              <a:t>转换方法</a:t>
            </a:r>
            <a:r>
              <a:rPr lang="zh-CN" altLang="en-US" dirty="0"/>
              <a:t>：可以分为以下两种方法</a:t>
            </a:r>
          </a:p>
          <a:p>
            <a:pPr lvl="1" eaLnBrk="1" hangingPunct="1">
              <a:lnSpc>
                <a:spcPct val="90000"/>
              </a:lnSpc>
            </a:pPr>
            <a:r>
              <a:rPr lang="zh-CN" altLang="en-US" dirty="0"/>
              <a:t>直接转换：十进制→二、八、十六进制</a:t>
            </a:r>
          </a:p>
          <a:p>
            <a:pPr lvl="1" eaLnBrk="1" hangingPunct="1">
              <a:lnSpc>
                <a:spcPct val="90000"/>
              </a:lnSpc>
            </a:pPr>
            <a:r>
              <a:rPr lang="zh-CN" altLang="en-US" dirty="0"/>
              <a:t>间接转换：十进制→二进制→ 八、十六进制</a:t>
            </a:r>
            <a:endParaRPr lang="en-US" altLang="zh-CN" dirty="0"/>
          </a:p>
          <a:p>
            <a:pPr lvl="1" eaLnBrk="1" hangingPunct="1">
              <a:lnSpc>
                <a:spcPct val="90000"/>
              </a:lnSpc>
            </a:pPr>
            <a:endParaRPr lang="zh-CN" altLang="en-US" dirty="0"/>
          </a:p>
          <a:p>
            <a:pPr eaLnBrk="1" hangingPunct="1">
              <a:lnSpc>
                <a:spcPct val="90000"/>
              </a:lnSpc>
            </a:pPr>
            <a:r>
              <a:rPr lang="zh-CN" altLang="en-US" dirty="0"/>
              <a:t>（</a:t>
            </a:r>
            <a:r>
              <a:rPr lang="en-US" altLang="zh-CN" dirty="0"/>
              <a:t>a</a:t>
            </a:r>
            <a:r>
              <a:rPr lang="zh-CN" altLang="en-US" dirty="0"/>
              <a:t>）十进制转化为</a:t>
            </a:r>
            <a:r>
              <a:rPr lang="en-US" altLang="zh-CN" dirty="0"/>
              <a:t>R</a:t>
            </a:r>
            <a:r>
              <a:rPr lang="zh-CN" altLang="en-US" dirty="0"/>
              <a:t>进制</a:t>
            </a:r>
            <a:endParaRPr lang="en-US" altLang="zh-CN" dirty="0"/>
          </a:p>
          <a:p>
            <a:pPr eaLnBrk="1" hangingPunct="1">
              <a:lnSpc>
                <a:spcPct val="90000"/>
              </a:lnSpc>
            </a:pPr>
            <a:endParaRPr lang="zh-CN" altLang="en-US" dirty="0"/>
          </a:p>
          <a:p>
            <a:pPr eaLnBrk="1" hangingPunct="1">
              <a:lnSpc>
                <a:spcPct val="90000"/>
              </a:lnSpc>
            </a:pPr>
            <a:r>
              <a:rPr lang="zh-CN" altLang="en-US" dirty="0">
                <a:hlinkClick r:id="rId2" action="ppaction://hlinksldjump"/>
              </a:rPr>
              <a:t>（</a:t>
            </a:r>
            <a:r>
              <a:rPr lang="en-US" altLang="zh-CN" dirty="0">
                <a:hlinkClick r:id="rId2" action="ppaction://hlinksldjump"/>
              </a:rPr>
              <a:t>b</a:t>
            </a:r>
            <a:r>
              <a:rPr lang="zh-CN" altLang="en-US" dirty="0">
                <a:hlinkClick r:id="rId2" action="ppaction://hlinksldjump"/>
              </a:rPr>
              <a:t>）二进制转化为八、十六进制</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9383D402-00B9-C261-AE4E-4C09240860BC}"/>
              </a:ext>
            </a:extLst>
          </p:cNvPr>
          <p:cNvSpPr>
            <a:spLocks noChangeArrowheads="1"/>
          </p:cNvSpPr>
          <p:nvPr/>
        </p:nvSpPr>
        <p:spPr bwMode="auto">
          <a:xfrm>
            <a:off x="838200" y="60960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en-US" altLang="zh-CN" sz="2800" b="0">
                <a:solidFill>
                  <a:schemeClr val="tx1"/>
                </a:solidFill>
                <a:ea typeface="宋体" panose="02010600030101010101" pitchFamily="2" charset="-122"/>
              </a:rPr>
              <a:t> </a:t>
            </a:r>
            <a:r>
              <a:rPr lang="zh-CN" altLang="en-US" sz="2800" b="0">
                <a:solidFill>
                  <a:schemeClr val="tx1"/>
                </a:solidFill>
                <a:ea typeface="宋体" panose="02010600030101010101" pitchFamily="2" charset="-122"/>
              </a:rPr>
              <a:t>故 </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2+(x+y)   (mod  2)</a:t>
            </a:r>
            <a:r>
              <a:rPr lang="en-US" altLang="zh-CN" sz="2400" b="0">
                <a:solidFill>
                  <a:schemeClr val="tx1"/>
                </a:solidFill>
                <a:latin typeface="Arial" panose="020B0604020202020204" pitchFamily="34" charset="0"/>
                <a:ea typeface="宋体" panose="02010600030101010101" pitchFamily="2" charset="-122"/>
              </a:rPr>
              <a:t> </a:t>
            </a:r>
          </a:p>
        </p:txBody>
      </p:sp>
      <p:sp>
        <p:nvSpPr>
          <p:cNvPr id="13315" name="Rectangle 5">
            <a:extLst>
              <a:ext uri="{FF2B5EF4-FFF2-40B4-BE49-F238E27FC236}">
                <a16:creationId xmlns:a16="http://schemas.microsoft.com/office/drawing/2014/main" id="{949929C6-7477-4EB0-332A-265757563279}"/>
              </a:ext>
            </a:extLst>
          </p:cNvPr>
          <p:cNvSpPr>
            <a:spLocks noChangeArrowheads="1"/>
          </p:cNvSpPr>
          <p:nvPr/>
        </p:nvSpPr>
        <p:spPr bwMode="auto">
          <a:xfrm>
            <a:off x="381000" y="357188"/>
            <a:ext cx="6129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rgbClr val="0000FF"/>
                </a:solidFill>
                <a:ea typeface="宋体" panose="02010600030101010101" pitchFamily="2" charset="-122"/>
              </a:rPr>
              <a:t>证明</a:t>
            </a:r>
            <a:r>
              <a:rPr lang="en-US" altLang="zh-CN" sz="2400" b="0">
                <a:solidFill>
                  <a:srgbClr val="0000FF"/>
                </a:solidFill>
                <a:ea typeface="宋体" panose="02010600030101010101" pitchFamily="2" charset="-122"/>
              </a:rPr>
              <a:t>:    </a:t>
            </a:r>
            <a:r>
              <a:rPr lang="zh-CN" altLang="en-US" sz="2400" b="0">
                <a:solidFill>
                  <a:schemeClr val="tx1"/>
                </a:solidFill>
                <a:ea typeface="宋体" panose="02010600030101010101" pitchFamily="2" charset="-122"/>
              </a:rPr>
              <a:t> </a:t>
            </a:r>
            <a:r>
              <a:rPr lang="en-US" altLang="zh-CN" sz="2400" b="0">
                <a:solidFill>
                  <a:srgbClr val="0000FF"/>
                </a:solidFill>
                <a:ea typeface="宋体" panose="02010600030101010101" pitchFamily="2" charset="-122"/>
              </a:rPr>
              <a:t>[X]</a:t>
            </a:r>
            <a:r>
              <a:rPr lang="zh-CN" altLang="en-US" sz="2400" b="0" baseline="-30000">
                <a:solidFill>
                  <a:srgbClr val="0000FF"/>
                </a:solidFill>
                <a:ea typeface="宋体" panose="02010600030101010101" pitchFamily="2" charset="-122"/>
              </a:rPr>
              <a:t>补</a:t>
            </a:r>
            <a:r>
              <a:rPr lang="en-US" altLang="zh-CN" sz="2400" b="0">
                <a:solidFill>
                  <a:srgbClr val="0000FF"/>
                </a:solidFill>
                <a:ea typeface="宋体" panose="02010600030101010101" pitchFamily="2" charset="-122"/>
              </a:rPr>
              <a:t>+[Y]</a:t>
            </a:r>
            <a:r>
              <a:rPr lang="zh-CN" altLang="en-US" sz="2400" b="0" baseline="-30000">
                <a:solidFill>
                  <a:srgbClr val="0000FF"/>
                </a:solidFill>
                <a:ea typeface="宋体" panose="02010600030101010101" pitchFamily="2" charset="-122"/>
              </a:rPr>
              <a:t>补</a:t>
            </a:r>
            <a:r>
              <a:rPr lang="en-US" altLang="zh-CN" sz="2400" b="0">
                <a:solidFill>
                  <a:srgbClr val="0000FF"/>
                </a:solidFill>
                <a:ea typeface="宋体" panose="02010600030101010101" pitchFamily="2" charset="-122"/>
              </a:rPr>
              <a:t>= [X+Y]</a:t>
            </a:r>
            <a:r>
              <a:rPr lang="zh-CN" altLang="en-US" sz="2400" b="0" baseline="-30000">
                <a:solidFill>
                  <a:srgbClr val="0000FF"/>
                </a:solidFill>
                <a:ea typeface="宋体" panose="02010600030101010101" pitchFamily="2" charset="-122"/>
              </a:rPr>
              <a:t>补               </a:t>
            </a:r>
            <a:r>
              <a:rPr lang="en-US" altLang="zh-CN" sz="2400" b="0">
                <a:solidFill>
                  <a:srgbClr val="0000FF"/>
                </a:solidFill>
                <a:ea typeface="宋体" panose="02010600030101010101" pitchFamily="2" charset="-122"/>
              </a:rPr>
              <a:t>(mod 2)</a:t>
            </a:r>
          </a:p>
        </p:txBody>
      </p:sp>
      <p:sp>
        <p:nvSpPr>
          <p:cNvPr id="13316" name="Rectangle 6">
            <a:extLst>
              <a:ext uri="{FF2B5EF4-FFF2-40B4-BE49-F238E27FC236}">
                <a16:creationId xmlns:a16="http://schemas.microsoft.com/office/drawing/2014/main" id="{C2D6FB84-5F4B-2158-05F0-E30024EA1D33}"/>
              </a:ext>
            </a:extLst>
          </p:cNvPr>
          <p:cNvSpPr>
            <a:spLocks noChangeArrowheads="1"/>
          </p:cNvSpPr>
          <p:nvPr/>
        </p:nvSpPr>
        <p:spPr bwMode="auto">
          <a:xfrm>
            <a:off x="381000" y="890588"/>
            <a:ext cx="3995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① X≥0</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Y≥0</a:t>
            </a:r>
            <a:r>
              <a:rPr lang="zh-CN" altLang="en-US" sz="2400" b="0">
                <a:solidFill>
                  <a:schemeClr val="tx1"/>
                </a:solidFill>
                <a:ea typeface="宋体" panose="02010600030101010101" pitchFamily="2" charset="-122"/>
              </a:rPr>
              <a:t>，则</a:t>
            </a:r>
            <a:r>
              <a:rPr lang="en-US" altLang="zh-CN" sz="2400" b="0">
                <a:solidFill>
                  <a:schemeClr val="tx1"/>
                </a:solidFill>
                <a:ea typeface="宋体" panose="02010600030101010101" pitchFamily="2" charset="-122"/>
              </a:rPr>
              <a:t>X+Y≥0</a:t>
            </a:r>
            <a:r>
              <a:rPr lang="zh-CN" altLang="en-US" sz="2400" b="0">
                <a:solidFill>
                  <a:schemeClr val="tx1"/>
                </a:solidFill>
                <a:ea typeface="宋体" panose="02010600030101010101" pitchFamily="2" charset="-122"/>
              </a:rPr>
              <a:t>。</a:t>
            </a:r>
          </a:p>
        </p:txBody>
      </p:sp>
      <p:sp>
        <p:nvSpPr>
          <p:cNvPr id="13317" name="Rectangle 7">
            <a:extLst>
              <a:ext uri="{FF2B5EF4-FFF2-40B4-BE49-F238E27FC236}">
                <a16:creationId xmlns:a16="http://schemas.microsoft.com/office/drawing/2014/main" id="{28C5581F-7166-B77A-DEE4-BE08538BE007}"/>
              </a:ext>
            </a:extLst>
          </p:cNvPr>
          <p:cNvSpPr>
            <a:spLocks noChangeArrowheads="1"/>
          </p:cNvSpPr>
          <p:nvPr/>
        </p:nvSpPr>
        <p:spPr bwMode="auto">
          <a:xfrm>
            <a:off x="914400" y="1524000"/>
            <a:ext cx="6321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根据补码的定义可得</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a:t>
            </a:r>
          </a:p>
          <a:p>
            <a:pPr eaLnBrk="1" hangingPunct="1">
              <a:spcBef>
                <a:spcPct val="0"/>
              </a:spcBef>
              <a:spcAft>
                <a:spcPct val="0"/>
              </a:spcAft>
              <a:buFontTx/>
              <a:buNone/>
            </a:pP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r>
              <a:rPr lang="zh-CN" altLang="en-US" sz="2400" b="0">
                <a:solidFill>
                  <a:schemeClr val="tx1"/>
                </a:solidFill>
                <a:ea typeface="宋体" panose="02010600030101010101" pitchFamily="2" charset="-122"/>
              </a:rPr>
              <a:t>。</a:t>
            </a:r>
          </a:p>
        </p:txBody>
      </p:sp>
      <p:sp>
        <p:nvSpPr>
          <p:cNvPr id="13318" name="Rectangle 8">
            <a:extLst>
              <a:ext uri="{FF2B5EF4-FFF2-40B4-BE49-F238E27FC236}">
                <a16:creationId xmlns:a16="http://schemas.microsoft.com/office/drawing/2014/main" id="{C4C66942-C411-BDBF-ACC2-C4DD4B64A292}"/>
              </a:ext>
            </a:extLst>
          </p:cNvPr>
          <p:cNvSpPr>
            <a:spLocks noChangeArrowheads="1"/>
          </p:cNvSpPr>
          <p:nvPr/>
        </p:nvSpPr>
        <p:spPr bwMode="auto">
          <a:xfrm>
            <a:off x="914400" y="2438400"/>
            <a:ext cx="5486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50000"/>
              </a:spcBef>
              <a:spcAft>
                <a:spcPct val="0"/>
              </a:spcAft>
              <a:buFontTx/>
              <a:buNone/>
            </a:pPr>
            <a:r>
              <a:rPr lang="en-US" altLang="zh-CN" sz="2400" b="0">
                <a:solidFill>
                  <a:schemeClr val="tx1"/>
                </a:solidFill>
                <a:ea typeface="宋体" panose="02010600030101010101" pitchFamily="2" charset="-122"/>
              </a:rPr>
              <a:t>∵ X+Y≥0</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p>
          <a:p>
            <a:pPr>
              <a:spcBef>
                <a:spcPct val="50000"/>
              </a:spcBef>
              <a:spcAft>
                <a:spcPct val="0"/>
              </a:spcAft>
              <a:buFontTx/>
              <a:buNone/>
            </a:pPr>
            <a:r>
              <a:rPr lang="zh-CN" altLang="en-US" sz="2400" b="0">
                <a:solidFill>
                  <a:schemeClr val="tx1"/>
                </a:solidFill>
                <a:ea typeface="宋体" panose="02010600030101010101" pitchFamily="2" charset="-122"/>
              </a:rPr>
              <a:t>故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p>
        </p:txBody>
      </p:sp>
      <p:sp>
        <p:nvSpPr>
          <p:cNvPr id="13319" name="Rectangle 9">
            <a:extLst>
              <a:ext uri="{FF2B5EF4-FFF2-40B4-BE49-F238E27FC236}">
                <a16:creationId xmlns:a16="http://schemas.microsoft.com/office/drawing/2014/main" id="{6BE23155-5EDD-6BE0-3685-1BAEB69A9990}"/>
              </a:ext>
            </a:extLst>
          </p:cNvPr>
          <p:cNvSpPr>
            <a:spLocks noChangeArrowheads="1"/>
          </p:cNvSpPr>
          <p:nvPr/>
        </p:nvSpPr>
        <p:spPr bwMode="auto">
          <a:xfrm>
            <a:off x="457200" y="38100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② X&lt;0</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y&lt;0</a:t>
            </a:r>
            <a:r>
              <a:rPr lang="zh-CN" altLang="en-US" sz="2400" b="0">
                <a:solidFill>
                  <a:schemeClr val="tx1"/>
                </a:solidFill>
                <a:ea typeface="宋体" panose="02010600030101010101" pitchFamily="2" charset="-122"/>
              </a:rPr>
              <a:t>，则 </a:t>
            </a:r>
            <a:r>
              <a:rPr lang="en-US" altLang="zh-CN" sz="2400" b="0">
                <a:solidFill>
                  <a:schemeClr val="tx1"/>
                </a:solidFill>
                <a:ea typeface="宋体" panose="02010600030101010101" pitchFamily="2" charset="-122"/>
              </a:rPr>
              <a:t>x+y&lt;0</a:t>
            </a:r>
          </a:p>
        </p:txBody>
      </p:sp>
      <p:sp>
        <p:nvSpPr>
          <p:cNvPr id="14344" name="Rectangle 10">
            <a:extLst>
              <a:ext uri="{FF2B5EF4-FFF2-40B4-BE49-F238E27FC236}">
                <a16:creationId xmlns:a16="http://schemas.microsoft.com/office/drawing/2014/main" id="{FCD13728-9C0D-524D-26DC-E1144E25CA01}"/>
              </a:ext>
            </a:extLst>
          </p:cNvPr>
          <p:cNvSpPr>
            <a:spLocks noChangeArrowheads="1"/>
          </p:cNvSpPr>
          <p:nvPr/>
        </p:nvSpPr>
        <p:spPr bwMode="auto">
          <a:xfrm>
            <a:off x="762000" y="4419600"/>
            <a:ext cx="6019800" cy="519113"/>
          </a:xfrm>
          <a:prstGeom prst="rect">
            <a:avLst/>
          </a:prstGeom>
          <a:noFill/>
          <a:ln w="9525">
            <a:noFill/>
            <a:miter lim="800000"/>
          </a:ln>
        </p:spPr>
        <p:txBody>
          <a:bodyPr>
            <a:spAutoFit/>
          </a:bodyPr>
          <a:lstStyle/>
          <a:p>
            <a:pPr>
              <a:defRPr/>
            </a:pPr>
            <a:r>
              <a:rPr kumimoji="1" lang="en-US" sz="2800">
                <a:effectLst>
                  <a:outerShdw blurRad="38100" dist="38100" dir="2700000" algn="tl">
                    <a:srgbClr val="C0C0C0"/>
                  </a:outerShdw>
                </a:effectLst>
              </a:rPr>
              <a:t> </a:t>
            </a:r>
            <a:r>
              <a:rPr kumimoji="1" lang="en-US"/>
              <a:t>∵ [x]</a:t>
            </a:r>
            <a:r>
              <a:rPr kumimoji="1" lang="zh-CN" altLang="en-US" baseline="-30000"/>
              <a:t>补</a:t>
            </a:r>
            <a:r>
              <a:rPr kumimoji="1" lang="zh-CN" altLang="en-US"/>
              <a:t>＝</a:t>
            </a:r>
            <a:r>
              <a:rPr kumimoji="1" lang="en-US"/>
              <a:t>2+x</a:t>
            </a:r>
            <a:r>
              <a:rPr kumimoji="1" lang="zh-CN" altLang="en-US"/>
              <a:t>，</a:t>
            </a:r>
            <a:r>
              <a:rPr kumimoji="1" lang="en-US"/>
              <a:t>[y]</a:t>
            </a:r>
            <a:r>
              <a:rPr kumimoji="1" lang="zh-CN" altLang="en-US" baseline="-30000"/>
              <a:t>补</a:t>
            </a:r>
            <a:r>
              <a:rPr kumimoji="1" lang="zh-CN" altLang="en-US"/>
              <a:t>＝</a:t>
            </a:r>
            <a:r>
              <a:rPr kumimoji="1" lang="en-US"/>
              <a:t>2+y</a:t>
            </a:r>
            <a:r>
              <a:rPr kumimoji="1" lang="zh-CN" altLang="en-US"/>
              <a:t>，则</a:t>
            </a:r>
          </a:p>
        </p:txBody>
      </p:sp>
      <p:sp>
        <p:nvSpPr>
          <p:cNvPr id="14345" name="Rectangle 11">
            <a:extLst>
              <a:ext uri="{FF2B5EF4-FFF2-40B4-BE49-F238E27FC236}">
                <a16:creationId xmlns:a16="http://schemas.microsoft.com/office/drawing/2014/main" id="{39D0CBA3-CF17-7949-DD33-4B6B749C010F}"/>
              </a:ext>
            </a:extLst>
          </p:cNvPr>
          <p:cNvSpPr>
            <a:spLocks noChangeArrowheads="1"/>
          </p:cNvSpPr>
          <p:nvPr/>
        </p:nvSpPr>
        <p:spPr bwMode="auto">
          <a:xfrm>
            <a:off x="762000" y="5029200"/>
            <a:ext cx="6159500" cy="519113"/>
          </a:xfrm>
          <a:prstGeom prst="rect">
            <a:avLst/>
          </a:prstGeom>
          <a:noFill/>
          <a:ln w="9525">
            <a:noFill/>
            <a:miter lim="800000"/>
          </a:ln>
        </p:spPr>
        <p:txBody>
          <a:bodyPr wrap="none">
            <a:spAutoFit/>
          </a:bodyPr>
          <a:lstStyle/>
          <a:p>
            <a:pPr eaLnBrk="1" hangingPunct="1">
              <a:defRPr/>
            </a:pPr>
            <a:r>
              <a:rPr kumimoji="1" lang="en-US" sz="2800">
                <a:effectLst>
                  <a:outerShdw blurRad="38100" dist="38100" dir="2700000" algn="tl">
                    <a:srgbClr val="C0C0C0"/>
                  </a:outerShdw>
                </a:effectLst>
              </a:rPr>
              <a:t> </a:t>
            </a:r>
            <a:r>
              <a:rPr kumimoji="1" lang="en-US"/>
              <a:t>[x]</a:t>
            </a:r>
            <a:r>
              <a:rPr kumimoji="1" lang="zh-CN" altLang="en-US" baseline="-30000"/>
              <a:t>补</a:t>
            </a:r>
            <a:r>
              <a:rPr kumimoji="1" lang="en-US"/>
              <a:t>+[y]</a:t>
            </a:r>
            <a:r>
              <a:rPr kumimoji="1" lang="zh-CN" altLang="en-US" baseline="-30000"/>
              <a:t>补</a:t>
            </a:r>
            <a:r>
              <a:rPr kumimoji="1" lang="zh-CN" altLang="en-US"/>
              <a:t>＝</a:t>
            </a:r>
            <a:r>
              <a:rPr kumimoji="1" lang="en-US"/>
              <a:t>2+x+2+y</a:t>
            </a:r>
            <a:r>
              <a:rPr kumimoji="1" lang="zh-CN" altLang="en-US"/>
              <a:t>＝</a:t>
            </a:r>
            <a:r>
              <a:rPr kumimoji="1" lang="en-US"/>
              <a:t>2+(x+y)   </a:t>
            </a:r>
            <a:r>
              <a:rPr kumimoji="1" lang="en-US">
                <a:solidFill>
                  <a:srgbClr val="FF0000"/>
                </a:solidFill>
              </a:rPr>
              <a:t>(mod 2)</a:t>
            </a:r>
          </a:p>
        </p:txBody>
      </p:sp>
      <p:sp>
        <p:nvSpPr>
          <p:cNvPr id="14346" name="Rectangle 12">
            <a:extLst>
              <a:ext uri="{FF2B5EF4-FFF2-40B4-BE49-F238E27FC236}">
                <a16:creationId xmlns:a16="http://schemas.microsoft.com/office/drawing/2014/main" id="{40679794-24F6-1E8E-FC89-523099064367}"/>
              </a:ext>
            </a:extLst>
          </p:cNvPr>
          <p:cNvSpPr>
            <a:spLocks noChangeArrowheads="1"/>
          </p:cNvSpPr>
          <p:nvPr/>
        </p:nvSpPr>
        <p:spPr bwMode="auto">
          <a:xfrm>
            <a:off x="838200" y="5562600"/>
            <a:ext cx="6902450" cy="519113"/>
          </a:xfrm>
          <a:prstGeom prst="rect">
            <a:avLst/>
          </a:prstGeom>
          <a:noFill/>
          <a:ln w="9525">
            <a:noFill/>
            <a:miter lim="800000"/>
          </a:ln>
        </p:spPr>
        <p:txBody>
          <a:bodyPr>
            <a:spAutoFit/>
          </a:bodyPr>
          <a:lstStyle/>
          <a:p>
            <a:pPr>
              <a:defRPr/>
            </a:pPr>
            <a:r>
              <a:rPr kumimoji="1" lang="en-US" sz="2800">
                <a:effectLst>
                  <a:outerShdw blurRad="38100" dist="38100" dir="2700000" algn="tl">
                    <a:srgbClr val="C0C0C0"/>
                  </a:outerShdw>
                </a:effectLst>
              </a:rPr>
              <a:t> </a:t>
            </a:r>
            <a:r>
              <a:rPr kumimoji="1" lang="zh-CN" altLang="en-US"/>
              <a:t>又 ∵ </a:t>
            </a:r>
            <a:r>
              <a:rPr kumimoji="1" lang="en-US"/>
              <a:t>x+y&lt;0</a:t>
            </a:r>
            <a:r>
              <a:rPr kumimoji="1" lang="zh-CN" altLang="en-US"/>
              <a:t>，∴ </a:t>
            </a:r>
            <a:r>
              <a:rPr kumimoji="1" lang="en-US"/>
              <a:t>[x+y]</a:t>
            </a:r>
            <a:r>
              <a:rPr kumimoji="1" lang="zh-CN" altLang="en-US" baseline="-30000"/>
              <a:t>补</a:t>
            </a:r>
            <a:r>
              <a:rPr kumimoji="1" lang="zh-CN" altLang="en-US"/>
              <a:t>＝</a:t>
            </a:r>
            <a:r>
              <a:rPr kumimoji="1" lang="en-US"/>
              <a:t>2+(x+y)</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CA580DCB-ACC8-69AF-1C08-66CA51069B25}"/>
              </a:ext>
            </a:extLst>
          </p:cNvPr>
          <p:cNvSpPr>
            <a:spLocks noChangeArrowheads="1"/>
          </p:cNvSpPr>
          <p:nvPr/>
        </p:nvSpPr>
        <p:spPr bwMode="auto">
          <a:xfrm>
            <a:off x="762000" y="46482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chemeClr val="tx1"/>
                </a:solidFill>
                <a:ea typeface="宋体" panose="02010600030101010101" pitchFamily="2" charset="-122"/>
              </a:rPr>
              <a:t>当</a:t>
            </a:r>
            <a:r>
              <a:rPr lang="en-US" altLang="zh-CN" sz="2400" b="0">
                <a:solidFill>
                  <a:schemeClr val="tx1"/>
                </a:solidFill>
                <a:ea typeface="宋体" panose="02010600030101010101" pitchFamily="2" charset="-122"/>
              </a:rPr>
              <a:t>x+y&lt;0</a:t>
            </a:r>
            <a:r>
              <a:rPr lang="zh-CN" altLang="en-US" sz="2400" b="0">
                <a:solidFill>
                  <a:schemeClr val="tx1"/>
                </a:solidFill>
                <a:ea typeface="宋体" panose="02010600030101010101" pitchFamily="2" charset="-122"/>
              </a:rPr>
              <a:t>时，</a:t>
            </a:r>
            <a:r>
              <a:rPr lang="en-US" altLang="zh-CN" sz="2400" b="0">
                <a:solidFill>
                  <a:srgbClr val="FF0000"/>
                </a:solidFill>
                <a:ea typeface="宋体" panose="02010600030101010101" pitchFamily="2" charset="-122"/>
              </a:rPr>
              <a:t>[x+y]</a:t>
            </a:r>
            <a:r>
              <a:rPr lang="zh-CN" altLang="en-US" sz="2400" b="0" baseline="-30000">
                <a:solidFill>
                  <a:srgbClr val="FF0000"/>
                </a:solidFill>
                <a:ea typeface="宋体" panose="02010600030101010101" pitchFamily="2" charset="-122"/>
              </a:rPr>
              <a:t>补</a:t>
            </a:r>
            <a:r>
              <a:rPr lang="zh-CN" altLang="en-US" sz="2400" b="0">
                <a:solidFill>
                  <a:srgbClr val="FF0000"/>
                </a:solidFill>
                <a:ea typeface="宋体" panose="02010600030101010101" pitchFamily="2" charset="-122"/>
              </a:rPr>
              <a:t>＝</a:t>
            </a:r>
            <a:r>
              <a:rPr lang="en-US" altLang="zh-CN" sz="2400" b="0">
                <a:solidFill>
                  <a:srgbClr val="FF0000"/>
                </a:solidFill>
                <a:ea typeface="宋体" panose="02010600030101010101" pitchFamily="2" charset="-122"/>
              </a:rPr>
              <a:t>2+(x+y)</a:t>
            </a:r>
            <a:r>
              <a:rPr lang="en-US" altLang="zh-CN" sz="2400" b="0">
                <a:solidFill>
                  <a:schemeClr val="tx1"/>
                </a:solidFill>
                <a:latin typeface="Arial" panose="020B0604020202020204" pitchFamily="34" charset="0"/>
                <a:ea typeface="宋体" panose="02010600030101010101" pitchFamily="2" charset="-122"/>
              </a:rPr>
              <a:t> =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p>
        </p:txBody>
      </p:sp>
      <p:sp>
        <p:nvSpPr>
          <p:cNvPr id="14339" name="Rectangle 5">
            <a:extLst>
              <a:ext uri="{FF2B5EF4-FFF2-40B4-BE49-F238E27FC236}">
                <a16:creationId xmlns:a16="http://schemas.microsoft.com/office/drawing/2014/main" id="{F55174CC-7F4A-D1A6-8E4F-3679CA7B6B6F}"/>
              </a:ext>
            </a:extLst>
          </p:cNvPr>
          <p:cNvSpPr>
            <a:spLocks noChangeArrowheads="1"/>
          </p:cNvSpPr>
          <p:nvPr/>
        </p:nvSpPr>
        <p:spPr bwMode="auto">
          <a:xfrm>
            <a:off x="228600" y="433388"/>
            <a:ext cx="7237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③</a:t>
            </a:r>
            <a:r>
              <a:rPr lang="zh-CN" altLang="en-US" sz="2400" b="0">
                <a:solidFill>
                  <a:schemeClr val="tx1"/>
                </a:solidFill>
                <a:ea typeface="宋体" panose="02010600030101010101" pitchFamily="2" charset="-122"/>
              </a:rPr>
              <a:t>设</a:t>
            </a:r>
            <a:r>
              <a:rPr lang="en-US" altLang="zh-CN" sz="2400" b="0">
                <a:solidFill>
                  <a:schemeClr val="tx1"/>
                </a:solidFill>
                <a:ea typeface="宋体" panose="02010600030101010101" pitchFamily="2" charset="-122"/>
              </a:rPr>
              <a:t>x</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任一为正数</a:t>
            </a: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例如</a:t>
            </a:r>
            <a:r>
              <a:rPr lang="en-US" altLang="zh-CN" sz="2400" b="0">
                <a:solidFill>
                  <a:schemeClr val="tx1"/>
                </a:solidFill>
                <a:ea typeface="宋体" panose="02010600030101010101" pitchFamily="2" charset="-122"/>
              </a:rPr>
              <a:t>x)</a:t>
            </a:r>
            <a:r>
              <a:rPr lang="zh-CN" altLang="en-US" sz="2400" b="0">
                <a:solidFill>
                  <a:schemeClr val="tx1"/>
                </a:solidFill>
                <a:ea typeface="宋体" panose="02010600030101010101" pitchFamily="2" charset="-122"/>
              </a:rPr>
              <a:t>，任一为负数</a:t>
            </a: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例如</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a:t>
            </a:r>
          </a:p>
        </p:txBody>
      </p:sp>
      <p:sp>
        <p:nvSpPr>
          <p:cNvPr id="14340" name="Rectangle 6">
            <a:extLst>
              <a:ext uri="{FF2B5EF4-FFF2-40B4-BE49-F238E27FC236}">
                <a16:creationId xmlns:a16="http://schemas.microsoft.com/office/drawing/2014/main" id="{64B79ADF-88FE-3668-1EE9-C1BAC1F28DEE}"/>
              </a:ext>
            </a:extLst>
          </p:cNvPr>
          <p:cNvSpPr>
            <a:spLocks noChangeArrowheads="1"/>
          </p:cNvSpPr>
          <p:nvPr/>
        </p:nvSpPr>
        <p:spPr bwMode="auto">
          <a:xfrm>
            <a:off x="609600" y="990600"/>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2+y</a:t>
            </a:r>
            <a:r>
              <a:rPr lang="zh-CN" altLang="en-US" sz="2400" b="0">
                <a:solidFill>
                  <a:schemeClr val="tx1"/>
                </a:solidFill>
                <a:ea typeface="宋体" panose="02010600030101010101" pitchFamily="2" charset="-122"/>
              </a:rPr>
              <a:t>，则</a:t>
            </a:r>
          </a:p>
        </p:txBody>
      </p:sp>
      <p:sp>
        <p:nvSpPr>
          <p:cNvPr id="14341" name="Rectangle 7">
            <a:extLst>
              <a:ext uri="{FF2B5EF4-FFF2-40B4-BE49-F238E27FC236}">
                <a16:creationId xmlns:a16="http://schemas.microsoft.com/office/drawing/2014/main" id="{196E9F44-3270-841D-AE0E-ECCFC15F1A02}"/>
              </a:ext>
            </a:extLst>
          </p:cNvPr>
          <p:cNvSpPr>
            <a:spLocks noChangeArrowheads="1"/>
          </p:cNvSpPr>
          <p:nvPr/>
        </p:nvSpPr>
        <p:spPr bwMode="auto">
          <a:xfrm>
            <a:off x="609600" y="1524000"/>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rgbClr val="FF0000"/>
                </a:solidFill>
                <a:ea typeface="宋体" panose="02010600030101010101" pitchFamily="2" charset="-122"/>
              </a:rPr>
              <a:t>[x]</a:t>
            </a:r>
            <a:r>
              <a:rPr lang="zh-CN" altLang="en-US" sz="2400" b="0" baseline="-30000">
                <a:solidFill>
                  <a:srgbClr val="FF0000"/>
                </a:solidFill>
                <a:ea typeface="宋体" panose="02010600030101010101" pitchFamily="2" charset="-122"/>
              </a:rPr>
              <a:t>补</a:t>
            </a:r>
            <a:r>
              <a:rPr lang="en-US" altLang="zh-CN" sz="2400" b="0">
                <a:solidFill>
                  <a:srgbClr val="FF0000"/>
                </a:solidFill>
                <a:ea typeface="宋体" panose="02010600030101010101" pitchFamily="2" charset="-122"/>
              </a:rPr>
              <a:t>+[y]</a:t>
            </a:r>
            <a:r>
              <a:rPr lang="zh-CN" altLang="en-US" sz="2400" b="0" baseline="-30000">
                <a:solidFill>
                  <a:srgbClr val="FF0000"/>
                </a:solidFill>
                <a:ea typeface="宋体" panose="02010600030101010101" pitchFamily="2" charset="-122"/>
              </a:rPr>
              <a:t>补</a:t>
            </a:r>
            <a:r>
              <a:rPr lang="zh-CN" altLang="en-US" sz="2400" b="0">
                <a:solidFill>
                  <a:srgbClr val="FF0000"/>
                </a:solidFill>
                <a:ea typeface="宋体" panose="02010600030101010101" pitchFamily="2" charset="-122"/>
              </a:rPr>
              <a:t>＝</a:t>
            </a:r>
            <a:r>
              <a:rPr lang="en-US" altLang="zh-CN" sz="2400" b="0">
                <a:solidFill>
                  <a:srgbClr val="FF0000"/>
                </a:solidFill>
                <a:ea typeface="宋体" panose="02010600030101010101" pitchFamily="2" charset="-122"/>
              </a:rPr>
              <a:t>x+(2+y)</a:t>
            </a:r>
            <a:r>
              <a:rPr lang="zh-CN" altLang="en-US" sz="2400" b="0">
                <a:solidFill>
                  <a:srgbClr val="FF0000"/>
                </a:solidFill>
                <a:ea typeface="宋体" panose="02010600030101010101" pitchFamily="2" charset="-122"/>
              </a:rPr>
              <a:t>＝</a:t>
            </a:r>
            <a:r>
              <a:rPr lang="en-US" altLang="zh-CN" sz="2400" b="0">
                <a:solidFill>
                  <a:srgbClr val="FF0000"/>
                </a:solidFill>
                <a:ea typeface="宋体" panose="02010600030101010101" pitchFamily="2" charset="-122"/>
              </a:rPr>
              <a:t>2+(x+y)</a:t>
            </a:r>
          </a:p>
        </p:txBody>
      </p:sp>
      <p:sp>
        <p:nvSpPr>
          <p:cNvPr id="14342" name="Rectangle 8">
            <a:extLst>
              <a:ext uri="{FF2B5EF4-FFF2-40B4-BE49-F238E27FC236}">
                <a16:creationId xmlns:a16="http://schemas.microsoft.com/office/drawing/2014/main" id="{74591EB9-CEB9-418C-EAF0-4C08F98F90F2}"/>
              </a:ext>
            </a:extLst>
          </p:cNvPr>
          <p:cNvSpPr>
            <a:spLocks noChangeArrowheads="1"/>
          </p:cNvSpPr>
          <p:nvPr/>
        </p:nvSpPr>
        <p:spPr bwMode="auto">
          <a:xfrm>
            <a:off x="628650" y="2033588"/>
            <a:ext cx="775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chemeClr val="tx1"/>
                </a:solidFill>
                <a:ea typeface="宋体" panose="02010600030101010101" pitchFamily="2" charset="-122"/>
              </a:rPr>
              <a:t>当</a:t>
            </a:r>
            <a:r>
              <a:rPr lang="en-US" altLang="zh-CN" sz="2400" b="0">
                <a:solidFill>
                  <a:schemeClr val="tx1"/>
                </a:solidFill>
                <a:ea typeface="宋体" panose="02010600030101010101" pitchFamily="2" charset="-122"/>
              </a:rPr>
              <a:t>x+y≥0</a:t>
            </a:r>
            <a:r>
              <a:rPr lang="zh-CN" altLang="en-US" sz="2400" b="0">
                <a:solidFill>
                  <a:schemeClr val="tx1"/>
                </a:solidFill>
                <a:ea typeface="宋体" panose="02010600030101010101" pitchFamily="2" charset="-122"/>
              </a:rPr>
              <a:t>时，</a:t>
            </a:r>
            <a:r>
              <a:rPr lang="en-US" altLang="zh-CN" sz="2400" b="0">
                <a:solidFill>
                  <a:schemeClr val="tx1"/>
                </a:solidFill>
                <a:ea typeface="宋体" panose="02010600030101010101" pitchFamily="2" charset="-122"/>
              </a:rPr>
              <a:t>2+(x+y)≥2</a:t>
            </a:r>
            <a:r>
              <a:rPr lang="zh-CN" altLang="en-US" sz="2400" b="0">
                <a:solidFill>
                  <a:schemeClr val="tx1"/>
                </a:solidFill>
                <a:ea typeface="宋体" panose="02010600030101010101" pitchFamily="2" charset="-122"/>
              </a:rPr>
              <a:t>，对于模</a:t>
            </a:r>
            <a:r>
              <a:rPr lang="en-US" altLang="zh-CN" sz="2400" b="0">
                <a:solidFill>
                  <a:schemeClr val="tx1"/>
                </a:solidFill>
                <a:ea typeface="宋体" panose="02010600030101010101" pitchFamily="2" charset="-122"/>
              </a:rPr>
              <a:t>2</a:t>
            </a:r>
            <a:r>
              <a:rPr lang="zh-CN" altLang="en-US" sz="2400" b="0">
                <a:solidFill>
                  <a:schemeClr val="tx1"/>
                </a:solidFill>
                <a:ea typeface="宋体" panose="02010600030101010101" pitchFamily="2" charset="-122"/>
              </a:rPr>
              <a:t>来说，</a:t>
            </a:r>
            <a:r>
              <a:rPr lang="en-US" altLang="zh-CN" sz="2400" b="0">
                <a:solidFill>
                  <a:schemeClr val="tx1"/>
                </a:solidFill>
                <a:ea typeface="宋体" panose="02010600030101010101" pitchFamily="2" charset="-122"/>
              </a:rPr>
              <a:t>2</a:t>
            </a:r>
            <a:r>
              <a:rPr lang="zh-CN" altLang="en-US" sz="2400" b="0">
                <a:solidFill>
                  <a:schemeClr val="tx1"/>
                </a:solidFill>
                <a:ea typeface="宋体" panose="02010600030101010101" pitchFamily="2" charset="-122"/>
              </a:rPr>
              <a:t>必然丢掉。</a:t>
            </a:r>
          </a:p>
        </p:txBody>
      </p:sp>
      <p:sp>
        <p:nvSpPr>
          <p:cNvPr id="14343" name="Rectangle 9">
            <a:extLst>
              <a:ext uri="{FF2B5EF4-FFF2-40B4-BE49-F238E27FC236}">
                <a16:creationId xmlns:a16="http://schemas.microsoft.com/office/drawing/2014/main" id="{AE9E6D63-3E43-D284-41BE-DBEC1204BF31}"/>
              </a:ext>
            </a:extLst>
          </p:cNvPr>
          <p:cNvSpPr>
            <a:spLocks noChangeArrowheads="1"/>
          </p:cNvSpPr>
          <p:nvPr/>
        </p:nvSpPr>
        <p:spPr bwMode="auto">
          <a:xfrm>
            <a:off x="2411413" y="2708275"/>
            <a:ext cx="5514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即</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2+x+y</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  (mod 2)</a:t>
            </a:r>
            <a:r>
              <a:rPr lang="zh-CN" altLang="en-US" sz="2400" b="0">
                <a:solidFill>
                  <a:schemeClr val="tx1"/>
                </a:solidFill>
                <a:ea typeface="宋体" panose="02010600030101010101" pitchFamily="2" charset="-122"/>
              </a:rPr>
              <a:t>，</a:t>
            </a:r>
          </a:p>
        </p:txBody>
      </p:sp>
      <p:sp>
        <p:nvSpPr>
          <p:cNvPr id="14344" name="Rectangle 10">
            <a:extLst>
              <a:ext uri="{FF2B5EF4-FFF2-40B4-BE49-F238E27FC236}">
                <a16:creationId xmlns:a16="http://schemas.microsoft.com/office/drawing/2014/main" id="{6BB5DB82-0E25-806B-DB04-626871312DE1}"/>
              </a:ext>
            </a:extLst>
          </p:cNvPr>
          <p:cNvSpPr>
            <a:spLocks noChangeArrowheads="1"/>
          </p:cNvSpPr>
          <p:nvPr/>
        </p:nvSpPr>
        <p:spPr bwMode="auto">
          <a:xfrm>
            <a:off x="2484438" y="3429000"/>
            <a:ext cx="583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又 ∵ </a:t>
            </a:r>
            <a:r>
              <a:rPr lang="en-US" altLang="zh-CN" sz="2400" b="0">
                <a:solidFill>
                  <a:schemeClr val="tx1"/>
                </a:solidFill>
                <a:ea typeface="宋体" panose="02010600030101010101" pitchFamily="2" charset="-122"/>
              </a:rPr>
              <a:t>x+y≥0</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p>
        </p:txBody>
      </p:sp>
      <p:sp>
        <p:nvSpPr>
          <p:cNvPr id="14345" name="Rectangle 11">
            <a:extLst>
              <a:ext uri="{FF2B5EF4-FFF2-40B4-BE49-F238E27FC236}">
                <a16:creationId xmlns:a16="http://schemas.microsoft.com/office/drawing/2014/main" id="{7FBA49DA-8591-85B4-0FDE-09EB692CEE02}"/>
              </a:ext>
            </a:extLst>
          </p:cNvPr>
          <p:cNvSpPr>
            <a:spLocks noChangeArrowheads="1"/>
          </p:cNvSpPr>
          <p:nvPr/>
        </p:nvSpPr>
        <p:spPr bwMode="auto">
          <a:xfrm>
            <a:off x="2555875" y="4005263"/>
            <a:ext cx="5903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故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x+y</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1ABEC5A-A640-1682-8962-4B70F0E02B0E}"/>
              </a:ext>
            </a:extLst>
          </p:cNvPr>
          <p:cNvSpPr>
            <a:spLocks noChangeArrowheads="1"/>
          </p:cNvSpPr>
          <p:nvPr/>
        </p:nvSpPr>
        <p:spPr bwMode="auto">
          <a:xfrm>
            <a:off x="2500313" y="3357563"/>
            <a:ext cx="594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由</a:t>
            </a:r>
            <a:r>
              <a:rPr lang="en-US" altLang="zh-CN" sz="2400" b="0">
                <a:solidFill>
                  <a:schemeClr val="tx1"/>
                </a:solidFill>
                <a:ea typeface="宋体" panose="02010600030101010101" pitchFamily="2" charset="-122"/>
              </a:rPr>
              <a:t>[Y]</a:t>
            </a:r>
            <a:r>
              <a:rPr lang="zh-CN" altLang="en-US" sz="2400" b="0" baseline="-25000">
                <a:solidFill>
                  <a:schemeClr val="tx1"/>
                </a:solidFill>
                <a:latin typeface="Arial" panose="020B0604020202020204" pitchFamily="34" charset="0"/>
                <a:ea typeface="宋体" panose="02010600030101010101" pitchFamily="2" charset="-122"/>
              </a:rPr>
              <a:t>补</a:t>
            </a:r>
            <a:r>
              <a:rPr lang="zh-CN" altLang="en-US" sz="2400" b="0">
                <a:solidFill>
                  <a:schemeClr val="tx1"/>
                </a:solidFill>
                <a:ea typeface="宋体" panose="02010600030101010101" pitchFamily="2" charset="-122"/>
              </a:rPr>
              <a:t>求</a:t>
            </a:r>
            <a:r>
              <a:rPr lang="en-US" altLang="zh-CN" sz="2400" b="0">
                <a:solidFill>
                  <a:schemeClr val="tx1"/>
                </a:solidFill>
                <a:ea typeface="宋体" panose="02010600030101010101" pitchFamily="2" charset="-122"/>
              </a:rPr>
              <a:t>[－Y]</a:t>
            </a:r>
            <a:r>
              <a:rPr lang="zh-CN" altLang="en-US" sz="2400" b="0" baseline="-25000">
                <a:solidFill>
                  <a:schemeClr val="tx1"/>
                </a:solidFill>
                <a:latin typeface="Arial" panose="020B0604020202020204" pitchFamily="34" charset="0"/>
                <a:ea typeface="宋体" panose="02010600030101010101" pitchFamily="2" charset="-122"/>
              </a:rPr>
              <a:t>补</a:t>
            </a:r>
            <a:r>
              <a:rPr lang="zh-CN" altLang="en-US" sz="2400" b="0">
                <a:solidFill>
                  <a:schemeClr val="tx1"/>
                </a:solidFill>
                <a:ea typeface="宋体" panose="02010600030101010101" pitchFamily="2" charset="-122"/>
              </a:rPr>
              <a:t>，称为对</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求补。</a:t>
            </a:r>
            <a:r>
              <a:rPr lang="zh-CN" altLang="en-US" sz="2800" b="0">
                <a:solidFill>
                  <a:schemeClr val="tx1"/>
                </a:solidFill>
                <a:latin typeface="Arial" panose="020B0604020202020204" pitchFamily="34" charset="0"/>
                <a:ea typeface="宋体" panose="02010600030101010101" pitchFamily="2" charset="-122"/>
              </a:rPr>
              <a:t> </a:t>
            </a:r>
          </a:p>
        </p:txBody>
      </p:sp>
      <p:sp>
        <p:nvSpPr>
          <p:cNvPr id="15363" name="Rectangle 8">
            <a:extLst>
              <a:ext uri="{FF2B5EF4-FFF2-40B4-BE49-F238E27FC236}">
                <a16:creationId xmlns:a16="http://schemas.microsoft.com/office/drawing/2014/main" id="{D8FF588D-76FB-397B-6F56-C6AC66AC1656}"/>
              </a:ext>
            </a:extLst>
          </p:cNvPr>
          <p:cNvSpPr>
            <a:spLocks noChangeArrowheads="1"/>
          </p:cNvSpPr>
          <p:nvPr/>
        </p:nvSpPr>
        <p:spPr bwMode="auto">
          <a:xfrm>
            <a:off x="571500" y="1428750"/>
            <a:ext cx="341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a:t>
            </a:r>
            <a:r>
              <a:rPr lang="en-US" altLang="zh-CN" sz="2400" b="0">
                <a:solidFill>
                  <a:schemeClr val="tx1"/>
                </a:solidFill>
                <a:latin typeface="Arial" panose="020B0604020202020204" pitchFamily="34" charset="0"/>
                <a:ea typeface="宋体" panose="02010600030101010101" pitchFamily="2" charset="-122"/>
              </a:rPr>
              <a:t>1</a:t>
            </a:r>
            <a:r>
              <a:rPr lang="zh-CN" altLang="en-US" sz="2400" b="0">
                <a:solidFill>
                  <a:schemeClr val="tx1"/>
                </a:solidFill>
                <a:latin typeface="Arial" panose="020B0604020202020204" pitchFamily="34" charset="0"/>
                <a:ea typeface="宋体" panose="02010600030101010101" pitchFamily="2" charset="-122"/>
              </a:rPr>
              <a:t>）补码减法的规则：</a:t>
            </a:r>
          </a:p>
        </p:txBody>
      </p:sp>
      <p:sp>
        <p:nvSpPr>
          <p:cNvPr id="15364" name="Rectangle 9">
            <a:extLst>
              <a:ext uri="{FF2B5EF4-FFF2-40B4-BE49-F238E27FC236}">
                <a16:creationId xmlns:a16="http://schemas.microsoft.com/office/drawing/2014/main" id="{E86B821A-A5F6-943B-BE33-E75E8D419970}"/>
              </a:ext>
            </a:extLst>
          </p:cNvPr>
          <p:cNvSpPr>
            <a:spLocks noChangeArrowheads="1"/>
          </p:cNvSpPr>
          <p:nvPr/>
        </p:nvSpPr>
        <p:spPr bwMode="auto">
          <a:xfrm>
            <a:off x="1500188" y="2000250"/>
            <a:ext cx="5940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公式： </a:t>
            </a:r>
            <a:r>
              <a:rPr lang="en-US" altLang="zh-CN" sz="2400" b="0">
                <a:solidFill>
                  <a:schemeClr val="tx1"/>
                </a:solidFill>
                <a:ea typeface="宋体" panose="02010600030101010101" pitchFamily="2" charset="-122"/>
              </a:rPr>
              <a:t>[X-Y] </a:t>
            </a:r>
            <a:r>
              <a:rPr lang="zh-CN" altLang="en-US" sz="2400" b="0" baseline="-25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 [X+(－Y)]</a:t>
            </a:r>
            <a:r>
              <a:rPr lang="zh-CN" altLang="en-US" sz="2400" b="0" baseline="-25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=[X]</a:t>
            </a:r>
            <a:r>
              <a:rPr lang="zh-CN" altLang="en-US" sz="2400" b="0" baseline="-25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+[－Y]</a:t>
            </a:r>
            <a:r>
              <a:rPr lang="zh-CN" altLang="en-US" sz="2400" b="0" baseline="-25000">
                <a:solidFill>
                  <a:schemeClr val="tx1"/>
                </a:solidFill>
                <a:ea typeface="宋体" panose="02010600030101010101" pitchFamily="2" charset="-122"/>
              </a:rPr>
              <a:t>补</a:t>
            </a:r>
          </a:p>
        </p:txBody>
      </p:sp>
      <p:sp>
        <p:nvSpPr>
          <p:cNvPr id="15365" name="Rectangle 10">
            <a:extLst>
              <a:ext uri="{FF2B5EF4-FFF2-40B4-BE49-F238E27FC236}">
                <a16:creationId xmlns:a16="http://schemas.microsoft.com/office/drawing/2014/main" id="{A3B71C39-26BA-687D-872B-31034C8B609A}"/>
              </a:ext>
            </a:extLst>
          </p:cNvPr>
          <p:cNvSpPr>
            <a:spLocks noChangeArrowheads="1"/>
          </p:cNvSpPr>
          <p:nvPr/>
        </p:nvSpPr>
        <p:spPr bwMode="auto">
          <a:xfrm>
            <a:off x="1571625" y="2643188"/>
            <a:ext cx="386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已知 </a:t>
            </a:r>
            <a:r>
              <a:rPr lang="en-US" altLang="zh-CN" sz="2400" b="0">
                <a:solidFill>
                  <a:schemeClr val="tx1"/>
                </a:solidFill>
                <a:ea typeface="宋体" panose="02010600030101010101" pitchFamily="2" charset="-122"/>
              </a:rPr>
              <a:t>[Y]</a:t>
            </a:r>
            <a:r>
              <a:rPr lang="zh-CN" altLang="en-US" sz="2400" b="0" baseline="-25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，那么 </a:t>
            </a: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baseline="-25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a:t>
            </a:r>
          </a:p>
        </p:txBody>
      </p:sp>
      <p:sp>
        <p:nvSpPr>
          <p:cNvPr id="15366" name="Rectangle 11">
            <a:extLst>
              <a:ext uri="{FF2B5EF4-FFF2-40B4-BE49-F238E27FC236}">
                <a16:creationId xmlns:a16="http://schemas.microsoft.com/office/drawing/2014/main" id="{5F120316-E072-A804-180F-9D610C118FFC}"/>
              </a:ext>
            </a:extLst>
          </p:cNvPr>
          <p:cNvSpPr>
            <a:spLocks noChangeArrowheads="1"/>
          </p:cNvSpPr>
          <p:nvPr/>
        </p:nvSpPr>
        <p:spPr bwMode="auto">
          <a:xfrm>
            <a:off x="714375" y="3357563"/>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a:t>
            </a:r>
            <a:r>
              <a:rPr lang="en-US" altLang="zh-CN" sz="2400" b="0">
                <a:solidFill>
                  <a:schemeClr val="tx1"/>
                </a:solidFill>
                <a:latin typeface="Arial" panose="020B0604020202020204" pitchFamily="34" charset="0"/>
                <a:ea typeface="宋体" panose="02010600030101010101" pitchFamily="2" charset="-122"/>
              </a:rPr>
              <a:t>2</a:t>
            </a:r>
            <a:r>
              <a:rPr lang="zh-CN" altLang="en-US" sz="2400" b="0">
                <a:solidFill>
                  <a:schemeClr val="tx1"/>
                </a:solidFill>
                <a:latin typeface="Arial" panose="020B0604020202020204" pitchFamily="34" charset="0"/>
                <a:ea typeface="宋体" panose="02010600030101010101" pitchFamily="2" charset="-122"/>
              </a:rPr>
              <a:t>）求补：</a:t>
            </a:r>
          </a:p>
        </p:txBody>
      </p:sp>
      <p:pic>
        <p:nvPicPr>
          <p:cNvPr id="15367" name="Picture 9">
            <a:extLst>
              <a:ext uri="{FF2B5EF4-FFF2-40B4-BE49-F238E27FC236}">
                <a16:creationId xmlns:a16="http://schemas.microsoft.com/office/drawing/2014/main" id="{C24D80FF-11AA-CD38-F86E-2B9DF82A1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4000500"/>
            <a:ext cx="62865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34CE1BDA-550A-E879-9C23-92102DD75F27}"/>
              </a:ext>
            </a:extLst>
          </p:cNvPr>
          <p:cNvSpPr txBox="1">
            <a:spLocks noChangeArrowheads="1"/>
          </p:cNvSpPr>
          <p:nvPr/>
        </p:nvSpPr>
        <p:spPr>
          <a:xfrm>
            <a:off x="684213" y="476250"/>
            <a:ext cx="7772400" cy="658813"/>
          </a:xfrm>
          <a:prstGeom prst="rect">
            <a:avLst/>
          </a:prstGeom>
        </p:spPr>
        <p:txBody>
          <a:bodyPr/>
          <a:lstStyle/>
          <a:p>
            <a:pPr algn="ctr" eaLnBrk="1" hangingPunct="1">
              <a:defRPr/>
            </a:pPr>
            <a:r>
              <a:rPr kumimoji="1" lang="zh-CN" altLang="en-US" sz="3600" b="1" kern="0">
                <a:solidFill>
                  <a:srgbClr val="6600CC"/>
                </a:solidFill>
                <a:effectLst>
                  <a:outerShdw blurRad="38100" dist="38100" dir="2700000" algn="tl">
                    <a:srgbClr val="C0C0C0"/>
                  </a:outerShdw>
                </a:effectLst>
                <a:latin typeface="+mj-lt"/>
                <a:ea typeface="+mj-ea"/>
                <a:cs typeface="+mj-cs"/>
              </a:rPr>
              <a:t>求补运算：</a:t>
            </a:r>
            <a:r>
              <a:rPr kumimoji="1" lang="en-US" altLang="zh-CN" sz="3600" b="1" kern="0">
                <a:solidFill>
                  <a:srgbClr val="6600CC"/>
                </a:solidFill>
                <a:effectLst>
                  <a:outerShdw blurRad="38100" dist="38100" dir="2700000" algn="tl">
                    <a:srgbClr val="C0C0C0"/>
                  </a:outerShdw>
                </a:effectLst>
                <a:latin typeface="+mj-lt"/>
                <a:ea typeface="+mj-ea"/>
                <a:cs typeface="+mj-cs"/>
              </a:rPr>
              <a:t>[Y]</a:t>
            </a:r>
            <a:r>
              <a:rPr kumimoji="1" lang="zh-CN" altLang="en-US" sz="3600" b="1" kern="0" baseline="-25000">
                <a:solidFill>
                  <a:srgbClr val="6600CC"/>
                </a:solidFill>
                <a:effectLst>
                  <a:outerShdw blurRad="38100" dist="38100" dir="2700000" algn="tl">
                    <a:srgbClr val="C0C0C0"/>
                  </a:outerShdw>
                </a:effectLst>
                <a:latin typeface="+mj-lt"/>
                <a:ea typeface="+mj-ea"/>
                <a:cs typeface="+mj-cs"/>
              </a:rPr>
              <a:t>补</a:t>
            </a:r>
            <a:r>
              <a:rPr kumimoji="1" lang="zh-CN" altLang="en-US" sz="3600" b="1" kern="0">
                <a:solidFill>
                  <a:srgbClr val="6600CC"/>
                </a:solidFill>
                <a:effectLst>
                  <a:outerShdw blurRad="38100" dist="38100" dir="2700000" algn="tl">
                    <a:srgbClr val="C0C0C0"/>
                  </a:outerShdw>
                </a:effectLst>
                <a:latin typeface="+mj-lt"/>
                <a:ea typeface="+mj-ea"/>
                <a:cs typeface="+mj-cs"/>
              </a:rPr>
              <a:t> → </a:t>
            </a:r>
            <a:r>
              <a:rPr kumimoji="1" lang="en-US" altLang="zh-CN" sz="3600" b="1" kern="0">
                <a:solidFill>
                  <a:srgbClr val="6600CC"/>
                </a:solidFill>
                <a:effectLst>
                  <a:outerShdw blurRad="38100" dist="38100" dir="2700000" algn="tl">
                    <a:srgbClr val="C0C0C0"/>
                  </a:outerShdw>
                </a:effectLst>
                <a:latin typeface="+mj-lt"/>
                <a:ea typeface="+mj-ea"/>
                <a:cs typeface="+mj-cs"/>
              </a:rPr>
              <a:t>[-Y]</a:t>
            </a:r>
            <a:r>
              <a:rPr kumimoji="1" lang="zh-CN" altLang="en-US" sz="3600" b="1" kern="0" baseline="-25000">
                <a:solidFill>
                  <a:srgbClr val="6600CC"/>
                </a:solidFill>
                <a:effectLst>
                  <a:outerShdw blurRad="38100" dist="38100" dir="2700000" algn="tl">
                    <a:srgbClr val="C0C0C0"/>
                  </a:outerShdw>
                </a:effectLst>
                <a:latin typeface="+mj-lt"/>
                <a:ea typeface="+mj-ea"/>
                <a:cs typeface="+mj-cs"/>
              </a:rPr>
              <a:t>补</a:t>
            </a:r>
            <a:r>
              <a:rPr kumimoji="1" lang="zh-CN" altLang="en-US" sz="3600" b="1" kern="0">
                <a:solidFill>
                  <a:srgbClr val="6600CC"/>
                </a:solidFill>
                <a:effectLst>
                  <a:outerShdw blurRad="38100" dist="38100" dir="2700000" algn="tl">
                    <a:srgbClr val="C0C0C0"/>
                  </a:outerShdw>
                </a:effectLst>
                <a:latin typeface="+mj-lt"/>
                <a:ea typeface="+mj-ea"/>
                <a:cs typeface="+mj-cs"/>
              </a:rPr>
              <a:t> </a:t>
            </a:r>
            <a:endParaRPr kumimoji="1" lang="zh-CN" altLang="en-US" sz="3600" b="1" kern="0" dirty="0">
              <a:solidFill>
                <a:srgbClr val="6600CC"/>
              </a:solidFill>
              <a:effectLst>
                <a:outerShdw blurRad="38100" dist="38100" dir="2700000" algn="tl">
                  <a:srgbClr val="C0C0C0"/>
                </a:outerShdw>
              </a:effectLst>
              <a:latin typeface="+mj-lt"/>
              <a:ea typeface="+mj-ea"/>
              <a:cs typeface="+mj-cs"/>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9C216C12-A583-04AA-2760-0091DDBAAEE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103</a:t>
            </a:fld>
            <a:endParaRPr lang="en-US" altLang="zh-CN" sz="1400" b="0">
              <a:solidFill>
                <a:schemeClr val="tx1"/>
              </a:solidFill>
              <a:ea typeface="宋体" panose="02010600030101010101" pitchFamily="2" charset="-122"/>
            </a:endParaRPr>
          </a:p>
        </p:txBody>
      </p:sp>
      <p:sp>
        <p:nvSpPr>
          <p:cNvPr id="140290" name="Rectangle 2">
            <a:extLst>
              <a:ext uri="{FF2B5EF4-FFF2-40B4-BE49-F238E27FC236}">
                <a16:creationId xmlns:a16="http://schemas.microsoft.com/office/drawing/2014/main" id="{19AC8FBD-6EFE-4085-2FEC-2AB6D02C85D8}"/>
              </a:ext>
            </a:extLst>
          </p:cNvPr>
          <p:cNvSpPr>
            <a:spLocks noGrp="1" noChangeArrowheads="1"/>
          </p:cNvSpPr>
          <p:nvPr>
            <p:ph type="title"/>
          </p:nvPr>
        </p:nvSpPr>
        <p:spPr/>
        <p:txBody>
          <a:bodyPr/>
          <a:lstStyle/>
          <a:p>
            <a:pPr eaLnBrk="1" hangingPunct="1">
              <a:defRPr/>
            </a:pPr>
            <a:r>
              <a:rPr kumimoji="1" lang="zh-CN" altLang="en-US" dirty="0"/>
              <a:t>求补运算：</a:t>
            </a:r>
            <a:r>
              <a:rPr kumimoji="1" lang="en-US" altLang="zh-CN" dirty="0"/>
              <a:t>[Y]</a:t>
            </a:r>
            <a:r>
              <a:rPr kumimoji="1" lang="zh-CN" altLang="en-US" baseline="-25000" dirty="0"/>
              <a:t>补</a:t>
            </a:r>
            <a:r>
              <a:rPr kumimoji="1" lang="zh-CN" altLang="en-US" dirty="0"/>
              <a:t> → </a:t>
            </a:r>
            <a:r>
              <a:rPr kumimoji="1" lang="en-US" altLang="zh-CN" dirty="0"/>
              <a:t>[-Y]</a:t>
            </a:r>
            <a:r>
              <a:rPr kumimoji="1" lang="zh-CN" altLang="en-US" baseline="-25000" dirty="0"/>
              <a:t>补</a:t>
            </a:r>
            <a:r>
              <a:rPr kumimoji="1" lang="zh-CN" altLang="en-US" dirty="0"/>
              <a:t> </a:t>
            </a:r>
          </a:p>
        </p:txBody>
      </p:sp>
      <p:sp>
        <p:nvSpPr>
          <p:cNvPr id="140291" name="Rectangle 3">
            <a:extLst>
              <a:ext uri="{FF2B5EF4-FFF2-40B4-BE49-F238E27FC236}">
                <a16:creationId xmlns:a16="http://schemas.microsoft.com/office/drawing/2014/main" id="{5A3692CA-21F2-DDA2-AC8D-236A1821AC72}"/>
              </a:ext>
            </a:extLst>
          </p:cNvPr>
          <p:cNvSpPr>
            <a:spLocks noGrp="1" noChangeArrowheads="1"/>
          </p:cNvSpPr>
          <p:nvPr>
            <p:ph idx="1"/>
          </p:nvPr>
        </p:nvSpPr>
        <p:spPr>
          <a:xfrm>
            <a:off x="371475" y="1143000"/>
            <a:ext cx="8404225" cy="1384300"/>
          </a:xfrm>
        </p:spPr>
        <p:txBody>
          <a:bodyPr/>
          <a:lstStyle/>
          <a:p>
            <a:pPr eaLnBrk="1" hangingPunct="1">
              <a:spcBef>
                <a:spcPct val="10000"/>
              </a:spcBef>
              <a:defRPr/>
            </a:pPr>
            <a:r>
              <a:rPr kumimoji="1" lang="zh-CN" altLang="en-US" sz="2800" dirty="0"/>
              <a:t>求补规则：</a:t>
            </a:r>
            <a:r>
              <a:rPr kumimoji="1" lang="zh-CN" altLang="en-US" sz="2800" dirty="0">
                <a:solidFill>
                  <a:srgbClr val="CC0000"/>
                </a:solidFill>
              </a:rPr>
              <a:t>将</a:t>
            </a:r>
            <a:r>
              <a:rPr kumimoji="1" lang="en-US" altLang="zh-CN" sz="2800" dirty="0">
                <a:solidFill>
                  <a:srgbClr val="CC0000"/>
                </a:solidFill>
              </a:rPr>
              <a:t>[Y]</a:t>
            </a:r>
            <a:r>
              <a:rPr kumimoji="1" lang="zh-CN" altLang="en-US" sz="2800" baseline="-25000" dirty="0">
                <a:solidFill>
                  <a:srgbClr val="CC0000"/>
                </a:solidFill>
              </a:rPr>
              <a:t>补</a:t>
            </a:r>
            <a:r>
              <a:rPr kumimoji="1" lang="zh-CN" altLang="en-US" sz="2800" dirty="0">
                <a:solidFill>
                  <a:srgbClr val="CC0000"/>
                </a:solidFill>
              </a:rPr>
              <a:t>包括符号位在内每一位取反，末位加</a:t>
            </a:r>
            <a:r>
              <a:rPr kumimoji="1" lang="en-US" altLang="zh-CN" sz="2800" dirty="0">
                <a:solidFill>
                  <a:srgbClr val="CC0000"/>
                </a:solidFill>
              </a:rPr>
              <a:t>1</a:t>
            </a:r>
            <a:r>
              <a:rPr kumimoji="1" lang="zh-CN" altLang="en-US" sz="2800" dirty="0">
                <a:solidFill>
                  <a:srgbClr val="CC0000"/>
                </a:solidFill>
              </a:rPr>
              <a:t>。</a:t>
            </a:r>
            <a:r>
              <a:rPr kumimoji="1" lang="en-US" altLang="zh-CN" sz="2800" dirty="0">
                <a:solidFill>
                  <a:srgbClr val="CC0000"/>
                </a:solidFill>
              </a:rPr>
              <a:t>(</a:t>
            </a:r>
            <a:r>
              <a:rPr kumimoji="1" lang="zh-CN" altLang="zh-CN" sz="2800" u="sng" dirty="0">
                <a:solidFill>
                  <a:srgbClr val="CC0000"/>
                </a:solidFill>
              </a:rPr>
              <a:t>最低有效位之前</a:t>
            </a:r>
            <a:r>
              <a:rPr kumimoji="1" lang="zh-CN" altLang="zh-CN" sz="2800" u="sng" dirty="0">
                <a:solidFill>
                  <a:srgbClr val="CC0000"/>
                </a:solidFill>
                <a:highlight>
                  <a:srgbClr val="FFFF00"/>
                </a:highlight>
              </a:rPr>
              <a:t>包括符号位</a:t>
            </a:r>
            <a:r>
              <a:rPr kumimoji="1" lang="zh-CN" altLang="zh-CN" sz="2800" u="sng" dirty="0">
                <a:solidFill>
                  <a:srgbClr val="CC0000"/>
                </a:solidFill>
              </a:rPr>
              <a:t>全部位取反</a:t>
            </a:r>
            <a:r>
              <a:rPr kumimoji="1" lang="en-US" altLang="zh-CN" sz="2800" dirty="0">
                <a:solidFill>
                  <a:srgbClr val="CC0000"/>
                </a:solidFill>
              </a:rPr>
              <a:t>)</a:t>
            </a:r>
          </a:p>
          <a:p>
            <a:pPr eaLnBrk="1" hangingPunct="1">
              <a:lnSpc>
                <a:spcPct val="90000"/>
              </a:lnSpc>
              <a:spcBef>
                <a:spcPct val="10000"/>
              </a:spcBef>
              <a:defRPr/>
            </a:pPr>
            <a:r>
              <a:rPr kumimoji="1" lang="zh-CN" altLang="en-US" sz="2800" dirty="0"/>
              <a:t>若</a:t>
            </a:r>
            <a:r>
              <a:rPr kumimoji="1" lang="en-US" altLang="zh-CN" sz="2800" dirty="0"/>
              <a:t>[Y]</a:t>
            </a:r>
            <a:r>
              <a:rPr kumimoji="1" lang="zh-CN" altLang="en-US" sz="2800" baseline="-25000" dirty="0"/>
              <a:t>补</a:t>
            </a:r>
            <a:r>
              <a:rPr kumimoji="1" lang="zh-CN" altLang="en-US" sz="2800" dirty="0"/>
              <a:t> </a:t>
            </a:r>
            <a:r>
              <a:rPr kumimoji="1" lang="en-US" altLang="zh-CN" sz="2800" dirty="0"/>
              <a:t>= Y0</a:t>
            </a:r>
            <a:r>
              <a:rPr kumimoji="1" lang="zh-CN" altLang="en-US" sz="2800" dirty="0"/>
              <a:t>，</a:t>
            </a:r>
            <a:r>
              <a:rPr kumimoji="1" lang="en-US" altLang="zh-CN" sz="2800" dirty="0"/>
              <a:t>Y1……</a:t>
            </a:r>
            <a:r>
              <a:rPr kumimoji="1" lang="en-US" altLang="zh-CN" sz="2800" dirty="0" err="1"/>
              <a:t>Yn</a:t>
            </a:r>
            <a:r>
              <a:rPr kumimoji="1" lang="en-US" altLang="zh-CN" sz="2800" dirty="0"/>
              <a:t> </a:t>
            </a:r>
            <a:r>
              <a:rPr kumimoji="1" lang="zh-CN" altLang="en-US" sz="2800" dirty="0"/>
              <a:t>，则：</a:t>
            </a:r>
          </a:p>
        </p:txBody>
      </p:sp>
      <p:sp>
        <p:nvSpPr>
          <p:cNvPr id="140292" name="Rectangle 4">
            <a:extLst>
              <a:ext uri="{FF2B5EF4-FFF2-40B4-BE49-F238E27FC236}">
                <a16:creationId xmlns:a16="http://schemas.microsoft.com/office/drawing/2014/main" id="{60307579-35E5-D9CD-4888-7E680578F5C9}"/>
              </a:ext>
            </a:extLst>
          </p:cNvPr>
          <p:cNvSpPr>
            <a:spLocks noChangeArrowheads="1"/>
          </p:cNvSpPr>
          <p:nvPr/>
        </p:nvSpPr>
        <p:spPr bwMode="auto">
          <a:xfrm>
            <a:off x="611188" y="3284538"/>
            <a:ext cx="5545137" cy="519112"/>
          </a:xfrm>
          <a:prstGeom prst="rect">
            <a:avLst/>
          </a:prstGeom>
          <a:noFill/>
          <a:ln w="9525">
            <a:noFill/>
            <a:miter lim="800000"/>
          </a:ln>
          <a:effectLst/>
        </p:spPr>
        <p:txBody>
          <a:bodyPr>
            <a:spAutoFit/>
          </a:bodyPr>
          <a:lstStyle/>
          <a:p>
            <a:pPr eaLnBrk="1" hangingPunct="1">
              <a:spcBef>
                <a:spcPct val="30000"/>
              </a:spcBef>
              <a:spcAft>
                <a:spcPct val="20000"/>
              </a:spcAft>
              <a:buFont typeface="Arial" panose="020B0604020202020204" pitchFamily="34" charset="0"/>
              <a:buBlip>
                <a:blip r:embed="rId2"/>
              </a:buBlip>
              <a:defRPr/>
            </a:pPr>
            <a:r>
              <a:rPr lang="zh-CN" altLang="en-US" sz="2800" b="1" noProof="1">
                <a:solidFill>
                  <a:srgbClr val="0033CC"/>
                </a:solidFill>
                <a:effectLst>
                  <a:outerShdw blurRad="38100" dist="38100" dir="2700000">
                    <a:srgbClr val="C0C0C0"/>
                  </a:outerShdw>
                </a:effectLst>
                <a:ea typeface="新宋体" panose="02010609030101010101" charset="-122"/>
              </a:rPr>
              <a:t>若</a:t>
            </a:r>
            <a:r>
              <a:rPr lang="en-US" altLang="zh-CN" sz="2800" b="1" noProof="1">
                <a:solidFill>
                  <a:srgbClr val="0033CC"/>
                </a:solidFill>
                <a:effectLst>
                  <a:outerShdw blurRad="38100" dist="38100" dir="2700000">
                    <a:srgbClr val="C0C0C0"/>
                  </a:outerShdw>
                </a:effectLst>
                <a:ea typeface="新宋体" panose="02010609030101010101" charset="-122"/>
              </a:rPr>
              <a:t>[Y]</a:t>
            </a:r>
            <a:r>
              <a:rPr lang="zh-CN" altLang="en-US" sz="2800" b="1" baseline="-25000" noProof="1">
                <a:solidFill>
                  <a:srgbClr val="0033CC"/>
                </a:solidFill>
                <a:effectLst>
                  <a:outerShdw blurRad="38100" dist="38100" dir="2700000">
                    <a:srgbClr val="C0C0C0"/>
                  </a:outerShdw>
                </a:effectLst>
                <a:ea typeface="新宋体" panose="02010609030101010101" charset="-122"/>
              </a:rPr>
              <a:t>补</a:t>
            </a: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 Y0.Y1……Yn </a:t>
            </a:r>
            <a:r>
              <a:rPr lang="zh-CN" altLang="en-US" sz="2800" b="1" noProof="1">
                <a:solidFill>
                  <a:srgbClr val="0033CC"/>
                </a:solidFill>
                <a:effectLst>
                  <a:outerShdw blurRad="38100" dist="38100" dir="2700000">
                    <a:srgbClr val="C0C0C0"/>
                  </a:outerShdw>
                </a:effectLst>
                <a:ea typeface="新宋体" panose="02010609030101010101" charset="-122"/>
              </a:rPr>
              <a:t>，则：</a:t>
            </a:r>
          </a:p>
        </p:txBody>
      </p:sp>
      <p:sp>
        <p:nvSpPr>
          <p:cNvPr id="17414" name="Rectangle 6">
            <a:extLst>
              <a:ext uri="{FF2B5EF4-FFF2-40B4-BE49-F238E27FC236}">
                <a16:creationId xmlns:a16="http://schemas.microsoft.com/office/drawing/2014/main" id="{E2DDD9BE-A41D-4149-EAD6-17B9953EE20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0293" name="Object 5">
            <a:extLst>
              <a:ext uri="{FF2B5EF4-FFF2-40B4-BE49-F238E27FC236}">
                <a16:creationId xmlns:a16="http://schemas.microsoft.com/office/drawing/2014/main" id="{EB3C509A-F516-FA8D-0A91-A379B6A47284}"/>
              </a:ext>
            </a:extLst>
          </p:cNvPr>
          <p:cNvGraphicFramePr>
            <a:graphicFrameLocks/>
          </p:cNvGraphicFramePr>
          <p:nvPr/>
        </p:nvGraphicFramePr>
        <p:xfrm>
          <a:off x="1476375" y="2492375"/>
          <a:ext cx="4071938" cy="703263"/>
        </p:xfrm>
        <a:graphic>
          <a:graphicData uri="http://schemas.openxmlformats.org/presentationml/2006/ole">
            <mc:AlternateContent xmlns:mc="http://schemas.openxmlformats.org/markup-compatibility/2006">
              <mc:Choice xmlns:v="urn:schemas-microsoft-com:vml" Requires="v">
                <p:oleObj r:id="rId5" imgW="1397000" imgH="241300" progId="Equation.3">
                  <p:embed/>
                </p:oleObj>
              </mc:Choice>
              <mc:Fallback>
                <p:oleObj r:id="rId5" imgW="1397000" imgH="241300" progId="Equation.3">
                  <p:embed/>
                  <p:pic>
                    <p:nvPicPr>
                      <p:cNvPr id="140293" name="Object 5">
                        <a:extLst>
                          <a:ext uri="{FF2B5EF4-FFF2-40B4-BE49-F238E27FC236}">
                            <a16:creationId xmlns:a16="http://schemas.microsoft.com/office/drawing/2014/main" id="{EB3C509A-F516-FA8D-0A91-A379B6A4728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492375"/>
                        <a:ext cx="40719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0295" name="Object 7">
            <a:extLst>
              <a:ext uri="{FF2B5EF4-FFF2-40B4-BE49-F238E27FC236}">
                <a16:creationId xmlns:a16="http://schemas.microsoft.com/office/drawing/2014/main" id="{E7CD0EE5-5A59-E71F-CB67-2B63B9E3A157}"/>
              </a:ext>
            </a:extLst>
          </p:cNvPr>
          <p:cNvGraphicFramePr>
            <a:graphicFrameLocks/>
          </p:cNvGraphicFramePr>
          <p:nvPr/>
        </p:nvGraphicFramePr>
        <p:xfrm>
          <a:off x="1476375" y="3787775"/>
          <a:ext cx="5216525" cy="663575"/>
        </p:xfrm>
        <a:graphic>
          <a:graphicData uri="http://schemas.openxmlformats.org/presentationml/2006/ole">
            <mc:AlternateContent xmlns:mc="http://schemas.openxmlformats.org/markup-compatibility/2006">
              <mc:Choice xmlns:v="urn:schemas-microsoft-com:vml" Requires="v">
                <p:oleObj r:id="rId7" imgW="1891479" imgH="241195" progId="Equation.3">
                  <p:embed/>
                </p:oleObj>
              </mc:Choice>
              <mc:Fallback>
                <p:oleObj r:id="rId7" imgW="1891479" imgH="241195" progId="Equation.3">
                  <p:embed/>
                  <p:pic>
                    <p:nvPicPr>
                      <p:cNvPr id="140295" name="Object 7">
                        <a:extLst>
                          <a:ext uri="{FF2B5EF4-FFF2-40B4-BE49-F238E27FC236}">
                            <a16:creationId xmlns:a16="http://schemas.microsoft.com/office/drawing/2014/main" id="{E7CD0EE5-5A59-E71F-CB67-2B63B9E3A15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3787775"/>
                        <a:ext cx="52165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297" name="Rectangle 9">
            <a:extLst>
              <a:ext uri="{FF2B5EF4-FFF2-40B4-BE49-F238E27FC236}">
                <a16:creationId xmlns:a16="http://schemas.microsoft.com/office/drawing/2014/main" id="{B5E53C18-904C-C667-1B76-F763DD42F90B}"/>
              </a:ext>
            </a:extLst>
          </p:cNvPr>
          <p:cNvSpPr>
            <a:spLocks noChangeArrowheads="1"/>
          </p:cNvSpPr>
          <p:nvPr/>
        </p:nvSpPr>
        <p:spPr bwMode="auto">
          <a:xfrm>
            <a:off x="611188" y="4508500"/>
            <a:ext cx="7848600" cy="1031875"/>
          </a:xfrm>
          <a:prstGeom prst="rect">
            <a:avLst/>
          </a:prstGeom>
          <a:noFill/>
          <a:ln w="9525">
            <a:noFill/>
            <a:miter lim="800000"/>
          </a:ln>
          <a:effectLst/>
        </p:spPr>
        <p:txBody>
          <a:bodyPr>
            <a:spAutoFit/>
          </a:bodyPr>
          <a:lstStyle/>
          <a:p>
            <a:pPr eaLnBrk="1" hangingPunct="1">
              <a:spcAft>
                <a:spcPct val="20000"/>
              </a:spcAft>
              <a:buFont typeface="Arial" panose="020B0604020202020204" pitchFamily="34" charset="0"/>
              <a:buBlip>
                <a:blip r:embed="rId2"/>
              </a:buBlip>
              <a:defRPr/>
            </a:pPr>
            <a:r>
              <a:rPr lang="zh-CN" altLang="en-US" sz="2800" b="1" noProof="1">
                <a:solidFill>
                  <a:srgbClr val="0033CC"/>
                </a:solidFill>
                <a:effectLst>
                  <a:outerShdw blurRad="38100" dist="38100" dir="2700000">
                    <a:srgbClr val="C0C0C0"/>
                  </a:outerShdw>
                </a:effectLst>
                <a:ea typeface="新宋体" panose="02010609030101010101" charset="-122"/>
              </a:rPr>
              <a:t>例： </a:t>
            </a:r>
            <a:r>
              <a:rPr lang="en-US" altLang="zh-CN" sz="2800" b="1" noProof="1">
                <a:solidFill>
                  <a:srgbClr val="0033CC"/>
                </a:solidFill>
                <a:effectLst>
                  <a:outerShdw blurRad="38100" dist="38100" dir="2700000">
                    <a:srgbClr val="C0C0C0"/>
                  </a:outerShdw>
                </a:effectLst>
                <a:ea typeface="新宋体" panose="02010609030101010101" charset="-122"/>
              </a:rPr>
              <a:t>[X]</a:t>
            </a:r>
            <a:r>
              <a:rPr lang="zh-CN" altLang="en-US" sz="2800" b="1" baseline="-25000" noProof="1">
                <a:solidFill>
                  <a:srgbClr val="0033CC"/>
                </a:solidFill>
                <a:effectLst>
                  <a:outerShdw blurRad="38100" dist="38100" dir="2700000">
                    <a:srgbClr val="C0C0C0"/>
                  </a:outerShdw>
                </a:effectLst>
                <a:ea typeface="新宋体" panose="02010609030101010101" charset="-122"/>
              </a:rPr>
              <a:t>补</a:t>
            </a: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=0.1101</a:t>
            </a:r>
            <a:r>
              <a:rPr lang="zh-CN" altLang="en-US" sz="2800" b="1" noProof="1">
                <a:solidFill>
                  <a:srgbClr val="0033CC"/>
                </a:solidFill>
                <a:effectLst>
                  <a:outerShdw blurRad="38100" dist="38100" dir="2700000">
                    <a:srgbClr val="C0C0C0"/>
                  </a:outerShdw>
                </a:effectLst>
                <a:ea typeface="新宋体" panose="02010609030101010101" charset="-122"/>
              </a:rPr>
              <a:t>，则： </a:t>
            </a:r>
            <a:r>
              <a:rPr lang="en-US" altLang="zh-CN" sz="2800" b="1" noProof="1">
                <a:solidFill>
                  <a:srgbClr val="0033CC"/>
                </a:solidFill>
                <a:effectLst>
                  <a:outerShdw blurRad="38100" dist="38100" dir="2700000">
                    <a:srgbClr val="C0C0C0"/>
                  </a:outerShdw>
                </a:effectLst>
                <a:ea typeface="新宋体" panose="02010609030101010101" charset="-122"/>
              </a:rPr>
              <a:t>[</a:t>
            </a:r>
            <a:r>
              <a:rPr lang="zh-CN" altLang="en-US" sz="2800" b="1" noProof="1">
                <a:solidFill>
                  <a:srgbClr val="0033CC"/>
                </a:solidFill>
                <a:effectLst>
                  <a:outerShdw blurRad="38100" dist="38100" dir="2700000">
                    <a:srgbClr val="C0C0C0"/>
                  </a:outerShdw>
                </a:effectLst>
                <a:ea typeface="新宋体" panose="02010609030101010101" charset="-122"/>
              </a:rPr>
              <a:t>－</a:t>
            </a:r>
            <a:r>
              <a:rPr lang="en-US" altLang="zh-CN" sz="2800" b="1" noProof="1">
                <a:solidFill>
                  <a:srgbClr val="0033CC"/>
                </a:solidFill>
                <a:effectLst>
                  <a:outerShdw blurRad="38100" dist="38100" dir="2700000">
                    <a:srgbClr val="C0C0C0"/>
                  </a:outerShdw>
                </a:effectLst>
                <a:ea typeface="新宋体" panose="02010609030101010101" charset="-122"/>
              </a:rPr>
              <a:t>X]</a:t>
            </a:r>
            <a:r>
              <a:rPr lang="zh-CN" altLang="en-US" sz="2800" b="1" baseline="-25000" noProof="1">
                <a:solidFill>
                  <a:srgbClr val="0033CC"/>
                </a:solidFill>
                <a:effectLst>
                  <a:outerShdw blurRad="38100" dist="38100" dir="2700000">
                    <a:srgbClr val="C0C0C0"/>
                  </a:outerShdw>
                </a:effectLst>
                <a:ea typeface="新宋体" panose="02010609030101010101" charset="-122"/>
              </a:rPr>
              <a:t>补</a:t>
            </a: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  </a:t>
            </a:r>
            <a:r>
              <a:rPr lang="zh-CN" altLang="en-US" sz="2800" b="1" noProof="1">
                <a:solidFill>
                  <a:srgbClr val="0033CC"/>
                </a:solidFill>
                <a:effectLst>
                  <a:outerShdw blurRad="38100" dist="38100" dir="2700000">
                    <a:srgbClr val="C0C0C0"/>
                  </a:outerShdw>
                </a:effectLst>
                <a:ea typeface="新宋体" panose="02010609030101010101" charset="-122"/>
              </a:rPr>
              <a:t>？</a:t>
            </a:r>
          </a:p>
          <a:p>
            <a:pPr eaLnBrk="1" hangingPunct="1">
              <a:spcAft>
                <a:spcPct val="20000"/>
              </a:spcAft>
              <a:buFont typeface="Arial" panose="020B0604020202020204" pitchFamily="34" charset="0"/>
              <a:buBlip>
                <a:blip r:embed="rId2"/>
              </a:buBlip>
              <a:defRPr/>
            </a:pP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[Y]</a:t>
            </a:r>
            <a:r>
              <a:rPr lang="zh-CN" altLang="en-US" sz="2800" b="1" baseline="-25000" noProof="1">
                <a:solidFill>
                  <a:srgbClr val="0033CC"/>
                </a:solidFill>
                <a:effectLst>
                  <a:outerShdw blurRad="38100" dist="38100" dir="2700000">
                    <a:srgbClr val="C0C0C0"/>
                  </a:outerShdw>
                </a:effectLst>
                <a:ea typeface="新宋体" panose="02010609030101010101" charset="-122"/>
              </a:rPr>
              <a:t>补</a:t>
            </a: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=1.1101</a:t>
            </a:r>
            <a:r>
              <a:rPr lang="zh-CN" altLang="en-US" sz="2800" b="1" noProof="1">
                <a:solidFill>
                  <a:srgbClr val="0033CC"/>
                </a:solidFill>
                <a:effectLst>
                  <a:outerShdw blurRad="38100" dist="38100" dir="2700000">
                    <a:srgbClr val="C0C0C0"/>
                  </a:outerShdw>
                </a:effectLst>
                <a:ea typeface="新宋体" panose="02010609030101010101" charset="-122"/>
              </a:rPr>
              <a:t>，则： </a:t>
            </a:r>
            <a:r>
              <a:rPr lang="en-US" altLang="zh-CN" sz="2800" b="1" noProof="1">
                <a:solidFill>
                  <a:srgbClr val="0033CC"/>
                </a:solidFill>
                <a:effectLst>
                  <a:outerShdw blurRad="38100" dist="38100" dir="2700000">
                    <a:srgbClr val="C0C0C0"/>
                  </a:outerShdw>
                </a:effectLst>
                <a:ea typeface="新宋体" panose="02010609030101010101" charset="-122"/>
              </a:rPr>
              <a:t>[</a:t>
            </a:r>
            <a:r>
              <a:rPr lang="zh-CN" altLang="en-US" sz="2800" b="1" noProof="1">
                <a:solidFill>
                  <a:srgbClr val="0033CC"/>
                </a:solidFill>
                <a:effectLst>
                  <a:outerShdw blurRad="38100" dist="38100" dir="2700000">
                    <a:srgbClr val="C0C0C0"/>
                  </a:outerShdw>
                </a:effectLst>
                <a:ea typeface="新宋体" panose="02010609030101010101" charset="-122"/>
              </a:rPr>
              <a:t>－</a:t>
            </a:r>
            <a:r>
              <a:rPr lang="en-US" altLang="zh-CN" sz="2800" b="1" noProof="1">
                <a:solidFill>
                  <a:srgbClr val="0033CC"/>
                </a:solidFill>
                <a:effectLst>
                  <a:outerShdw blurRad="38100" dist="38100" dir="2700000">
                    <a:srgbClr val="C0C0C0"/>
                  </a:outerShdw>
                </a:effectLst>
                <a:ea typeface="新宋体" panose="02010609030101010101" charset="-122"/>
              </a:rPr>
              <a:t>Y]</a:t>
            </a:r>
            <a:r>
              <a:rPr lang="zh-CN" altLang="en-US" sz="2800" b="1" baseline="-25000" noProof="1">
                <a:solidFill>
                  <a:srgbClr val="0033CC"/>
                </a:solidFill>
                <a:effectLst>
                  <a:outerShdw blurRad="38100" dist="38100" dir="2700000">
                    <a:srgbClr val="C0C0C0"/>
                  </a:outerShdw>
                </a:effectLst>
                <a:ea typeface="新宋体" panose="02010609030101010101" charset="-122"/>
              </a:rPr>
              <a:t>补</a:t>
            </a: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  </a:t>
            </a:r>
            <a:r>
              <a:rPr lang="zh-CN" altLang="en-US" sz="2800" b="1" noProof="1">
                <a:solidFill>
                  <a:srgbClr val="0033CC"/>
                </a:solidFill>
                <a:effectLst>
                  <a:outerShdw blurRad="38100" dist="38100" dir="2700000">
                    <a:srgbClr val="C0C0C0"/>
                  </a:outerShdw>
                </a:effectLst>
                <a:ea typeface="新宋体" panose="02010609030101010101" charset="-122"/>
              </a:rPr>
              <a:t>？</a:t>
            </a:r>
          </a:p>
        </p:txBody>
      </p:sp>
      <p:sp>
        <p:nvSpPr>
          <p:cNvPr id="140298" name="Rectangle 10">
            <a:extLst>
              <a:ext uri="{FF2B5EF4-FFF2-40B4-BE49-F238E27FC236}">
                <a16:creationId xmlns:a16="http://schemas.microsoft.com/office/drawing/2014/main" id="{9159B0E4-984A-21DC-2DEE-0A738AFA71B6}"/>
              </a:ext>
            </a:extLst>
          </p:cNvPr>
          <p:cNvSpPr>
            <a:spLocks noChangeArrowheads="1"/>
          </p:cNvSpPr>
          <p:nvPr/>
        </p:nvSpPr>
        <p:spPr bwMode="auto">
          <a:xfrm>
            <a:off x="6372225" y="4508500"/>
            <a:ext cx="1162050" cy="519113"/>
          </a:xfrm>
          <a:prstGeom prst="rect">
            <a:avLst/>
          </a:prstGeom>
          <a:solidFill>
            <a:schemeClr val="accent2"/>
          </a:solidFill>
          <a:ln w="9525">
            <a:noFill/>
            <a:miter lim="800000"/>
          </a:ln>
          <a:effectLst/>
        </p:spPr>
        <p:txBody>
          <a:bodyPr>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1.0011</a:t>
            </a:r>
          </a:p>
        </p:txBody>
      </p:sp>
      <p:sp>
        <p:nvSpPr>
          <p:cNvPr id="140299" name="Rectangle 11">
            <a:extLst>
              <a:ext uri="{FF2B5EF4-FFF2-40B4-BE49-F238E27FC236}">
                <a16:creationId xmlns:a16="http://schemas.microsoft.com/office/drawing/2014/main" id="{E61052CD-C143-ABB2-A68B-77B3DC38C7BA}"/>
              </a:ext>
            </a:extLst>
          </p:cNvPr>
          <p:cNvSpPr>
            <a:spLocks noChangeArrowheads="1"/>
          </p:cNvSpPr>
          <p:nvPr/>
        </p:nvSpPr>
        <p:spPr bwMode="auto">
          <a:xfrm>
            <a:off x="6372225" y="5011738"/>
            <a:ext cx="1162050" cy="519112"/>
          </a:xfrm>
          <a:prstGeom prst="rect">
            <a:avLst/>
          </a:prstGeom>
          <a:solidFill>
            <a:schemeClr val="accent2"/>
          </a:solid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0.0011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40293"/>
                                        </p:tgtEl>
                                        <p:attrNameLst>
                                          <p:attrName>style.visibility</p:attrName>
                                        </p:attrNameLst>
                                      </p:cBhvr>
                                      <p:to>
                                        <p:strVal val="visible"/>
                                      </p:to>
                                    </p:set>
                                    <p:anim to="" calcmode="lin" valueType="num">
                                      <p:cBhvr>
                                        <p:cTn id="7" dur="1" fill="hold"/>
                                        <p:tgtEl>
                                          <p:spTgt spid="140293"/>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 to="" calcmode="lin" valueType="num">
                                      <p:cBhvr>
                                        <p:cTn id="12" dur="1" fill="hold"/>
                                        <p:tgtEl>
                                          <p:spTgt spid="140292"/>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40295"/>
                                        </p:tgtEl>
                                        <p:attrNameLst>
                                          <p:attrName>style.visibility</p:attrName>
                                        </p:attrNameLst>
                                      </p:cBhvr>
                                      <p:to>
                                        <p:strVal val="visible"/>
                                      </p:to>
                                    </p:set>
                                    <p:anim to="" calcmode="lin" valueType="num">
                                      <p:cBhvr>
                                        <p:cTn id="17" dur="1" fill="hold"/>
                                        <p:tgtEl>
                                          <p:spTgt spid="140295"/>
                                        </p:tgtEl>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0297"/>
                                        </p:tgtEl>
                                        <p:attrNameLst>
                                          <p:attrName>style.visibility</p:attrName>
                                        </p:attrNameLst>
                                      </p:cBhvr>
                                      <p:to>
                                        <p:strVal val="visible"/>
                                      </p:to>
                                    </p:set>
                                    <p:anim to="" calcmode="lin" valueType="num">
                                      <p:cBhvr>
                                        <p:cTn id="22" dur="1" fill="hold"/>
                                        <p:tgtEl>
                                          <p:spTgt spid="140297"/>
                                        </p:tgtEl>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40298"/>
                                        </p:tgtEl>
                                        <p:attrNameLst>
                                          <p:attrName>style.visibility</p:attrName>
                                        </p:attrNameLst>
                                      </p:cBhvr>
                                      <p:to>
                                        <p:strVal val="visible"/>
                                      </p:to>
                                    </p:set>
                                    <p:anim to="" calcmode="lin" valueType="num">
                                      <p:cBhvr>
                                        <p:cTn id="27" dur="1" fill="hold"/>
                                        <p:tgtEl>
                                          <p:spTgt spid="140298"/>
                                        </p:tgtEl>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40299"/>
                                        </p:tgtEl>
                                        <p:attrNameLst>
                                          <p:attrName>style.visibility</p:attrName>
                                        </p:attrNameLst>
                                      </p:cBhvr>
                                      <p:to>
                                        <p:strVal val="visible"/>
                                      </p:to>
                                    </p:set>
                                    <p:anim to="" calcmode="lin" valueType="num">
                                      <p:cBhvr>
                                        <p:cTn id="32" dur="1" fill="hold"/>
                                        <p:tgtEl>
                                          <p:spTgt spid="14029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P spid="140297" grpId="0"/>
      <p:bldP spid="140298" grpId="0" animBg="1"/>
      <p:bldP spid="14029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F5815510-EFBC-D8A5-54D0-C14BA166F860}"/>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104</a:t>
            </a:fld>
            <a:endParaRPr lang="en-US" altLang="zh-CN" sz="1400" b="0">
              <a:solidFill>
                <a:schemeClr val="tx1"/>
              </a:solidFill>
              <a:ea typeface="宋体" panose="02010600030101010101" pitchFamily="2" charset="-122"/>
            </a:endParaRPr>
          </a:p>
        </p:txBody>
      </p:sp>
      <p:sp>
        <p:nvSpPr>
          <p:cNvPr id="142338" name="Rectangle 2">
            <a:extLst>
              <a:ext uri="{FF2B5EF4-FFF2-40B4-BE49-F238E27FC236}">
                <a16:creationId xmlns:a16="http://schemas.microsoft.com/office/drawing/2014/main" id="{CCEBB45E-14D2-8556-4938-554E0FA87768}"/>
              </a:ext>
            </a:extLst>
          </p:cNvPr>
          <p:cNvSpPr>
            <a:spLocks noGrp="1" noChangeArrowheads="1"/>
          </p:cNvSpPr>
          <p:nvPr>
            <p:ph type="title"/>
          </p:nvPr>
        </p:nvSpPr>
        <p:spPr/>
        <p:txBody>
          <a:bodyPr/>
          <a:lstStyle/>
          <a:p>
            <a:pPr eaLnBrk="1" hangingPunct="1">
              <a:defRPr/>
            </a:pPr>
            <a:r>
              <a:rPr kumimoji="1" lang="zh-CN" altLang="en-US" dirty="0"/>
              <a:t>补码加减运算举例</a:t>
            </a:r>
          </a:p>
        </p:txBody>
      </p:sp>
      <p:sp>
        <p:nvSpPr>
          <p:cNvPr id="142339" name="Rectangle 3">
            <a:extLst>
              <a:ext uri="{FF2B5EF4-FFF2-40B4-BE49-F238E27FC236}">
                <a16:creationId xmlns:a16="http://schemas.microsoft.com/office/drawing/2014/main" id="{3DBC6BF6-06E3-2C7A-85D1-CD7ECCCF5C81}"/>
              </a:ext>
            </a:extLst>
          </p:cNvPr>
          <p:cNvSpPr>
            <a:spLocks noGrp="1" noChangeArrowheads="1"/>
          </p:cNvSpPr>
          <p:nvPr>
            <p:ph idx="1"/>
          </p:nvPr>
        </p:nvSpPr>
        <p:spPr>
          <a:xfrm>
            <a:off x="684213" y="1135063"/>
            <a:ext cx="7772400" cy="1012825"/>
          </a:xfrm>
        </p:spPr>
        <p:txBody>
          <a:bodyPr/>
          <a:lstStyle/>
          <a:p>
            <a:pPr marL="274955" indent="-274955" eaLnBrk="1" hangingPunct="1">
              <a:defRPr/>
            </a:pPr>
            <a:r>
              <a:rPr kumimoji="1" lang="zh-CN" altLang="en-GB" sz="2800" dirty="0"/>
              <a:t>例：已知</a:t>
            </a:r>
            <a:r>
              <a:rPr kumimoji="1" lang="en-GB" altLang="zh-CN" sz="2800" dirty="0"/>
              <a:t>X=+1011</a:t>
            </a:r>
            <a:r>
              <a:rPr kumimoji="1" lang="zh-CN" altLang="en-GB" sz="2800" dirty="0"/>
              <a:t>，</a:t>
            </a:r>
            <a:r>
              <a:rPr kumimoji="1" lang="en-GB" altLang="zh-CN" sz="2800" dirty="0"/>
              <a:t>Y=-0100</a:t>
            </a:r>
            <a:r>
              <a:rPr kumimoji="1" lang="zh-CN" altLang="en-GB" sz="2800" dirty="0"/>
              <a:t>，用补码计算</a:t>
            </a:r>
            <a:r>
              <a:rPr kumimoji="1" lang="en-GB" altLang="zh-CN" sz="2800" dirty="0"/>
              <a:t>X+Y</a:t>
            </a:r>
            <a:r>
              <a:rPr kumimoji="1" lang="zh-CN" altLang="en-GB" sz="2800" dirty="0"/>
              <a:t>和</a:t>
            </a:r>
            <a:r>
              <a:rPr kumimoji="1" lang="en-GB" altLang="zh-CN" sz="2800" dirty="0"/>
              <a:t>X-Y</a:t>
            </a:r>
            <a:r>
              <a:rPr kumimoji="1" lang="zh-CN" altLang="en-GB" sz="2800" dirty="0"/>
              <a:t>。</a:t>
            </a:r>
            <a:endParaRPr kumimoji="1" lang="zh-CN" altLang="en-US" sz="2400" dirty="0">
              <a:solidFill>
                <a:schemeClr val="tx2"/>
              </a:solidFill>
              <a:latin typeface="Arial" panose="020B0604020202020204" pitchFamily="34" charset="0"/>
            </a:endParaRPr>
          </a:p>
        </p:txBody>
      </p:sp>
      <p:grpSp>
        <p:nvGrpSpPr>
          <p:cNvPr id="3" name="组合 17">
            <a:extLst>
              <a:ext uri="{FF2B5EF4-FFF2-40B4-BE49-F238E27FC236}">
                <a16:creationId xmlns:a16="http://schemas.microsoft.com/office/drawing/2014/main" id="{D10B6929-BAD7-415B-69D3-DA77C3BD7B04}"/>
              </a:ext>
            </a:extLst>
          </p:cNvPr>
          <p:cNvGrpSpPr>
            <a:grpSpLocks/>
          </p:cNvGrpSpPr>
          <p:nvPr/>
        </p:nvGrpSpPr>
        <p:grpSpPr bwMode="auto">
          <a:xfrm>
            <a:off x="684213" y="4457700"/>
            <a:ext cx="7272337" cy="2005013"/>
            <a:chOff x="619127" y="3640142"/>
            <a:chExt cx="7272337" cy="2005013"/>
          </a:xfrm>
        </p:grpSpPr>
        <p:sp>
          <p:nvSpPr>
            <p:cNvPr id="142340" name="Rectangle 4">
              <a:extLst>
                <a:ext uri="{FF2B5EF4-FFF2-40B4-BE49-F238E27FC236}">
                  <a16:creationId xmlns:a16="http://schemas.microsoft.com/office/drawing/2014/main" id="{6DBE7002-E516-666B-F0DA-BF8522B7BF11}"/>
                </a:ext>
              </a:extLst>
            </p:cNvPr>
            <p:cNvSpPr>
              <a:spLocks noChangeArrowheads="1"/>
            </p:cNvSpPr>
            <p:nvPr/>
          </p:nvSpPr>
          <p:spPr bwMode="auto">
            <a:xfrm>
              <a:off x="1411289" y="3711580"/>
              <a:ext cx="1162050" cy="519112"/>
            </a:xfrm>
            <a:prstGeom prst="rect">
              <a:avLst/>
            </a:prstGeom>
            <a:no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C0C0C0"/>
                    </a:outerShdw>
                  </a:effectLst>
                  <a:ea typeface="新宋体" panose="02010609030101010101" charset="-122"/>
                </a:rPr>
                <a:t>0,1011</a:t>
              </a:r>
            </a:p>
          </p:txBody>
        </p:sp>
        <p:sp>
          <p:nvSpPr>
            <p:cNvPr id="142341" name="Rectangle 5">
              <a:extLst>
                <a:ext uri="{FF2B5EF4-FFF2-40B4-BE49-F238E27FC236}">
                  <a16:creationId xmlns:a16="http://schemas.microsoft.com/office/drawing/2014/main" id="{CBCF33A5-35F9-7060-661E-1536F24A5741}"/>
                </a:ext>
              </a:extLst>
            </p:cNvPr>
            <p:cNvSpPr>
              <a:spLocks noChangeArrowheads="1"/>
            </p:cNvSpPr>
            <p:nvPr/>
          </p:nvSpPr>
          <p:spPr bwMode="auto">
            <a:xfrm>
              <a:off x="969964" y="4143380"/>
              <a:ext cx="1665288" cy="519112"/>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1,1100</a:t>
              </a:r>
            </a:p>
          </p:txBody>
        </p:sp>
        <p:sp>
          <p:nvSpPr>
            <p:cNvPr id="18441" name="Line 6">
              <a:extLst>
                <a:ext uri="{FF2B5EF4-FFF2-40B4-BE49-F238E27FC236}">
                  <a16:creationId xmlns:a16="http://schemas.microsoft.com/office/drawing/2014/main" id="{7304D54D-8095-94B9-D2E7-331ECC9F6DF7}"/>
                </a:ext>
              </a:extLst>
            </p:cNvPr>
            <p:cNvSpPr>
              <a:spLocks noChangeShapeType="1"/>
            </p:cNvSpPr>
            <p:nvPr/>
          </p:nvSpPr>
          <p:spPr bwMode="auto">
            <a:xfrm>
              <a:off x="1123952" y="4648205"/>
              <a:ext cx="17272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3" name="Rectangle 7">
              <a:extLst>
                <a:ext uri="{FF2B5EF4-FFF2-40B4-BE49-F238E27FC236}">
                  <a16:creationId xmlns:a16="http://schemas.microsoft.com/office/drawing/2014/main" id="{1A3B19A3-361C-9ED6-64D6-0A728C751209}"/>
                </a:ext>
              </a:extLst>
            </p:cNvPr>
            <p:cNvSpPr>
              <a:spLocks noChangeArrowheads="1"/>
            </p:cNvSpPr>
            <p:nvPr/>
          </p:nvSpPr>
          <p:spPr bwMode="auto">
            <a:xfrm>
              <a:off x="1411289" y="4648205"/>
              <a:ext cx="1162050" cy="519112"/>
            </a:xfrm>
            <a:prstGeom prst="rect">
              <a:avLst/>
            </a:prstGeom>
            <a:no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C0C0C0"/>
                    </a:outerShdw>
                  </a:effectLst>
                  <a:ea typeface="新宋体" panose="02010609030101010101" charset="-122"/>
                </a:rPr>
                <a:t>0,0111</a:t>
              </a:r>
            </a:p>
          </p:txBody>
        </p:sp>
        <p:sp>
          <p:nvSpPr>
            <p:cNvPr id="142344" name="Rectangle 8">
              <a:extLst>
                <a:ext uri="{FF2B5EF4-FFF2-40B4-BE49-F238E27FC236}">
                  <a16:creationId xmlns:a16="http://schemas.microsoft.com/office/drawing/2014/main" id="{EE97D9A7-0001-1FC3-71A3-204F28F1A1E1}"/>
                </a:ext>
              </a:extLst>
            </p:cNvPr>
            <p:cNvSpPr>
              <a:spLocks noChangeArrowheads="1"/>
            </p:cNvSpPr>
            <p:nvPr/>
          </p:nvSpPr>
          <p:spPr bwMode="auto">
            <a:xfrm>
              <a:off x="619127" y="5224467"/>
              <a:ext cx="3455987" cy="420688"/>
            </a:xfrm>
            <a:prstGeom prst="rect">
              <a:avLst/>
            </a:prstGeom>
            <a:noFill/>
            <a:ln w="9525">
              <a:noFill/>
              <a:miter lim="800000"/>
            </a:ln>
            <a:effectLst/>
          </p:spPr>
          <p:txBody>
            <a:bodyPr>
              <a:spAutoFit/>
            </a:bodyPr>
            <a:lstStyle/>
            <a:p>
              <a:pPr lvl="1" eaLnBrk="1" hangingPunct="1">
                <a:lnSpc>
                  <a:spcPct val="90000"/>
                </a:lnSpc>
                <a:spcBef>
                  <a:spcPct val="20000"/>
                </a:spcBef>
                <a:spcAft>
                  <a:spcPct val="10000"/>
                </a:spcAft>
                <a:buFont typeface="Arial" panose="020B0604020202020204" pitchFamily="34" charset="0"/>
                <a:buBlip>
                  <a:blip r:embed="rId2"/>
                </a:buBlip>
                <a:defRPr/>
              </a:pP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[X</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Y]</a:t>
              </a:r>
              <a:r>
                <a:rPr lang="zh-CN" altLang="en-US"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补</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 </a:t>
              </a:r>
              <a:r>
                <a:rPr lang="en-US" altLang="zh-CN" b="1" noProof="1">
                  <a:solidFill>
                    <a:schemeClr val="tx2"/>
                  </a:solidFill>
                  <a:effectLst>
                    <a:outerShdw blurRad="38100" dist="38100" dir="2700000">
                      <a:srgbClr val="C0C0C0"/>
                    </a:outerShdw>
                  </a:effectLst>
                  <a:latin typeface="Arial" panose="020B0604020202020204" pitchFamily="34" charset="0"/>
                </a:rPr>
                <a:t>0, 0111</a:t>
              </a:r>
              <a:r>
                <a:rPr lang="en-US" altLang="zh-CN" b="1" noProof="1">
                  <a:solidFill>
                    <a:schemeClr val="tx2"/>
                  </a:solidFill>
                  <a:latin typeface="Arial" panose="020B0604020202020204" pitchFamily="34" charset="0"/>
                  <a:ea typeface="新宋体" panose="02010609030101010101" charset="-122"/>
                </a:rPr>
                <a:t> </a:t>
              </a:r>
            </a:p>
          </p:txBody>
        </p:sp>
        <p:sp>
          <p:nvSpPr>
            <p:cNvPr id="142345" name="Rectangle 9">
              <a:extLst>
                <a:ext uri="{FF2B5EF4-FFF2-40B4-BE49-F238E27FC236}">
                  <a16:creationId xmlns:a16="http://schemas.microsoft.com/office/drawing/2014/main" id="{A14F06AB-3403-F342-EB57-1DC39FA29D5F}"/>
                </a:ext>
              </a:extLst>
            </p:cNvPr>
            <p:cNvSpPr>
              <a:spLocks noChangeArrowheads="1"/>
            </p:cNvSpPr>
            <p:nvPr/>
          </p:nvSpPr>
          <p:spPr bwMode="auto">
            <a:xfrm>
              <a:off x="5227639" y="3640142"/>
              <a:ext cx="1162050" cy="519113"/>
            </a:xfrm>
            <a:prstGeom prst="rect">
              <a:avLst/>
            </a:prstGeom>
            <a:no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C0C0C0"/>
                    </a:outerShdw>
                  </a:effectLst>
                  <a:ea typeface="新宋体" panose="02010609030101010101" charset="-122"/>
                </a:rPr>
                <a:t>0,1011</a:t>
              </a:r>
            </a:p>
          </p:txBody>
        </p:sp>
        <p:sp>
          <p:nvSpPr>
            <p:cNvPr id="142346" name="Rectangle 10">
              <a:extLst>
                <a:ext uri="{FF2B5EF4-FFF2-40B4-BE49-F238E27FC236}">
                  <a16:creationId xmlns:a16="http://schemas.microsoft.com/office/drawing/2014/main" id="{53450D08-3ADC-CA8F-5800-F5B1244BB4E5}"/>
                </a:ext>
              </a:extLst>
            </p:cNvPr>
            <p:cNvSpPr>
              <a:spLocks noChangeArrowheads="1"/>
            </p:cNvSpPr>
            <p:nvPr/>
          </p:nvSpPr>
          <p:spPr bwMode="auto">
            <a:xfrm>
              <a:off x="4786314" y="4071942"/>
              <a:ext cx="1665288" cy="519113"/>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2800" b="1" noProof="1">
                  <a:solidFill>
                    <a:srgbClr val="0033CC"/>
                  </a:solidFill>
                  <a:effectLst>
                    <a:outerShdw blurRad="38100" dist="38100" dir="2700000">
                      <a:srgbClr val="C0C0C0"/>
                    </a:outerShdw>
                  </a:effectLst>
                  <a:ea typeface="新宋体" panose="02010609030101010101" charset="-122"/>
                </a:rPr>
                <a:t>＋ </a:t>
              </a:r>
              <a:r>
                <a:rPr lang="en-US" altLang="zh-CN" sz="2800" b="1" noProof="1">
                  <a:solidFill>
                    <a:srgbClr val="0033CC"/>
                  </a:solidFill>
                  <a:effectLst>
                    <a:outerShdw blurRad="38100" dist="38100" dir="2700000">
                      <a:srgbClr val="C0C0C0"/>
                    </a:outerShdw>
                  </a:effectLst>
                  <a:ea typeface="新宋体" panose="02010609030101010101" charset="-122"/>
                </a:rPr>
                <a:t>0,0100</a:t>
              </a:r>
            </a:p>
          </p:txBody>
        </p:sp>
        <p:sp>
          <p:nvSpPr>
            <p:cNvPr id="18446" name="Line 11">
              <a:extLst>
                <a:ext uri="{FF2B5EF4-FFF2-40B4-BE49-F238E27FC236}">
                  <a16:creationId xmlns:a16="http://schemas.microsoft.com/office/drawing/2014/main" id="{A7E27E89-425C-5F2B-475C-D67AAA6CCC09}"/>
                </a:ext>
              </a:extLst>
            </p:cNvPr>
            <p:cNvSpPr>
              <a:spLocks noChangeShapeType="1"/>
            </p:cNvSpPr>
            <p:nvPr/>
          </p:nvSpPr>
          <p:spPr bwMode="auto">
            <a:xfrm>
              <a:off x="4940302" y="4576767"/>
              <a:ext cx="17272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8" name="Rectangle 12">
              <a:extLst>
                <a:ext uri="{FF2B5EF4-FFF2-40B4-BE49-F238E27FC236}">
                  <a16:creationId xmlns:a16="http://schemas.microsoft.com/office/drawing/2014/main" id="{F6DE78A8-2BBA-5A1A-C34F-BCE34E375271}"/>
                </a:ext>
              </a:extLst>
            </p:cNvPr>
            <p:cNvSpPr>
              <a:spLocks noChangeArrowheads="1"/>
            </p:cNvSpPr>
            <p:nvPr/>
          </p:nvSpPr>
          <p:spPr bwMode="auto">
            <a:xfrm>
              <a:off x="5227639" y="4576767"/>
              <a:ext cx="1162050" cy="519113"/>
            </a:xfrm>
            <a:prstGeom prst="rect">
              <a:avLst/>
            </a:prstGeom>
            <a:no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C0C0C0"/>
                    </a:outerShdw>
                  </a:effectLst>
                  <a:ea typeface="新宋体" panose="02010609030101010101" charset="-122"/>
                </a:rPr>
                <a:t>0,1111</a:t>
              </a:r>
            </a:p>
          </p:txBody>
        </p:sp>
        <p:sp>
          <p:nvSpPr>
            <p:cNvPr id="142349" name="Rectangle 13">
              <a:extLst>
                <a:ext uri="{FF2B5EF4-FFF2-40B4-BE49-F238E27FC236}">
                  <a16:creationId xmlns:a16="http://schemas.microsoft.com/office/drawing/2014/main" id="{3F0B0CB8-9035-02DC-3CE3-548A7516592B}"/>
                </a:ext>
              </a:extLst>
            </p:cNvPr>
            <p:cNvSpPr>
              <a:spLocks noChangeArrowheads="1"/>
            </p:cNvSpPr>
            <p:nvPr/>
          </p:nvSpPr>
          <p:spPr bwMode="auto">
            <a:xfrm>
              <a:off x="4435477" y="5153030"/>
              <a:ext cx="3455987" cy="420687"/>
            </a:xfrm>
            <a:prstGeom prst="rect">
              <a:avLst/>
            </a:prstGeom>
            <a:noFill/>
            <a:ln w="9525">
              <a:noFill/>
              <a:miter lim="800000"/>
            </a:ln>
            <a:effectLst/>
          </p:spPr>
          <p:txBody>
            <a:bodyPr>
              <a:spAutoFit/>
            </a:bodyPr>
            <a:lstStyle/>
            <a:p>
              <a:pPr lvl="1" eaLnBrk="1" hangingPunct="1">
                <a:lnSpc>
                  <a:spcPct val="90000"/>
                </a:lnSpc>
                <a:spcBef>
                  <a:spcPct val="20000"/>
                </a:spcBef>
                <a:spcAft>
                  <a:spcPct val="10000"/>
                </a:spcAft>
                <a:buFont typeface="Arial" panose="020B0604020202020204" pitchFamily="34" charset="0"/>
                <a:buBlip>
                  <a:blip r:embed="rId2"/>
                </a:buBlip>
                <a:defRPr/>
              </a:pP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[X</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Y]</a:t>
              </a:r>
              <a:r>
                <a:rPr lang="zh-CN" altLang="en-US"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补</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 </a:t>
              </a:r>
              <a:r>
                <a:rPr lang="en-US" altLang="zh-CN" b="1" noProof="1">
                  <a:solidFill>
                    <a:schemeClr val="tx2"/>
                  </a:solidFill>
                  <a:effectLst>
                    <a:outerShdw blurRad="38100" dist="38100" dir="2700000">
                      <a:srgbClr val="C0C0C0"/>
                    </a:outerShdw>
                  </a:effectLst>
                  <a:latin typeface="Arial" panose="020B0604020202020204" pitchFamily="34" charset="0"/>
                </a:rPr>
                <a:t>0, 1111</a:t>
              </a:r>
              <a:r>
                <a:rPr lang="en-US" altLang="zh-CN" b="1" noProof="1">
                  <a:solidFill>
                    <a:schemeClr val="tx2"/>
                  </a:solidFill>
                  <a:latin typeface="Arial" panose="020B0604020202020204" pitchFamily="34" charset="0"/>
                  <a:ea typeface="新宋体" panose="02010609030101010101" charset="-122"/>
                </a:rPr>
                <a:t> </a:t>
              </a:r>
            </a:p>
          </p:txBody>
        </p:sp>
      </p:grpSp>
      <p:sp>
        <p:nvSpPr>
          <p:cNvPr id="2" name="文本框 1">
            <a:extLst>
              <a:ext uri="{FF2B5EF4-FFF2-40B4-BE49-F238E27FC236}">
                <a16:creationId xmlns:a16="http://schemas.microsoft.com/office/drawing/2014/main" id="{9C1E0C94-32EB-F039-26F8-A74CE0CAFE55}"/>
              </a:ext>
            </a:extLst>
          </p:cNvPr>
          <p:cNvSpPr txBox="1"/>
          <p:nvPr/>
        </p:nvSpPr>
        <p:spPr>
          <a:xfrm>
            <a:off x="838200" y="2273300"/>
            <a:ext cx="7618413" cy="1377950"/>
          </a:xfrm>
          <a:prstGeom prst="rect">
            <a:avLst/>
          </a:prstGeom>
          <a:noFill/>
        </p:spPr>
        <p:txBody>
          <a:bodyPr>
            <a:spAutoFit/>
          </a:bodyPr>
          <a:lstStyle/>
          <a:p>
            <a:pPr eaLnBrk="1" hangingPunct="1">
              <a:spcBef>
                <a:spcPct val="30000"/>
              </a:spcBef>
              <a:spcAft>
                <a:spcPct val="20000"/>
              </a:spcAft>
              <a:buFont typeface="Arial" panose="020B0604020202020204" pitchFamily="34" charset="0"/>
              <a:buNone/>
              <a:defRPr/>
            </a:pPr>
            <a:r>
              <a:rPr lang="zh-CN" altLang="en-GB"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写出补码：</a:t>
            </a:r>
            <a:endParaRPr lang="zh-CN" altLang="en-GB"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endParaRPr>
          </a:p>
          <a:p>
            <a:pPr marL="454025" lvl="1" eaLnBrk="1" hangingPunct="1">
              <a:lnSpc>
                <a:spcPct val="90000"/>
              </a:lnSpc>
              <a:spcBef>
                <a:spcPct val="20000"/>
              </a:spcBef>
              <a:spcAft>
                <a:spcPct val="10000"/>
              </a:spcAft>
              <a:buFont typeface="Arial" panose="020B0604020202020204" pitchFamily="34" charset="0"/>
              <a:buNone/>
              <a:defRPr/>
            </a:pP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[X]</a:t>
            </a:r>
            <a:r>
              <a:rPr lang="zh-CN" altLang="en-US"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补</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=0,1011     [Y]</a:t>
            </a:r>
            <a:r>
              <a:rPr lang="zh-CN" altLang="en-US"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补</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=1,1100    [-Y]</a:t>
            </a:r>
            <a:r>
              <a:rPr lang="zh-CN" altLang="en-US"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补</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=0,0100 </a:t>
            </a:r>
            <a:endParaRPr lang="zh-CN" altLang="en-GB"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endParaRPr>
          </a:p>
          <a:p>
            <a:pPr marL="454025" lvl="1" eaLnBrk="1" hangingPunct="1">
              <a:lnSpc>
                <a:spcPct val="90000"/>
              </a:lnSpc>
              <a:spcBef>
                <a:spcPct val="20000"/>
              </a:spcBef>
              <a:spcAft>
                <a:spcPct val="10000"/>
              </a:spcAft>
              <a:buFont typeface="Arial" panose="020B0604020202020204" pitchFamily="34" charset="0"/>
              <a:buBlip>
                <a:blip r:embed="rId2"/>
              </a:buBlip>
              <a:defRPr/>
            </a:pPr>
            <a:r>
              <a:rPr lang="zh-CN" altLang="en-GB"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计算：</a:t>
            </a:r>
            <a:endParaRPr lang="zh-CN" altLang="en-US" noProof="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4733039E-D426-ECA9-A29F-914E9B6EFF9E}"/>
              </a:ext>
            </a:extLst>
          </p:cNvPr>
          <p:cNvSpPr>
            <a:spLocks noChangeArrowheads="1"/>
          </p:cNvSpPr>
          <p:nvPr/>
        </p:nvSpPr>
        <p:spPr bwMode="auto">
          <a:xfrm>
            <a:off x="1816100" y="5551488"/>
            <a:ext cx="57912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en-US" altLang="zh-CN" sz="2400" b="0">
                <a:solidFill>
                  <a:schemeClr val="tx1"/>
                </a:solidFill>
                <a:ea typeface="宋体" panose="02010600030101010101" pitchFamily="2" charset="-122"/>
              </a:rPr>
              <a:t>∴  x </a:t>
            </a:r>
            <a:r>
              <a:rPr lang="en-US" altLang="zh-CN" sz="2800" b="0">
                <a:solidFill>
                  <a:schemeClr val="tx1"/>
                </a:solidFill>
                <a:latin typeface="Arial" panose="020B0604020202020204" pitchFamily="34" charset="0"/>
                <a:ea typeface="宋体" panose="02010600030101010101" pitchFamily="2" charset="-122"/>
              </a:rPr>
              <a:t>–</a:t>
            </a:r>
            <a:r>
              <a:rPr lang="en-US" altLang="zh-CN" sz="2400" b="0">
                <a:solidFill>
                  <a:schemeClr val="tx1"/>
                </a:solidFill>
                <a:ea typeface="宋体" panose="02010600030101010101" pitchFamily="2" charset="-122"/>
              </a:rPr>
              <a:t> y =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0.0110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0.1010)</a:t>
            </a:r>
          </a:p>
          <a:p>
            <a:pPr>
              <a:spcBef>
                <a:spcPct val="0"/>
              </a:spcBef>
              <a:spcAft>
                <a:spcPct val="0"/>
              </a:spcAft>
              <a:buFontTx/>
              <a:buNone/>
            </a:pPr>
            <a:r>
              <a:rPr lang="en-US" altLang="zh-CN" sz="2400" b="0">
                <a:solidFill>
                  <a:schemeClr val="tx1"/>
                </a:solidFill>
                <a:ea typeface="宋体" panose="02010600030101010101" pitchFamily="2" charset="-122"/>
              </a:rPr>
              <a:t>                = +0.0100</a:t>
            </a:r>
          </a:p>
        </p:txBody>
      </p:sp>
      <p:sp>
        <p:nvSpPr>
          <p:cNvPr id="19459" name="Rectangle 5">
            <a:extLst>
              <a:ext uri="{FF2B5EF4-FFF2-40B4-BE49-F238E27FC236}">
                <a16:creationId xmlns:a16="http://schemas.microsoft.com/office/drawing/2014/main" id="{DD7D58DC-9F95-372F-53E9-CC8EE431FDD7}"/>
              </a:ext>
            </a:extLst>
          </p:cNvPr>
          <p:cNvSpPr>
            <a:spLocks noChangeArrowheads="1"/>
          </p:cNvSpPr>
          <p:nvPr/>
        </p:nvSpPr>
        <p:spPr bwMode="auto">
          <a:xfrm>
            <a:off x="428625" y="1143000"/>
            <a:ext cx="814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800" b="0">
                <a:solidFill>
                  <a:schemeClr val="tx1"/>
                </a:solidFill>
                <a:ea typeface="宋体" panose="02010600030101010101" pitchFamily="2" charset="-122"/>
              </a:rPr>
              <a:t>【</a:t>
            </a:r>
            <a:r>
              <a:rPr lang="zh-CN" altLang="en-US" sz="2800" b="0">
                <a:solidFill>
                  <a:schemeClr val="tx1"/>
                </a:solidFill>
                <a:ea typeface="宋体" panose="02010600030101010101" pitchFamily="2" charset="-122"/>
              </a:rPr>
              <a:t>例</a:t>
            </a:r>
            <a:r>
              <a:rPr lang="en-US" altLang="zh-CN" sz="2800" b="0">
                <a:solidFill>
                  <a:schemeClr val="tx1"/>
                </a:solidFill>
                <a:ea typeface="宋体" panose="02010600030101010101" pitchFamily="2" charset="-122"/>
              </a:rPr>
              <a:t>】 </a:t>
            </a:r>
            <a:r>
              <a:rPr lang="zh-CN" altLang="en-US" sz="2800" b="0">
                <a:solidFill>
                  <a:schemeClr val="tx1"/>
                </a:solidFill>
                <a:ea typeface="宋体" panose="02010600030101010101" pitchFamily="2" charset="-122"/>
              </a:rPr>
              <a:t>已知</a:t>
            </a:r>
            <a:r>
              <a:rPr lang="en-US" altLang="zh-CN" sz="2800" b="0">
                <a:solidFill>
                  <a:schemeClr val="tx1"/>
                </a:solidFill>
                <a:ea typeface="宋体" panose="02010600030101010101" pitchFamily="2" charset="-122"/>
              </a:rPr>
              <a:t>[x]</a:t>
            </a:r>
            <a:r>
              <a:rPr lang="zh-CN" altLang="en-US" sz="2800" b="0" baseline="-30000">
                <a:solidFill>
                  <a:schemeClr val="tx1"/>
                </a:solidFill>
                <a:ea typeface="宋体" panose="02010600030101010101" pitchFamily="2" charset="-122"/>
              </a:rPr>
              <a:t>补</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1.1010, [y]</a:t>
            </a:r>
            <a:r>
              <a:rPr lang="zh-CN" altLang="en-US" sz="2800" b="0" baseline="-30000">
                <a:solidFill>
                  <a:schemeClr val="tx1"/>
                </a:solidFill>
                <a:ea typeface="宋体" panose="02010600030101010101" pitchFamily="2" charset="-122"/>
              </a:rPr>
              <a:t>补</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1.0110,  </a:t>
            </a:r>
            <a:r>
              <a:rPr lang="zh-CN" altLang="en-US" sz="2800" b="0">
                <a:solidFill>
                  <a:schemeClr val="tx1"/>
                </a:solidFill>
                <a:ea typeface="宋体" panose="02010600030101010101" pitchFamily="2" charset="-122"/>
              </a:rPr>
              <a:t>求</a:t>
            </a:r>
            <a:r>
              <a:rPr lang="en-US" altLang="zh-CN" sz="2800" b="0">
                <a:solidFill>
                  <a:schemeClr val="tx1"/>
                </a:solidFill>
                <a:ea typeface="宋体" panose="02010600030101010101" pitchFamily="2" charset="-122"/>
              </a:rPr>
              <a:t>[x-y]</a:t>
            </a:r>
            <a:r>
              <a:rPr lang="zh-CN" altLang="en-US" sz="2800" b="0" baseline="-30000">
                <a:solidFill>
                  <a:schemeClr val="tx1"/>
                </a:solidFill>
                <a:ea typeface="宋体" panose="02010600030101010101" pitchFamily="2" charset="-122"/>
              </a:rPr>
              <a:t>补</a:t>
            </a:r>
            <a:endParaRPr lang="en-US" altLang="zh-CN" sz="2800" b="0">
              <a:solidFill>
                <a:schemeClr val="tx1"/>
              </a:solidFill>
              <a:ea typeface="宋体" panose="02010600030101010101" pitchFamily="2" charset="-122"/>
            </a:endParaRPr>
          </a:p>
        </p:txBody>
      </p:sp>
      <p:sp>
        <p:nvSpPr>
          <p:cNvPr id="19460" name="Rectangle 6">
            <a:extLst>
              <a:ext uri="{FF2B5EF4-FFF2-40B4-BE49-F238E27FC236}">
                <a16:creationId xmlns:a16="http://schemas.microsoft.com/office/drawing/2014/main" id="{02D95957-0079-7FF0-B13E-38E6EC1B2D0B}"/>
              </a:ext>
            </a:extLst>
          </p:cNvPr>
          <p:cNvSpPr>
            <a:spLocks noChangeArrowheads="1"/>
          </p:cNvSpPr>
          <p:nvPr/>
        </p:nvSpPr>
        <p:spPr bwMode="auto">
          <a:xfrm>
            <a:off x="661988" y="1693863"/>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800" b="0">
                <a:solidFill>
                  <a:srgbClr val="FF6600"/>
                </a:solidFill>
                <a:ea typeface="宋体" panose="02010600030101010101" pitchFamily="2" charset="-122"/>
              </a:rPr>
              <a:t>解：</a:t>
            </a:r>
          </a:p>
        </p:txBody>
      </p:sp>
      <p:sp>
        <p:nvSpPr>
          <p:cNvPr id="19461" name="Rectangle 7">
            <a:extLst>
              <a:ext uri="{FF2B5EF4-FFF2-40B4-BE49-F238E27FC236}">
                <a16:creationId xmlns:a16="http://schemas.microsoft.com/office/drawing/2014/main" id="{712A9D3B-2EE7-180A-D791-E7E48D8F53D1}"/>
              </a:ext>
            </a:extLst>
          </p:cNvPr>
          <p:cNvSpPr>
            <a:spLocks noChangeArrowheads="1"/>
          </p:cNvSpPr>
          <p:nvPr/>
        </p:nvSpPr>
        <p:spPr bwMode="auto">
          <a:xfrm>
            <a:off x="1500188" y="1785938"/>
            <a:ext cx="4060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en-US" altLang="zh-CN" sz="2400" b="0">
                <a:solidFill>
                  <a:schemeClr val="tx1"/>
                </a:solidFill>
                <a:ea typeface="宋体" panose="02010600030101010101" pitchFamily="2" charset="-122"/>
              </a:rPr>
              <a:t>[x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y]</a:t>
            </a:r>
            <a:r>
              <a:rPr lang="zh-CN" altLang="en-US" sz="2400" b="0" baseline="-30000">
                <a:solidFill>
                  <a:schemeClr val="tx1"/>
                </a:solidFill>
                <a:ea typeface="宋体" panose="02010600030101010101" pitchFamily="2" charset="-122"/>
              </a:rPr>
              <a:t>补</a:t>
            </a:r>
          </a:p>
        </p:txBody>
      </p:sp>
      <p:sp>
        <p:nvSpPr>
          <p:cNvPr id="19462" name="Rectangle 8">
            <a:extLst>
              <a:ext uri="{FF2B5EF4-FFF2-40B4-BE49-F238E27FC236}">
                <a16:creationId xmlns:a16="http://schemas.microsoft.com/office/drawing/2014/main" id="{FAFDD8DA-A5A3-21B7-9834-F2B2125490A3}"/>
              </a:ext>
            </a:extLst>
          </p:cNvPr>
          <p:cNvSpPr>
            <a:spLocks noChangeArrowheads="1"/>
          </p:cNvSpPr>
          <p:nvPr/>
        </p:nvSpPr>
        <p:spPr bwMode="auto">
          <a:xfrm>
            <a:off x="1652588" y="2471738"/>
            <a:ext cx="477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=0.1010</a:t>
            </a:r>
          </a:p>
        </p:txBody>
      </p:sp>
      <p:sp>
        <p:nvSpPr>
          <p:cNvPr id="19463" name="Rectangle 9">
            <a:extLst>
              <a:ext uri="{FF2B5EF4-FFF2-40B4-BE49-F238E27FC236}">
                <a16:creationId xmlns:a16="http://schemas.microsoft.com/office/drawing/2014/main" id="{6883EE5C-223F-DC4B-1D7E-5721679C2145}"/>
              </a:ext>
            </a:extLst>
          </p:cNvPr>
          <p:cNvSpPr>
            <a:spLocks noChangeArrowheads="1"/>
          </p:cNvSpPr>
          <p:nvPr/>
        </p:nvSpPr>
        <p:spPr bwMode="auto">
          <a:xfrm>
            <a:off x="1728788" y="3157538"/>
            <a:ext cx="3857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=1.1010+0.1010</a:t>
            </a:r>
          </a:p>
        </p:txBody>
      </p:sp>
      <p:sp>
        <p:nvSpPr>
          <p:cNvPr id="19464" name="Rectangle 10">
            <a:extLst>
              <a:ext uri="{FF2B5EF4-FFF2-40B4-BE49-F238E27FC236}">
                <a16:creationId xmlns:a16="http://schemas.microsoft.com/office/drawing/2014/main" id="{4F45E2F7-DA4E-1E17-24E7-FF91949923BA}"/>
              </a:ext>
            </a:extLst>
          </p:cNvPr>
          <p:cNvSpPr>
            <a:spLocks noChangeArrowheads="1"/>
          </p:cNvSpPr>
          <p:nvPr/>
        </p:nvSpPr>
        <p:spPr bwMode="auto">
          <a:xfrm>
            <a:off x="3400425" y="3822700"/>
            <a:ext cx="497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=10.0100=0.0100 (mod 2)</a:t>
            </a:r>
          </a:p>
        </p:txBody>
      </p:sp>
      <p:sp>
        <p:nvSpPr>
          <p:cNvPr id="19465" name="Rectangle 11">
            <a:extLst>
              <a:ext uri="{FF2B5EF4-FFF2-40B4-BE49-F238E27FC236}">
                <a16:creationId xmlns:a16="http://schemas.microsoft.com/office/drawing/2014/main" id="{77AF5D86-FFE5-1353-2798-4EDB09D289AD}"/>
              </a:ext>
            </a:extLst>
          </p:cNvPr>
          <p:cNvSpPr>
            <a:spLocks noChangeArrowheads="1"/>
          </p:cNvSpPr>
          <p:nvPr/>
        </p:nvSpPr>
        <p:spPr bwMode="auto">
          <a:xfrm>
            <a:off x="1455738" y="4543425"/>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用真值运算并加以验算</a:t>
            </a:r>
          </a:p>
        </p:txBody>
      </p:sp>
      <p:sp>
        <p:nvSpPr>
          <p:cNvPr id="19466" name="Rectangle 12">
            <a:extLst>
              <a:ext uri="{FF2B5EF4-FFF2-40B4-BE49-F238E27FC236}">
                <a16:creationId xmlns:a16="http://schemas.microsoft.com/office/drawing/2014/main" id="{83C1A3B9-B2AF-75AF-5A3D-BCFD9EE28F1D}"/>
              </a:ext>
            </a:extLst>
          </p:cNvPr>
          <p:cNvSpPr>
            <a:spLocks noChangeArrowheads="1"/>
          </p:cNvSpPr>
          <p:nvPr/>
        </p:nvSpPr>
        <p:spPr bwMode="auto">
          <a:xfrm>
            <a:off x="1816100" y="5046663"/>
            <a:ext cx="5343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0.0110    y= </a:t>
            </a:r>
            <a:r>
              <a:rPr lang="en-US" altLang="zh-CN" sz="28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 0.1010</a:t>
            </a:r>
          </a:p>
        </p:txBody>
      </p:sp>
      <p:sp>
        <p:nvSpPr>
          <p:cNvPr id="11" name="Rectangle 2">
            <a:extLst>
              <a:ext uri="{FF2B5EF4-FFF2-40B4-BE49-F238E27FC236}">
                <a16:creationId xmlns:a16="http://schemas.microsoft.com/office/drawing/2014/main" id="{BC598918-C281-DFDD-F2A7-24CAA7A50D8F}"/>
              </a:ext>
            </a:extLst>
          </p:cNvPr>
          <p:cNvSpPr txBox="1">
            <a:spLocks noChangeArrowheads="1"/>
          </p:cNvSpPr>
          <p:nvPr/>
        </p:nvSpPr>
        <p:spPr>
          <a:xfrm>
            <a:off x="684213" y="476250"/>
            <a:ext cx="7772400" cy="658813"/>
          </a:xfrm>
          <a:prstGeom prst="rect">
            <a:avLst/>
          </a:prstGeom>
        </p:spPr>
        <p:txBody>
          <a:bodyPr/>
          <a:lstStyle/>
          <a:p>
            <a:pPr algn="ctr" eaLnBrk="1" hangingPunct="1">
              <a:defRPr/>
            </a:pPr>
            <a:r>
              <a:rPr kumimoji="1" lang="zh-CN" altLang="en-US" sz="3600" b="1" kern="0" dirty="0">
                <a:solidFill>
                  <a:srgbClr val="6600CC"/>
                </a:solidFill>
                <a:effectLst>
                  <a:outerShdw blurRad="38100" dist="38100" dir="2700000" algn="tl">
                    <a:srgbClr val="C0C0C0"/>
                  </a:outerShdw>
                </a:effectLst>
                <a:latin typeface="+mj-lt"/>
                <a:ea typeface="+mj-ea"/>
                <a:cs typeface="+mj-cs"/>
              </a:rPr>
              <a:t>补码加减运算举例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ppt_x"/>
                                          </p:val>
                                        </p:tav>
                                        <p:tav tm="100000">
                                          <p:val>
                                            <p:strVal val="#ppt_x"/>
                                          </p:val>
                                        </p:tav>
                                      </p:tavLst>
                                    </p:anim>
                                    <p:anim calcmode="lin" valueType="num">
                                      <p:cBhvr additive="base">
                                        <p:cTn id="8" dur="500" fill="hold"/>
                                        <p:tgtEl>
                                          <p:spTgt spid="19459"/>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460"/>
                                        </p:tgtEl>
                                        <p:attrNameLst>
                                          <p:attrName>style.visibility</p:attrName>
                                        </p:attrNameLst>
                                      </p:cBhvr>
                                      <p:to>
                                        <p:strVal val="visible"/>
                                      </p:to>
                                    </p:set>
                                    <p:anim calcmode="lin" valueType="num">
                                      <p:cBhvr additive="base">
                                        <p:cTn id="11" dur="500" fill="hold"/>
                                        <p:tgtEl>
                                          <p:spTgt spid="19460"/>
                                        </p:tgtEl>
                                        <p:attrNameLst>
                                          <p:attrName>ppt_x</p:attrName>
                                        </p:attrNameLst>
                                      </p:cBhvr>
                                      <p:tavLst>
                                        <p:tav tm="0">
                                          <p:val>
                                            <p:strVal val="0-#ppt_w/2"/>
                                          </p:val>
                                        </p:tav>
                                        <p:tav tm="100000">
                                          <p:val>
                                            <p:strVal val="#ppt_x"/>
                                          </p:val>
                                        </p:tav>
                                      </p:tavLst>
                                    </p:anim>
                                    <p:anim calcmode="lin" valueType="num">
                                      <p:cBhvr additive="base">
                                        <p:cTn id="12"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slide(fromBottom)">
                                      <p:cBhvr>
                                        <p:cTn id="17" dur="500"/>
                                        <p:tgtEl>
                                          <p:spTgt spid="19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slide(fromBottom)">
                                      <p:cBhvr>
                                        <p:cTn id="22" dur="500"/>
                                        <p:tgtEl>
                                          <p:spTgt spid="194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9463"/>
                                        </p:tgtEl>
                                        <p:attrNameLst>
                                          <p:attrName>style.visibility</p:attrName>
                                        </p:attrNameLst>
                                      </p:cBhvr>
                                      <p:to>
                                        <p:strVal val="visible"/>
                                      </p:to>
                                    </p:set>
                                    <p:animEffect transition="in" filter="slide(fromBottom)">
                                      <p:cBhvr>
                                        <p:cTn id="27" dur="500"/>
                                        <p:tgtEl>
                                          <p:spTgt spid="19463"/>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9464"/>
                                        </p:tgtEl>
                                        <p:attrNameLst>
                                          <p:attrName>style.visibility</p:attrName>
                                        </p:attrNameLst>
                                      </p:cBhvr>
                                      <p:to>
                                        <p:strVal val="visible"/>
                                      </p:to>
                                    </p:set>
                                    <p:animEffect transition="in" filter="slide(fromBottom)">
                                      <p:cBhvr>
                                        <p:cTn id="30" dur="500"/>
                                        <p:tgtEl>
                                          <p:spTgt spid="1946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checkerboard(across)">
                                      <p:cBhvr>
                                        <p:cTn id="35" dur="500"/>
                                        <p:tgtEl>
                                          <p:spTgt spid="1946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9466"/>
                                        </p:tgtEl>
                                        <p:attrNameLst>
                                          <p:attrName>style.visibility</p:attrName>
                                        </p:attrNameLst>
                                      </p:cBhvr>
                                      <p:to>
                                        <p:strVal val="visible"/>
                                      </p:to>
                                    </p:set>
                                    <p:animEffect transition="in" filter="checkerboard(across)">
                                      <p:cBhvr>
                                        <p:cTn id="40" dur="500"/>
                                        <p:tgtEl>
                                          <p:spTgt spid="1946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9458"/>
                                        </p:tgtEl>
                                        <p:attrNameLst>
                                          <p:attrName>style.visibility</p:attrName>
                                        </p:attrNameLst>
                                      </p:cBhvr>
                                      <p:to>
                                        <p:strVal val="visible"/>
                                      </p:to>
                                    </p:set>
                                    <p:animEffect transition="in" filter="checkerboard(across)">
                                      <p:cBhvr>
                                        <p:cTn id="45"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p:bldP spid="19460" grpId="0"/>
      <p:bldP spid="19461" grpId="0"/>
      <p:bldP spid="19462" grpId="0"/>
      <p:bldP spid="19463" grpId="0"/>
      <p:bldP spid="19464" grpId="0"/>
      <p:bldP spid="19465" grpId="0"/>
      <p:bldP spid="1946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D1111648-5EF6-7BD7-33CD-9C830EBBF83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106</a:t>
            </a:fld>
            <a:endParaRPr lang="en-US" altLang="zh-CN" sz="1400" b="0">
              <a:solidFill>
                <a:schemeClr val="tx1"/>
              </a:solidFill>
              <a:ea typeface="宋体" panose="02010600030101010101" pitchFamily="2" charset="-122"/>
            </a:endParaRPr>
          </a:p>
        </p:txBody>
      </p:sp>
      <p:sp>
        <p:nvSpPr>
          <p:cNvPr id="138242" name="Rectangle 2">
            <a:extLst>
              <a:ext uri="{FF2B5EF4-FFF2-40B4-BE49-F238E27FC236}">
                <a16:creationId xmlns:a16="http://schemas.microsoft.com/office/drawing/2014/main" id="{188477F3-11C7-6FD4-0AD3-D1B48BAFDC4D}"/>
              </a:ext>
            </a:extLst>
          </p:cNvPr>
          <p:cNvSpPr>
            <a:spLocks noGrp="1" noChangeArrowheads="1"/>
          </p:cNvSpPr>
          <p:nvPr>
            <p:ph type="title"/>
          </p:nvPr>
        </p:nvSpPr>
        <p:spPr/>
        <p:txBody>
          <a:bodyPr/>
          <a:lstStyle/>
          <a:p>
            <a:pPr eaLnBrk="1" hangingPunct="1">
              <a:defRPr/>
            </a:pPr>
            <a:r>
              <a:rPr kumimoji="1" lang="en-US" altLang="zh-CN" dirty="0"/>
              <a:t>2</a:t>
            </a:r>
            <a:r>
              <a:rPr kumimoji="1" lang="zh-CN" altLang="en-US" dirty="0"/>
              <a:t>、补码加减运算的溢出判断</a:t>
            </a:r>
          </a:p>
        </p:txBody>
      </p:sp>
      <p:sp>
        <p:nvSpPr>
          <p:cNvPr id="138243" name="Rectangle 3">
            <a:extLst>
              <a:ext uri="{FF2B5EF4-FFF2-40B4-BE49-F238E27FC236}">
                <a16:creationId xmlns:a16="http://schemas.microsoft.com/office/drawing/2014/main" id="{4F09098F-F796-E76C-CEF1-C83392160025}"/>
              </a:ext>
            </a:extLst>
          </p:cNvPr>
          <p:cNvSpPr>
            <a:spLocks noGrp="1" noChangeArrowheads="1"/>
          </p:cNvSpPr>
          <p:nvPr>
            <p:ph idx="1"/>
          </p:nvPr>
        </p:nvSpPr>
        <p:spPr>
          <a:xfrm>
            <a:off x="611188" y="1268413"/>
            <a:ext cx="8175625" cy="1160462"/>
          </a:xfrm>
        </p:spPr>
        <p:txBody>
          <a:bodyPr/>
          <a:lstStyle/>
          <a:p>
            <a:pPr eaLnBrk="1" hangingPunct="1">
              <a:lnSpc>
                <a:spcPct val="80000"/>
              </a:lnSpc>
              <a:defRPr/>
            </a:pPr>
            <a:r>
              <a:rPr kumimoji="1" lang="zh-CN" altLang="en-US" sz="2800" dirty="0">
                <a:solidFill>
                  <a:srgbClr val="CC0000"/>
                </a:solidFill>
              </a:rPr>
              <a:t>当运算结果超出机器数的表示范围时，称为溢出</a:t>
            </a:r>
            <a:endParaRPr kumimoji="1" lang="en-US" altLang="zh-CN" sz="2800" dirty="0">
              <a:solidFill>
                <a:srgbClr val="CC0000"/>
              </a:solidFill>
            </a:endParaRPr>
          </a:p>
          <a:p>
            <a:pPr eaLnBrk="1" hangingPunct="1">
              <a:defRPr/>
            </a:pPr>
            <a:r>
              <a:rPr kumimoji="1" lang="zh-CN" altLang="en-US" sz="2800" dirty="0"/>
              <a:t>计算机必须具备检测运算结果是否发生溢出的能力，否则会得到错误的结果。</a:t>
            </a:r>
            <a:endParaRPr kumimoji="1" lang="en-US" altLang="zh-CN" sz="2800" dirty="0"/>
          </a:p>
          <a:p>
            <a:pPr eaLnBrk="1" hangingPunct="1">
              <a:lnSpc>
                <a:spcPct val="80000"/>
              </a:lnSpc>
              <a:defRPr/>
            </a:pPr>
            <a:r>
              <a:rPr kumimoji="1" lang="zh-CN" altLang="en-US" sz="2800" dirty="0"/>
              <a:t>溢出的处理：转溢出中断处理或停机。</a:t>
            </a:r>
          </a:p>
        </p:txBody>
      </p:sp>
      <p:grpSp>
        <p:nvGrpSpPr>
          <p:cNvPr id="20485" name="组合 11">
            <a:extLst>
              <a:ext uri="{FF2B5EF4-FFF2-40B4-BE49-F238E27FC236}">
                <a16:creationId xmlns:a16="http://schemas.microsoft.com/office/drawing/2014/main" id="{BC2C0E76-18BD-BEDD-52A6-01B6E259E549}"/>
              </a:ext>
            </a:extLst>
          </p:cNvPr>
          <p:cNvGrpSpPr>
            <a:grpSpLocks/>
          </p:cNvGrpSpPr>
          <p:nvPr/>
        </p:nvGrpSpPr>
        <p:grpSpPr bwMode="auto">
          <a:xfrm>
            <a:off x="642938" y="3429000"/>
            <a:ext cx="7913687" cy="2833688"/>
            <a:chOff x="642910" y="3357562"/>
            <a:chExt cx="7913688" cy="2833688"/>
          </a:xfrm>
        </p:grpSpPr>
        <p:sp>
          <p:nvSpPr>
            <p:cNvPr id="20486" name="Rectangle 9">
              <a:extLst>
                <a:ext uri="{FF2B5EF4-FFF2-40B4-BE49-F238E27FC236}">
                  <a16:creationId xmlns:a16="http://schemas.microsoft.com/office/drawing/2014/main" id="{5DEFB7A6-E591-2793-3EF8-E806FFCC1FB2}"/>
                </a:ext>
              </a:extLst>
            </p:cNvPr>
            <p:cNvSpPr>
              <a:spLocks noChangeArrowheads="1"/>
            </p:cNvSpPr>
            <p:nvPr/>
          </p:nvSpPr>
          <p:spPr bwMode="auto">
            <a:xfrm>
              <a:off x="642910" y="3357562"/>
              <a:ext cx="7913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rgbClr val="0000FF"/>
                  </a:solidFill>
                  <a:ea typeface="宋体" panose="02010600030101010101" pitchFamily="2" charset="-122"/>
                </a:rPr>
                <a:t>【</a:t>
              </a:r>
              <a:r>
                <a:rPr lang="zh-CN" altLang="en-US" sz="2400" b="0">
                  <a:solidFill>
                    <a:srgbClr val="0000FF"/>
                  </a:solidFill>
                  <a:ea typeface="宋体" panose="02010600030101010101" pitchFamily="2" charset="-122"/>
                </a:rPr>
                <a:t>例</a:t>
              </a:r>
              <a:r>
                <a:rPr lang="en-US" altLang="zh-CN" sz="2400" b="0">
                  <a:solidFill>
                    <a:srgbClr val="0000FF"/>
                  </a:solidFill>
                  <a:ea typeface="宋体" panose="02010600030101010101" pitchFamily="2" charset="-122"/>
                </a:rPr>
                <a:t>】</a:t>
              </a:r>
              <a:r>
                <a:rPr lang="en-US" altLang="zh-CN" sz="2400" b="0">
                  <a:solidFill>
                    <a:schemeClr val="tx1"/>
                  </a:solidFill>
                  <a:ea typeface="宋体" panose="02010600030101010101" pitchFamily="2" charset="-122"/>
                </a:rPr>
                <a:t> </a:t>
              </a:r>
              <a:r>
                <a:rPr lang="zh-CN" altLang="en-US" sz="2400" b="0">
                  <a:solidFill>
                    <a:schemeClr val="tx1"/>
                  </a:solidFill>
                  <a:ea typeface="宋体" panose="02010600030101010101" pitchFamily="2" charset="-122"/>
                </a:rPr>
                <a:t>设字长为</a:t>
              </a:r>
              <a:r>
                <a:rPr lang="en-US" altLang="zh-CN" sz="2400" b="0">
                  <a:solidFill>
                    <a:schemeClr val="tx1"/>
                  </a:solidFill>
                  <a:ea typeface="宋体" panose="02010600030101010101" pitchFamily="2" charset="-122"/>
                </a:rPr>
                <a:t>8</a:t>
              </a:r>
              <a:r>
                <a:rPr lang="zh-CN" altLang="en-US" sz="2400" b="0">
                  <a:solidFill>
                    <a:schemeClr val="tx1"/>
                  </a:solidFill>
                  <a:ea typeface="宋体" panose="02010600030101010101" pitchFamily="2" charset="-122"/>
                </a:rPr>
                <a:t>位</a:t>
              </a: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包括</a:t>
              </a:r>
              <a:r>
                <a:rPr lang="en-US" altLang="zh-CN" sz="2400" b="0">
                  <a:solidFill>
                    <a:schemeClr val="tx1"/>
                  </a:solidFill>
                  <a:ea typeface="宋体" panose="02010600030101010101" pitchFamily="2" charset="-122"/>
                </a:rPr>
                <a:t>1</a:t>
              </a:r>
              <a:r>
                <a:rPr lang="zh-CN" altLang="en-US" sz="2400" b="0">
                  <a:solidFill>
                    <a:schemeClr val="tx1"/>
                  </a:solidFill>
                  <a:ea typeface="宋体" panose="02010600030101010101" pitchFamily="2" charset="-122"/>
                </a:rPr>
                <a:t>位符号</a:t>
              </a:r>
              <a:r>
                <a:rPr lang="en-US" altLang="zh-CN" sz="2400" b="0">
                  <a:solidFill>
                    <a:schemeClr val="tx1"/>
                  </a:solidFill>
                  <a:ea typeface="宋体" panose="02010600030101010101" pitchFamily="2" charset="-122"/>
                </a:rPr>
                <a:t>)</a:t>
              </a:r>
              <a:r>
                <a:rPr lang="zh-CN" altLang="en-US" sz="2400" b="0">
                  <a:solidFill>
                    <a:schemeClr val="tx1"/>
                  </a:solidFill>
                  <a:ea typeface="宋体" panose="02010600030101010101" pitchFamily="2" charset="-122"/>
                </a:rPr>
                <a:t>，若十进制数</a:t>
              </a:r>
            </a:p>
            <a:p>
              <a:pPr eaLnBrk="1" hangingPunct="1">
                <a:spcBef>
                  <a:spcPct val="0"/>
                </a:spcBef>
                <a:spcAft>
                  <a:spcPct val="0"/>
                </a:spcAft>
                <a:buFontTx/>
                <a:buNone/>
              </a:pP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 –73</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 –83</a:t>
              </a:r>
              <a:r>
                <a:rPr lang="zh-CN" altLang="en-US" sz="2400" b="0">
                  <a:solidFill>
                    <a:schemeClr val="tx1"/>
                  </a:solidFill>
                  <a:ea typeface="宋体" panose="02010600030101010101" pitchFamily="2" charset="-122"/>
                </a:rPr>
                <a:t>，用二进制补码求</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p>
          </p:txBody>
        </p:sp>
        <p:sp>
          <p:nvSpPr>
            <p:cNvPr id="20487" name="Rectangle 10">
              <a:extLst>
                <a:ext uri="{FF2B5EF4-FFF2-40B4-BE49-F238E27FC236}">
                  <a16:creationId xmlns:a16="http://schemas.microsoft.com/office/drawing/2014/main" id="{FA5DCA6B-A32A-117C-4E20-612E734ABC54}"/>
                </a:ext>
              </a:extLst>
            </p:cNvPr>
            <p:cNvSpPr>
              <a:spLocks noChangeArrowheads="1"/>
            </p:cNvSpPr>
            <p:nvPr/>
          </p:nvSpPr>
          <p:spPr bwMode="auto">
            <a:xfrm>
              <a:off x="1100110" y="41957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rgbClr val="333399"/>
                  </a:solidFill>
                  <a:ea typeface="宋体" panose="02010600030101010101" pitchFamily="2" charset="-122"/>
                </a:rPr>
                <a:t>解：</a:t>
              </a:r>
            </a:p>
          </p:txBody>
        </p:sp>
        <p:sp>
          <p:nvSpPr>
            <p:cNvPr id="20488" name="Rectangle 11">
              <a:extLst>
                <a:ext uri="{FF2B5EF4-FFF2-40B4-BE49-F238E27FC236}">
                  <a16:creationId xmlns:a16="http://schemas.microsoft.com/office/drawing/2014/main" id="{E17A982B-FE84-C61F-E25C-CA117345CA9D}"/>
                </a:ext>
              </a:extLst>
            </p:cNvPr>
            <p:cNvSpPr>
              <a:spLocks noChangeArrowheads="1"/>
            </p:cNvSpPr>
            <p:nvPr/>
          </p:nvSpPr>
          <p:spPr bwMode="auto">
            <a:xfrm>
              <a:off x="1862110" y="4271962"/>
              <a:ext cx="5462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x=(–73)</a:t>
              </a:r>
              <a:r>
                <a:rPr lang="en-US" altLang="zh-CN" sz="2400" b="0" baseline="-30000">
                  <a:solidFill>
                    <a:schemeClr val="tx1"/>
                  </a:solidFill>
                  <a:ea typeface="宋体" panose="02010600030101010101" pitchFamily="2" charset="-122"/>
                </a:rPr>
                <a:t>10</a:t>
              </a:r>
              <a:r>
                <a:rPr lang="en-US" altLang="zh-CN" sz="2400" b="0">
                  <a:solidFill>
                    <a:schemeClr val="tx1"/>
                  </a:solidFill>
                  <a:ea typeface="宋体" panose="02010600030101010101" pitchFamily="2" charset="-122"/>
                </a:rPr>
                <a:t>=(–1001001)</a:t>
              </a:r>
              <a:r>
                <a:rPr lang="en-US" altLang="zh-CN" sz="2400" b="0" baseline="-30000">
                  <a:solidFill>
                    <a:schemeClr val="tx1"/>
                  </a:solidFill>
                  <a:ea typeface="宋体" panose="02010600030101010101" pitchFamily="2" charset="-122"/>
                </a:rPr>
                <a:t>2</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rgbClr val="FF0000"/>
                  </a:solidFill>
                  <a:ea typeface="宋体" panose="02010600030101010101" pitchFamily="2" charset="-122"/>
                </a:rPr>
                <a:t>1</a:t>
              </a:r>
              <a:r>
                <a:rPr lang="en-US" altLang="zh-CN" sz="2400" b="0">
                  <a:solidFill>
                    <a:schemeClr val="tx1"/>
                  </a:solidFill>
                  <a:ea typeface="宋体" panose="02010600030101010101" pitchFamily="2" charset="-122"/>
                </a:rPr>
                <a:t>0110111</a:t>
              </a:r>
            </a:p>
          </p:txBody>
        </p:sp>
        <p:sp>
          <p:nvSpPr>
            <p:cNvPr id="20489" name="Rectangle 12">
              <a:extLst>
                <a:ext uri="{FF2B5EF4-FFF2-40B4-BE49-F238E27FC236}">
                  <a16:creationId xmlns:a16="http://schemas.microsoft.com/office/drawing/2014/main" id="{68EEEF91-8A38-6E98-E791-55D4815655E1}"/>
                </a:ext>
              </a:extLst>
            </p:cNvPr>
            <p:cNvSpPr>
              <a:spLocks noChangeArrowheads="1"/>
            </p:cNvSpPr>
            <p:nvPr/>
          </p:nvSpPr>
          <p:spPr bwMode="auto">
            <a:xfrm>
              <a:off x="1862110" y="4729162"/>
              <a:ext cx="5462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y=(–83)</a:t>
              </a:r>
              <a:r>
                <a:rPr lang="en-US" altLang="zh-CN" sz="2400" b="0" baseline="-30000">
                  <a:solidFill>
                    <a:schemeClr val="tx1"/>
                  </a:solidFill>
                  <a:ea typeface="宋体" panose="02010600030101010101" pitchFamily="2" charset="-122"/>
                </a:rPr>
                <a:t>10</a:t>
              </a:r>
              <a:r>
                <a:rPr lang="en-US" altLang="zh-CN" sz="2400" b="0">
                  <a:solidFill>
                    <a:schemeClr val="tx1"/>
                  </a:solidFill>
                  <a:ea typeface="宋体" panose="02010600030101010101" pitchFamily="2" charset="-122"/>
                </a:rPr>
                <a:t>=(–1010011)</a:t>
              </a:r>
              <a:r>
                <a:rPr lang="en-US" altLang="zh-CN" sz="2400" b="0" baseline="-30000">
                  <a:solidFill>
                    <a:schemeClr val="tx1"/>
                  </a:solidFill>
                  <a:ea typeface="宋体" panose="02010600030101010101" pitchFamily="2" charset="-122"/>
                </a:rPr>
                <a:t>2</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zh-CN" altLang="en-US" sz="2400" b="0">
                  <a:solidFill>
                    <a:schemeClr val="tx1"/>
                  </a:solidFill>
                  <a:ea typeface="宋体" panose="02010600030101010101" pitchFamily="2" charset="-122"/>
                </a:rPr>
                <a:t>＝</a:t>
              </a:r>
              <a:r>
                <a:rPr lang="en-US" altLang="zh-CN" sz="2400" b="0">
                  <a:solidFill>
                    <a:srgbClr val="FF0000"/>
                  </a:solidFill>
                  <a:ea typeface="宋体" panose="02010600030101010101" pitchFamily="2" charset="-122"/>
                </a:rPr>
                <a:t>1</a:t>
              </a:r>
              <a:r>
                <a:rPr lang="en-US" altLang="zh-CN" sz="2400" b="0">
                  <a:solidFill>
                    <a:schemeClr val="tx1"/>
                  </a:solidFill>
                  <a:ea typeface="宋体" panose="02010600030101010101" pitchFamily="2" charset="-122"/>
                </a:rPr>
                <a:t>0101101</a:t>
              </a:r>
            </a:p>
          </p:txBody>
        </p:sp>
        <p:sp>
          <p:nvSpPr>
            <p:cNvPr id="20490" name="Rectangle 13">
              <a:extLst>
                <a:ext uri="{FF2B5EF4-FFF2-40B4-BE49-F238E27FC236}">
                  <a16:creationId xmlns:a16="http://schemas.microsoft.com/office/drawing/2014/main" id="{02FDA062-F32E-7A8A-FBE7-10CA5D288C31}"/>
                </a:ext>
              </a:extLst>
            </p:cNvPr>
            <p:cNvSpPr>
              <a:spLocks noChangeArrowheads="1"/>
            </p:cNvSpPr>
            <p:nvPr/>
          </p:nvSpPr>
          <p:spPr bwMode="auto">
            <a:xfrm>
              <a:off x="1100110" y="5186362"/>
              <a:ext cx="533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50000"/>
                </a:spcBef>
                <a:spcAft>
                  <a:spcPct val="0"/>
                </a:spcAft>
                <a:buFontTx/>
                <a:buNone/>
              </a:pPr>
              <a:r>
                <a:rPr lang="zh-CN" altLang="en-US" sz="2400" b="0">
                  <a:solidFill>
                    <a:schemeClr val="tx1"/>
                  </a:solidFill>
                  <a:ea typeface="宋体" panose="02010600030101010101" pitchFamily="2" charset="-122"/>
                </a:rPr>
                <a:t>则   </a:t>
              </a:r>
              <a:r>
                <a:rPr lang="en-US" altLang="zh-CN" sz="2400" b="0">
                  <a:solidFill>
                    <a:schemeClr val="tx1"/>
                  </a:solidFill>
                  <a:ea typeface="宋体" panose="02010600030101010101" pitchFamily="2" charset="-122"/>
                </a:rPr>
                <a:t>[x+y]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t>
              </a:r>
              <a:r>
                <a:rPr lang="en-US" altLang="zh-CN" sz="2400" b="0">
                  <a:solidFill>
                    <a:srgbClr val="FF0000"/>
                  </a:solidFill>
                  <a:ea typeface="宋体" panose="02010600030101010101" pitchFamily="2" charset="-122"/>
                </a:rPr>
                <a:t>1</a:t>
              </a:r>
              <a:r>
                <a:rPr lang="en-US" altLang="zh-CN" sz="2400" b="0">
                  <a:solidFill>
                    <a:schemeClr val="tx1"/>
                  </a:solidFill>
                  <a:ea typeface="宋体" panose="02010600030101010101" pitchFamily="2" charset="-122"/>
                </a:rPr>
                <a:t>0110111+</a:t>
              </a:r>
              <a:r>
                <a:rPr lang="en-US" altLang="zh-CN" sz="2400" b="0">
                  <a:solidFill>
                    <a:srgbClr val="FF0000"/>
                  </a:solidFill>
                  <a:ea typeface="宋体" panose="02010600030101010101" pitchFamily="2" charset="-122"/>
                </a:rPr>
                <a:t>1</a:t>
              </a:r>
              <a:r>
                <a:rPr lang="en-US" altLang="zh-CN" sz="2400" b="0">
                  <a:solidFill>
                    <a:schemeClr val="tx1"/>
                  </a:solidFill>
                  <a:ea typeface="宋体" panose="02010600030101010101" pitchFamily="2" charset="-122"/>
                </a:rPr>
                <a:t>0101101</a:t>
              </a:r>
            </a:p>
            <a:p>
              <a:pPr>
                <a:spcBef>
                  <a:spcPct val="50000"/>
                </a:spcBef>
                <a:spcAft>
                  <a:spcPct val="0"/>
                </a:spcAft>
                <a:buFontTx/>
                <a:buNone/>
              </a:pPr>
              <a:r>
                <a:rPr lang="en-US" altLang="zh-CN" sz="2400" b="0">
                  <a:solidFill>
                    <a:schemeClr val="tx1"/>
                  </a:solidFill>
                  <a:ea typeface="宋体" panose="02010600030101010101" pitchFamily="2" charset="-122"/>
                </a:rPr>
                <a:t>                       =</a:t>
              </a:r>
              <a:r>
                <a:rPr lang="en-US" altLang="zh-CN" sz="2400" b="0">
                  <a:solidFill>
                    <a:srgbClr val="FF0000"/>
                  </a:solidFill>
                  <a:ea typeface="宋体" panose="02010600030101010101" pitchFamily="2" charset="-122"/>
                </a:rPr>
                <a:t>0</a:t>
              </a:r>
              <a:r>
                <a:rPr lang="en-US" altLang="zh-CN" sz="2400" b="0">
                  <a:solidFill>
                    <a:schemeClr val="tx1"/>
                  </a:solidFill>
                  <a:ea typeface="宋体" panose="02010600030101010101" pitchFamily="2" charset="-122"/>
                </a:rPr>
                <a:t>1100100   </a:t>
              </a:r>
              <a:r>
                <a:rPr lang="zh-CN" altLang="en-US" sz="2400" b="0">
                  <a:solidFill>
                    <a:schemeClr val="tx1"/>
                  </a:solidFill>
                  <a:ea typeface="宋体" panose="02010600030101010101" pitchFamily="2" charset="-122"/>
                </a:rPr>
                <a:t>（</a:t>
              </a:r>
              <a:r>
                <a:rPr lang="zh-CN" altLang="en-US" sz="2400" b="0">
                  <a:solidFill>
                    <a:srgbClr val="FF0000"/>
                  </a:solidFill>
                  <a:ea typeface="宋体" panose="02010600030101010101" pitchFamily="2" charset="-122"/>
                </a:rPr>
                <a:t>溢出</a:t>
              </a:r>
              <a:r>
                <a:rPr lang="zh-CN" altLang="en-US" sz="2400" b="0">
                  <a:solidFill>
                    <a:schemeClr val="tx1"/>
                  </a:solidFill>
                  <a:ea typeface="宋体" panose="02010600030101010101" pitchFamily="2" charset="-122"/>
                </a:rPr>
                <a:t>）</a:t>
              </a: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7E582AC5-BB4D-13C9-45A2-B5FDD04B1EF8}"/>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107</a:t>
            </a:fld>
            <a:endParaRPr lang="en-US" altLang="zh-CN" sz="1400" b="0">
              <a:solidFill>
                <a:schemeClr val="tx1"/>
              </a:solidFill>
              <a:ea typeface="宋体" panose="02010600030101010101" pitchFamily="2" charset="-122"/>
            </a:endParaRPr>
          </a:p>
        </p:txBody>
      </p:sp>
      <p:sp>
        <p:nvSpPr>
          <p:cNvPr id="138243" name="Rectangle 3">
            <a:extLst>
              <a:ext uri="{FF2B5EF4-FFF2-40B4-BE49-F238E27FC236}">
                <a16:creationId xmlns:a16="http://schemas.microsoft.com/office/drawing/2014/main" id="{6EB67E03-4948-4F69-A652-51C9C2A60A4B}"/>
              </a:ext>
            </a:extLst>
          </p:cNvPr>
          <p:cNvSpPr>
            <a:spLocks noGrp="1" noChangeArrowheads="1"/>
          </p:cNvSpPr>
          <p:nvPr>
            <p:ph idx="1"/>
          </p:nvPr>
        </p:nvSpPr>
        <p:spPr>
          <a:xfrm>
            <a:off x="428625" y="428625"/>
            <a:ext cx="7772400" cy="3160713"/>
          </a:xfrm>
        </p:spPr>
        <p:txBody>
          <a:bodyPr/>
          <a:lstStyle/>
          <a:p>
            <a:pPr eaLnBrk="1" hangingPunct="1">
              <a:defRPr/>
            </a:pPr>
            <a:r>
              <a:rPr kumimoji="1" lang="zh-CN" altLang="en-US" sz="2800" dirty="0"/>
              <a:t>对于加减运算，</a:t>
            </a:r>
            <a:r>
              <a:rPr kumimoji="1" lang="zh-CN" altLang="en-US" sz="2800" dirty="0">
                <a:solidFill>
                  <a:srgbClr val="CC0000"/>
                </a:solidFill>
              </a:rPr>
              <a:t>可能发生溢出的情况</a:t>
            </a:r>
            <a:r>
              <a:rPr kumimoji="1" lang="zh-CN" altLang="en-US" sz="2800" dirty="0"/>
              <a:t>：同号（两数）相加，或者异号（两数）相减：</a:t>
            </a:r>
            <a:endParaRPr kumimoji="1" lang="en-US" altLang="zh-CN" sz="2800" dirty="0"/>
          </a:p>
          <a:p>
            <a:pPr lvl="1" eaLnBrk="1" hangingPunct="1">
              <a:lnSpc>
                <a:spcPct val="80000"/>
              </a:lnSpc>
              <a:defRPr/>
            </a:pPr>
            <a:r>
              <a:rPr kumimoji="1" lang="zh-CN" altLang="en-US" sz="2400" dirty="0">
                <a:cs typeface="新宋体" panose="02010609030101010101" charset="-122"/>
              </a:rPr>
              <a:t>正数相加，且结果符号位为</a:t>
            </a:r>
            <a:r>
              <a:rPr kumimoji="1" lang="en-US" altLang="zh-CN" sz="2400" dirty="0">
                <a:cs typeface="新宋体" panose="02010609030101010101" charset="-122"/>
              </a:rPr>
              <a:t>1</a:t>
            </a:r>
            <a:r>
              <a:rPr kumimoji="1" lang="zh-CN" altLang="en-US" sz="2400" dirty="0">
                <a:cs typeface="新宋体" panose="02010609030101010101" charset="-122"/>
              </a:rPr>
              <a:t>； </a:t>
            </a:r>
            <a:r>
              <a:rPr kumimoji="1" lang="zh-CN" altLang="en-US" sz="2400" dirty="0">
                <a:solidFill>
                  <a:srgbClr val="0033CC"/>
                </a:solidFill>
                <a:latin typeface="+mn-lt"/>
                <a:cs typeface="+mn-cs"/>
              </a:rPr>
              <a:t>（正溢）</a:t>
            </a:r>
          </a:p>
          <a:p>
            <a:pPr lvl="1" eaLnBrk="1" hangingPunct="1">
              <a:lnSpc>
                <a:spcPct val="80000"/>
              </a:lnSpc>
              <a:defRPr/>
            </a:pPr>
            <a:r>
              <a:rPr kumimoji="1" lang="zh-CN" altLang="en-US" sz="2400" dirty="0">
                <a:cs typeface="新宋体" panose="02010609030101010101" charset="-122"/>
              </a:rPr>
              <a:t>负数相加，且结果符号位为</a:t>
            </a:r>
            <a:r>
              <a:rPr kumimoji="1" lang="en-US" altLang="zh-CN" sz="2400" dirty="0">
                <a:cs typeface="新宋体" panose="02010609030101010101" charset="-122"/>
              </a:rPr>
              <a:t>0</a:t>
            </a:r>
            <a:r>
              <a:rPr kumimoji="1" lang="zh-CN" altLang="en-US" sz="2400" dirty="0">
                <a:cs typeface="新宋体" panose="02010609030101010101" charset="-122"/>
              </a:rPr>
              <a:t>； </a:t>
            </a:r>
            <a:r>
              <a:rPr kumimoji="1" lang="zh-CN" altLang="en-US" sz="2400" dirty="0">
                <a:solidFill>
                  <a:srgbClr val="0033CC"/>
                </a:solidFill>
                <a:cs typeface="新宋体" panose="02010609030101010101" charset="-122"/>
              </a:rPr>
              <a:t>（负溢）</a:t>
            </a:r>
            <a:endParaRPr kumimoji="1" lang="zh-CN" altLang="en-US" sz="2400" dirty="0">
              <a:cs typeface="新宋体" panose="02010609030101010101" charset="-122"/>
            </a:endParaRPr>
          </a:p>
          <a:p>
            <a:pPr lvl="1" eaLnBrk="1" hangingPunct="1">
              <a:lnSpc>
                <a:spcPct val="80000"/>
              </a:lnSpc>
              <a:defRPr/>
            </a:pPr>
            <a:r>
              <a:rPr kumimoji="1" lang="zh-CN" altLang="en-US" sz="2400" dirty="0">
                <a:cs typeface="新宋体" panose="02010609030101010101" charset="-122"/>
              </a:rPr>
              <a:t>正数减去负数，且结果符号位为</a:t>
            </a:r>
            <a:r>
              <a:rPr kumimoji="1" lang="en-US" altLang="zh-CN" sz="2400" dirty="0">
                <a:cs typeface="新宋体" panose="02010609030101010101" charset="-122"/>
              </a:rPr>
              <a:t>1</a:t>
            </a:r>
            <a:r>
              <a:rPr kumimoji="1" lang="zh-CN" altLang="en-US" sz="2400" dirty="0">
                <a:cs typeface="新宋体" panose="02010609030101010101" charset="-122"/>
              </a:rPr>
              <a:t>； </a:t>
            </a:r>
            <a:r>
              <a:rPr kumimoji="1" lang="zh-CN" altLang="en-US" sz="2400" dirty="0">
                <a:solidFill>
                  <a:srgbClr val="0033CC"/>
                </a:solidFill>
                <a:cs typeface="新宋体" panose="02010609030101010101" charset="-122"/>
              </a:rPr>
              <a:t>（正溢）</a:t>
            </a:r>
            <a:endParaRPr kumimoji="1" lang="zh-CN" altLang="en-US" sz="2400" dirty="0">
              <a:cs typeface="新宋体" panose="02010609030101010101" charset="-122"/>
            </a:endParaRPr>
          </a:p>
          <a:p>
            <a:pPr lvl="1" eaLnBrk="1" hangingPunct="1">
              <a:lnSpc>
                <a:spcPct val="80000"/>
              </a:lnSpc>
              <a:defRPr/>
            </a:pPr>
            <a:r>
              <a:rPr kumimoji="1" lang="zh-CN" altLang="en-US" sz="2400" dirty="0">
                <a:cs typeface="新宋体" panose="02010609030101010101" charset="-122"/>
              </a:rPr>
              <a:t>负数减去正数，且结果符号位为</a:t>
            </a:r>
            <a:r>
              <a:rPr kumimoji="1" lang="en-US" altLang="zh-CN" sz="2400" dirty="0">
                <a:cs typeface="新宋体" panose="02010609030101010101" charset="-122"/>
              </a:rPr>
              <a:t>0</a:t>
            </a:r>
            <a:r>
              <a:rPr kumimoji="1" lang="zh-CN" altLang="en-US" sz="2400" dirty="0">
                <a:cs typeface="新宋体" panose="02010609030101010101" charset="-122"/>
              </a:rPr>
              <a:t>；</a:t>
            </a:r>
            <a:r>
              <a:rPr kumimoji="1" lang="zh-CN" altLang="en-US" sz="2400" dirty="0">
                <a:solidFill>
                  <a:srgbClr val="0033CC"/>
                </a:solidFill>
                <a:cs typeface="新宋体" panose="02010609030101010101" charset="-122"/>
              </a:rPr>
              <a:t> （负溢）</a:t>
            </a:r>
            <a:endParaRPr kumimoji="1" lang="zh-CN" altLang="en-US" sz="2400" dirty="0">
              <a:cs typeface="新宋体" panose="02010609030101010101" charset="-122"/>
            </a:endParaRPr>
          </a:p>
          <a:p>
            <a:pPr eaLnBrk="1" hangingPunct="1">
              <a:defRPr/>
            </a:pPr>
            <a:r>
              <a:rPr kumimoji="1" lang="zh-CN" altLang="en-US" sz="2800" dirty="0">
                <a:solidFill>
                  <a:srgbClr val="CC0000"/>
                </a:solidFill>
              </a:rPr>
              <a:t>正溢</a:t>
            </a:r>
            <a:r>
              <a:rPr kumimoji="1" lang="zh-CN" altLang="en-US" sz="2800" dirty="0"/>
              <a:t>：两个正数相加</a:t>
            </a:r>
            <a:r>
              <a:rPr kumimoji="1" lang="en-US" altLang="zh-CN" sz="2800" dirty="0"/>
              <a:t>,</a:t>
            </a:r>
            <a:r>
              <a:rPr kumimoji="1" lang="zh-CN" altLang="en-US" sz="2800" dirty="0"/>
              <a:t>结果变负数（</a:t>
            </a:r>
            <a:r>
              <a:rPr kumimoji="1" lang="zh-CN" altLang="en-US" sz="2800" dirty="0">
                <a:solidFill>
                  <a:schemeClr val="tx2"/>
                </a:solidFill>
              </a:rPr>
              <a:t>大于</a:t>
            </a:r>
            <a:r>
              <a:rPr kumimoji="1" lang="zh-CN" altLang="en-US" sz="2800" dirty="0"/>
              <a:t>机器所能表示的</a:t>
            </a:r>
            <a:r>
              <a:rPr kumimoji="1" lang="zh-CN" altLang="en-US" sz="2800" dirty="0">
                <a:solidFill>
                  <a:schemeClr val="tx2"/>
                </a:solidFill>
              </a:rPr>
              <a:t>最大正数</a:t>
            </a:r>
            <a:r>
              <a:rPr kumimoji="1" lang="en-US" altLang="zh-CN" sz="2800" dirty="0">
                <a:solidFill>
                  <a:schemeClr val="tx2"/>
                </a:solidFill>
              </a:rPr>
              <a:t>) </a:t>
            </a:r>
          </a:p>
          <a:p>
            <a:pPr eaLnBrk="1" hangingPunct="1">
              <a:defRPr/>
            </a:pPr>
            <a:r>
              <a:rPr kumimoji="1" lang="zh-CN" altLang="en-US" sz="2800" dirty="0">
                <a:solidFill>
                  <a:srgbClr val="CC0000"/>
                </a:solidFill>
              </a:rPr>
              <a:t>负溢</a:t>
            </a:r>
            <a:r>
              <a:rPr kumimoji="1" lang="zh-CN" altLang="en-US" sz="2800" dirty="0"/>
              <a:t>：两个负数相加</a:t>
            </a:r>
            <a:r>
              <a:rPr kumimoji="1" lang="en-US" altLang="zh-CN" sz="2800" dirty="0"/>
              <a:t>,</a:t>
            </a:r>
            <a:r>
              <a:rPr kumimoji="1" lang="zh-CN" altLang="en-US" sz="2800" dirty="0"/>
              <a:t>结果变正数（</a:t>
            </a:r>
            <a:r>
              <a:rPr kumimoji="1" lang="zh-CN" altLang="en-US" sz="2800" dirty="0">
                <a:solidFill>
                  <a:schemeClr val="tx2"/>
                </a:solidFill>
              </a:rPr>
              <a:t>小于</a:t>
            </a:r>
            <a:r>
              <a:rPr kumimoji="1" lang="zh-CN" altLang="en-US" sz="2800" dirty="0"/>
              <a:t>机器所能表示的</a:t>
            </a:r>
            <a:r>
              <a:rPr kumimoji="1" lang="zh-CN" altLang="en-US" sz="2800" dirty="0">
                <a:solidFill>
                  <a:schemeClr val="tx2"/>
                </a:solidFill>
              </a:rPr>
              <a:t>最小负数）</a:t>
            </a:r>
            <a:r>
              <a:rPr kumimoji="1" lang="zh-CN" altLang="en-US" sz="2800" dirty="0"/>
              <a:t>。</a:t>
            </a:r>
            <a:endParaRPr kumimoji="1" lang="en-US" altLang="zh-CN" sz="2800" dirty="0"/>
          </a:p>
          <a:p>
            <a:pPr eaLnBrk="1" hangingPunct="1">
              <a:lnSpc>
                <a:spcPct val="80000"/>
              </a:lnSpc>
              <a:defRPr/>
            </a:pPr>
            <a:endParaRPr kumimoji="1" lang="en-US" altLang="zh-CN" sz="2800" dirty="0"/>
          </a:p>
          <a:p>
            <a:pPr eaLnBrk="1" hangingPunct="1">
              <a:lnSpc>
                <a:spcPct val="80000"/>
              </a:lnSpc>
              <a:defRPr/>
            </a:pPr>
            <a:endParaRPr kumimoji="1" lang="en-US" altLang="zh-CN" sz="2800" dirty="0"/>
          </a:p>
          <a:p>
            <a:pPr eaLnBrk="1" hangingPunct="1">
              <a:lnSpc>
                <a:spcPct val="80000"/>
              </a:lnSpc>
              <a:defRPr/>
            </a:pPr>
            <a:endParaRPr kumimoji="1" lang="zh-CN" altLang="en-US" sz="2800" dirty="0">
              <a:solidFill>
                <a:srgbClr val="CC0000"/>
              </a:solidFill>
            </a:endParaRPr>
          </a:p>
        </p:txBody>
      </p:sp>
      <p:pic>
        <p:nvPicPr>
          <p:cNvPr id="21508" name="Picture 1" descr="C:\Users\Administrator\AppData\Roaming\Tencent\Users\68046508\QQ\WinTemp\RichOle\S90PWJ%C98@899F8{~}0}EI.png">
            <a:extLst>
              <a:ext uri="{FF2B5EF4-FFF2-40B4-BE49-F238E27FC236}">
                <a16:creationId xmlns:a16="http://schemas.microsoft.com/office/drawing/2014/main" id="{3660448C-EF2B-C920-59EA-9FA5550F5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4786313"/>
            <a:ext cx="4786313"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a:extLst>
              <a:ext uri="{FF2B5EF4-FFF2-40B4-BE49-F238E27FC236}">
                <a16:creationId xmlns:a16="http://schemas.microsoft.com/office/drawing/2014/main" id="{0EBADEDC-CCEB-1ED5-9CE5-3FE7A8FBDF50}"/>
              </a:ext>
            </a:extLst>
          </p:cNvPr>
          <p:cNvSpPr>
            <a:spLocks noGrp="1" noChangeArrowheads="1"/>
          </p:cNvSpPr>
          <p:nvPr>
            <p:ph idx="1"/>
          </p:nvPr>
        </p:nvSpPr>
        <p:spPr>
          <a:xfrm>
            <a:off x="509588" y="741363"/>
            <a:ext cx="8215312" cy="1463675"/>
          </a:xfrm>
        </p:spPr>
        <p:txBody>
          <a:bodyPr/>
          <a:lstStyle/>
          <a:p>
            <a:pPr eaLnBrk="1" hangingPunct="1">
              <a:lnSpc>
                <a:spcPct val="90000"/>
              </a:lnSpc>
              <a:defRPr/>
            </a:pPr>
            <a:r>
              <a:rPr kumimoji="1" lang="zh-CN" altLang="en-US" sz="2800" dirty="0">
                <a:solidFill>
                  <a:schemeClr val="tx1">
                    <a:lumMod val="95000"/>
                    <a:lumOff val="5000"/>
                  </a:schemeClr>
                </a:solidFill>
              </a:rPr>
              <a:t>（</a:t>
            </a:r>
            <a:r>
              <a:rPr kumimoji="1" lang="en-US" altLang="zh-CN" sz="2800" dirty="0">
                <a:solidFill>
                  <a:schemeClr val="tx1">
                    <a:lumMod val="95000"/>
                    <a:lumOff val="5000"/>
                  </a:schemeClr>
                </a:solidFill>
              </a:rPr>
              <a:t>1</a:t>
            </a:r>
            <a:r>
              <a:rPr kumimoji="1" lang="zh-CN" altLang="en-US" sz="2800" dirty="0">
                <a:solidFill>
                  <a:schemeClr val="tx1">
                    <a:lumMod val="95000"/>
                    <a:lumOff val="5000"/>
                  </a:schemeClr>
                </a:solidFill>
              </a:rPr>
              <a:t>）单符号位判溢方法 </a:t>
            </a:r>
          </a:p>
          <a:p>
            <a:pPr lvl="1" eaLnBrk="1" hangingPunct="1">
              <a:defRPr/>
            </a:pPr>
            <a:r>
              <a:rPr kumimoji="1" lang="zh-CN" altLang="en-US" sz="2400" dirty="0">
                <a:solidFill>
                  <a:schemeClr val="tx1">
                    <a:lumMod val="95000"/>
                    <a:lumOff val="5000"/>
                  </a:schemeClr>
                </a:solidFill>
                <a:cs typeface="新宋体" panose="02010609030101010101" charset="-122"/>
              </a:rPr>
              <a:t>设两操作数 </a:t>
            </a:r>
            <a:r>
              <a:rPr kumimoji="1" lang="en-US" altLang="zh-CN" sz="2400" dirty="0">
                <a:solidFill>
                  <a:schemeClr val="tx1">
                    <a:lumMod val="95000"/>
                    <a:lumOff val="5000"/>
                  </a:schemeClr>
                </a:solidFill>
                <a:cs typeface="新宋体" panose="02010609030101010101" charset="-122"/>
              </a:rPr>
              <a:t>[A]</a:t>
            </a:r>
            <a:r>
              <a:rPr kumimoji="1" lang="zh-CN" altLang="en-US" sz="2400" baseline="-30000" dirty="0">
                <a:solidFill>
                  <a:schemeClr val="tx1">
                    <a:lumMod val="95000"/>
                    <a:lumOff val="5000"/>
                  </a:schemeClr>
                </a:solidFill>
                <a:cs typeface="新宋体" panose="02010609030101010101" charset="-122"/>
              </a:rPr>
              <a:t>补</a:t>
            </a:r>
            <a:r>
              <a:rPr kumimoji="1" lang="zh-CN" altLang="en-US" sz="2400" dirty="0">
                <a:solidFill>
                  <a:schemeClr val="tx1">
                    <a:lumMod val="95000"/>
                    <a:lumOff val="5000"/>
                  </a:schemeClr>
                </a:solidFill>
                <a:cs typeface="新宋体" panose="02010609030101010101" charset="-122"/>
              </a:rPr>
              <a:t>＝</a:t>
            </a:r>
            <a:r>
              <a:rPr kumimoji="1" lang="en-US" altLang="zh-CN" sz="2400" dirty="0">
                <a:solidFill>
                  <a:schemeClr val="tx1">
                    <a:lumMod val="95000"/>
                    <a:lumOff val="5000"/>
                  </a:schemeClr>
                </a:solidFill>
                <a:cs typeface="新宋体" panose="02010609030101010101" charset="-122"/>
              </a:rPr>
              <a:t>a</a:t>
            </a:r>
            <a:r>
              <a:rPr kumimoji="1" lang="en-US" altLang="zh-CN" sz="2400" baseline="-30000" dirty="0">
                <a:solidFill>
                  <a:schemeClr val="tx1">
                    <a:lumMod val="95000"/>
                    <a:lumOff val="5000"/>
                  </a:schemeClr>
                </a:solidFill>
                <a:cs typeface="新宋体" panose="02010609030101010101" charset="-122"/>
              </a:rPr>
              <a:t>s</a:t>
            </a:r>
            <a:r>
              <a:rPr kumimoji="1" lang="en-US" altLang="zh-CN" sz="2400" dirty="0">
                <a:solidFill>
                  <a:schemeClr val="tx1">
                    <a:lumMod val="95000"/>
                    <a:lumOff val="5000"/>
                  </a:schemeClr>
                </a:solidFill>
                <a:cs typeface="新宋体" panose="02010609030101010101" charset="-122"/>
              </a:rPr>
              <a:t>.a</a:t>
            </a:r>
            <a:r>
              <a:rPr kumimoji="1" lang="en-US" altLang="zh-CN" sz="2400" baseline="-30000" dirty="0">
                <a:solidFill>
                  <a:schemeClr val="tx1">
                    <a:lumMod val="95000"/>
                    <a:lumOff val="5000"/>
                  </a:schemeClr>
                </a:solidFill>
                <a:cs typeface="新宋体" panose="02010609030101010101" charset="-122"/>
              </a:rPr>
              <a:t>1</a:t>
            </a:r>
            <a:r>
              <a:rPr kumimoji="1" lang="en-US" altLang="zh-CN" sz="2400" dirty="0">
                <a:solidFill>
                  <a:schemeClr val="tx1">
                    <a:lumMod val="95000"/>
                    <a:lumOff val="5000"/>
                  </a:schemeClr>
                </a:solidFill>
                <a:cs typeface="新宋体" panose="02010609030101010101" charset="-122"/>
              </a:rPr>
              <a:t>a</a:t>
            </a:r>
            <a:r>
              <a:rPr kumimoji="1" lang="en-US" altLang="zh-CN" sz="2400" baseline="-30000" dirty="0">
                <a:solidFill>
                  <a:schemeClr val="tx1">
                    <a:lumMod val="95000"/>
                    <a:lumOff val="5000"/>
                  </a:schemeClr>
                </a:solidFill>
                <a:cs typeface="新宋体" panose="02010609030101010101" charset="-122"/>
              </a:rPr>
              <a:t>2</a:t>
            </a:r>
            <a:r>
              <a:rPr kumimoji="1" lang="en-US" altLang="zh-CN" sz="2400" dirty="0">
                <a:solidFill>
                  <a:schemeClr val="tx1">
                    <a:lumMod val="95000"/>
                    <a:lumOff val="5000"/>
                  </a:schemeClr>
                </a:solidFill>
                <a:cs typeface="新宋体" panose="02010609030101010101" charset="-122"/>
              </a:rPr>
              <a:t>…a</a:t>
            </a:r>
            <a:r>
              <a:rPr kumimoji="1" lang="en-US" altLang="zh-CN" sz="2400" baseline="-30000" dirty="0">
                <a:solidFill>
                  <a:schemeClr val="tx1">
                    <a:lumMod val="95000"/>
                    <a:lumOff val="5000"/>
                  </a:schemeClr>
                </a:solidFill>
                <a:cs typeface="新宋体" panose="02010609030101010101" charset="-122"/>
              </a:rPr>
              <a:t>n</a:t>
            </a:r>
            <a:r>
              <a:rPr kumimoji="1" lang="zh-CN" altLang="en-US" sz="2400" dirty="0">
                <a:solidFill>
                  <a:schemeClr val="tx1">
                    <a:lumMod val="95000"/>
                    <a:lumOff val="5000"/>
                  </a:schemeClr>
                </a:solidFill>
                <a:cs typeface="新宋体" panose="02010609030101010101" charset="-122"/>
              </a:rPr>
              <a:t>，</a:t>
            </a:r>
            <a:r>
              <a:rPr kumimoji="1" lang="en-US" altLang="zh-CN" sz="2400" dirty="0">
                <a:solidFill>
                  <a:schemeClr val="tx1">
                    <a:lumMod val="95000"/>
                    <a:lumOff val="5000"/>
                  </a:schemeClr>
                </a:solidFill>
                <a:cs typeface="新宋体" panose="02010609030101010101" charset="-122"/>
              </a:rPr>
              <a:t>[B]</a:t>
            </a:r>
            <a:r>
              <a:rPr kumimoji="1" lang="zh-CN" altLang="en-US" sz="2400" baseline="-30000" dirty="0">
                <a:solidFill>
                  <a:schemeClr val="tx1">
                    <a:lumMod val="95000"/>
                    <a:lumOff val="5000"/>
                  </a:schemeClr>
                </a:solidFill>
                <a:cs typeface="新宋体" panose="02010609030101010101" charset="-122"/>
              </a:rPr>
              <a:t>补</a:t>
            </a:r>
            <a:r>
              <a:rPr kumimoji="1" lang="zh-CN" altLang="en-US" sz="2400" dirty="0">
                <a:solidFill>
                  <a:schemeClr val="tx1">
                    <a:lumMod val="95000"/>
                    <a:lumOff val="5000"/>
                  </a:schemeClr>
                </a:solidFill>
                <a:cs typeface="新宋体" panose="02010609030101010101" charset="-122"/>
              </a:rPr>
              <a:t>＝</a:t>
            </a:r>
            <a:r>
              <a:rPr kumimoji="1" lang="en-US" altLang="zh-CN" sz="2400" dirty="0">
                <a:solidFill>
                  <a:schemeClr val="tx1">
                    <a:lumMod val="95000"/>
                    <a:lumOff val="5000"/>
                  </a:schemeClr>
                </a:solidFill>
                <a:cs typeface="新宋体" panose="02010609030101010101" charset="-122"/>
              </a:rPr>
              <a:t>b</a:t>
            </a:r>
            <a:r>
              <a:rPr kumimoji="1" lang="en-US" altLang="zh-CN" sz="2400" baseline="-30000" dirty="0">
                <a:solidFill>
                  <a:schemeClr val="tx1">
                    <a:lumMod val="95000"/>
                    <a:lumOff val="5000"/>
                  </a:schemeClr>
                </a:solidFill>
                <a:cs typeface="新宋体" panose="02010609030101010101" charset="-122"/>
              </a:rPr>
              <a:t>s</a:t>
            </a:r>
            <a:r>
              <a:rPr kumimoji="1" lang="en-US" altLang="zh-CN" sz="2400" dirty="0">
                <a:solidFill>
                  <a:schemeClr val="tx1">
                    <a:lumMod val="95000"/>
                    <a:lumOff val="5000"/>
                  </a:schemeClr>
                </a:solidFill>
                <a:cs typeface="新宋体" panose="02010609030101010101" charset="-122"/>
              </a:rPr>
              <a:t>.b</a:t>
            </a:r>
            <a:r>
              <a:rPr kumimoji="1" lang="en-US" altLang="zh-CN" sz="2400" baseline="-30000" dirty="0">
                <a:solidFill>
                  <a:schemeClr val="tx1">
                    <a:lumMod val="95000"/>
                    <a:lumOff val="5000"/>
                  </a:schemeClr>
                </a:solidFill>
                <a:cs typeface="新宋体" panose="02010609030101010101" charset="-122"/>
              </a:rPr>
              <a:t>1</a:t>
            </a:r>
            <a:r>
              <a:rPr kumimoji="1" lang="en-US" altLang="zh-CN" sz="2400" dirty="0">
                <a:solidFill>
                  <a:schemeClr val="tx1">
                    <a:lumMod val="95000"/>
                    <a:lumOff val="5000"/>
                  </a:schemeClr>
                </a:solidFill>
                <a:cs typeface="新宋体" panose="02010609030101010101" charset="-122"/>
              </a:rPr>
              <a:t>b</a:t>
            </a:r>
            <a:r>
              <a:rPr kumimoji="1" lang="en-US" altLang="zh-CN" sz="2400" baseline="-30000" dirty="0">
                <a:solidFill>
                  <a:schemeClr val="tx1">
                    <a:lumMod val="95000"/>
                    <a:lumOff val="5000"/>
                  </a:schemeClr>
                </a:solidFill>
                <a:cs typeface="新宋体" panose="02010609030101010101" charset="-122"/>
              </a:rPr>
              <a:t>2</a:t>
            </a:r>
            <a:r>
              <a:rPr kumimoji="1" lang="en-US" altLang="zh-CN" sz="2400" dirty="0">
                <a:solidFill>
                  <a:schemeClr val="tx1">
                    <a:lumMod val="95000"/>
                    <a:lumOff val="5000"/>
                  </a:schemeClr>
                </a:solidFill>
                <a:cs typeface="新宋体" panose="02010609030101010101" charset="-122"/>
              </a:rPr>
              <a:t>…</a:t>
            </a:r>
            <a:r>
              <a:rPr kumimoji="1" lang="en-US" altLang="zh-CN" sz="2400" dirty="0" err="1">
                <a:solidFill>
                  <a:schemeClr val="tx1">
                    <a:lumMod val="95000"/>
                    <a:lumOff val="5000"/>
                  </a:schemeClr>
                </a:solidFill>
                <a:cs typeface="新宋体" panose="02010609030101010101" charset="-122"/>
              </a:rPr>
              <a:t>b</a:t>
            </a:r>
            <a:r>
              <a:rPr kumimoji="1" lang="en-US" altLang="zh-CN" sz="2400" baseline="-30000" dirty="0" err="1">
                <a:solidFill>
                  <a:schemeClr val="tx1">
                    <a:lumMod val="95000"/>
                    <a:lumOff val="5000"/>
                  </a:schemeClr>
                </a:solidFill>
                <a:cs typeface="新宋体" panose="02010609030101010101" charset="-122"/>
              </a:rPr>
              <a:t>n</a:t>
            </a:r>
            <a:r>
              <a:rPr kumimoji="1" lang="zh-CN" altLang="en-US" sz="2400" dirty="0">
                <a:solidFill>
                  <a:schemeClr val="tx1">
                    <a:lumMod val="95000"/>
                    <a:lumOff val="5000"/>
                  </a:schemeClr>
                </a:solidFill>
                <a:cs typeface="新宋体" panose="02010609030101010101" charset="-122"/>
              </a:rPr>
              <a:t>，和数  </a:t>
            </a:r>
            <a:r>
              <a:rPr kumimoji="1" lang="en-US" altLang="zh-CN" sz="2400" dirty="0">
                <a:solidFill>
                  <a:schemeClr val="tx1">
                    <a:lumMod val="95000"/>
                    <a:lumOff val="5000"/>
                  </a:schemeClr>
                </a:solidFill>
                <a:cs typeface="新宋体" panose="02010609030101010101" charset="-122"/>
              </a:rPr>
              <a:t>[S]</a:t>
            </a:r>
            <a:r>
              <a:rPr kumimoji="1" lang="zh-CN" altLang="en-US" sz="2800" baseline="-25000" dirty="0">
                <a:solidFill>
                  <a:schemeClr val="tx1">
                    <a:lumMod val="95000"/>
                    <a:lumOff val="5000"/>
                  </a:schemeClr>
                </a:solidFill>
                <a:cs typeface="新宋体" panose="02010609030101010101" charset="-122"/>
              </a:rPr>
              <a:t>补</a:t>
            </a:r>
            <a:r>
              <a:rPr kumimoji="1" lang="en-US" altLang="zh-CN" sz="2400" dirty="0">
                <a:solidFill>
                  <a:schemeClr val="tx1">
                    <a:lumMod val="95000"/>
                    <a:lumOff val="5000"/>
                  </a:schemeClr>
                </a:solidFill>
                <a:cs typeface="新宋体" panose="02010609030101010101" charset="-122"/>
              </a:rPr>
              <a:t>= S</a:t>
            </a:r>
            <a:r>
              <a:rPr kumimoji="1" lang="en-US" altLang="zh-CN" sz="2400" baseline="-30000" dirty="0">
                <a:solidFill>
                  <a:schemeClr val="tx1">
                    <a:lumMod val="95000"/>
                    <a:lumOff val="5000"/>
                  </a:schemeClr>
                </a:solidFill>
                <a:cs typeface="新宋体" panose="02010609030101010101" charset="-122"/>
              </a:rPr>
              <a:t>s</a:t>
            </a:r>
            <a:r>
              <a:rPr kumimoji="1" lang="en-US" altLang="zh-CN" sz="2400" dirty="0">
                <a:solidFill>
                  <a:schemeClr val="tx1">
                    <a:lumMod val="95000"/>
                    <a:lumOff val="5000"/>
                  </a:schemeClr>
                </a:solidFill>
                <a:cs typeface="新宋体" panose="02010609030101010101" charset="-122"/>
              </a:rPr>
              <a:t>.S</a:t>
            </a:r>
            <a:r>
              <a:rPr kumimoji="1" lang="en-US" altLang="zh-CN" sz="2400" baseline="-30000" dirty="0">
                <a:solidFill>
                  <a:schemeClr val="tx1">
                    <a:lumMod val="95000"/>
                    <a:lumOff val="5000"/>
                  </a:schemeClr>
                </a:solidFill>
                <a:cs typeface="新宋体" panose="02010609030101010101" charset="-122"/>
              </a:rPr>
              <a:t>1</a:t>
            </a:r>
            <a:r>
              <a:rPr kumimoji="1" lang="en-US" altLang="zh-CN" sz="2400" dirty="0">
                <a:solidFill>
                  <a:schemeClr val="tx1">
                    <a:lumMod val="95000"/>
                    <a:lumOff val="5000"/>
                  </a:schemeClr>
                </a:solidFill>
                <a:cs typeface="新宋体" panose="02010609030101010101" charset="-122"/>
              </a:rPr>
              <a:t>S</a:t>
            </a:r>
            <a:r>
              <a:rPr kumimoji="1" lang="en-US" altLang="zh-CN" sz="2400" baseline="-30000" dirty="0">
                <a:solidFill>
                  <a:schemeClr val="tx1">
                    <a:lumMod val="95000"/>
                    <a:lumOff val="5000"/>
                  </a:schemeClr>
                </a:solidFill>
                <a:cs typeface="新宋体" panose="02010609030101010101" charset="-122"/>
              </a:rPr>
              <a:t>2</a:t>
            </a:r>
            <a:r>
              <a:rPr kumimoji="1" lang="en-US" altLang="zh-CN" sz="2400" dirty="0">
                <a:solidFill>
                  <a:schemeClr val="tx1">
                    <a:lumMod val="95000"/>
                    <a:lumOff val="5000"/>
                  </a:schemeClr>
                </a:solidFill>
                <a:cs typeface="新宋体" panose="02010609030101010101" charset="-122"/>
              </a:rPr>
              <a:t>…</a:t>
            </a:r>
            <a:r>
              <a:rPr kumimoji="1" lang="en-US" altLang="zh-CN" sz="2400" dirty="0" err="1">
                <a:solidFill>
                  <a:schemeClr val="tx1">
                    <a:lumMod val="95000"/>
                    <a:lumOff val="5000"/>
                  </a:schemeClr>
                </a:solidFill>
                <a:cs typeface="新宋体" panose="02010609030101010101" charset="-122"/>
              </a:rPr>
              <a:t>S</a:t>
            </a:r>
            <a:r>
              <a:rPr kumimoji="1" lang="en-US" altLang="zh-CN" sz="2400" baseline="-30000" dirty="0" err="1">
                <a:solidFill>
                  <a:schemeClr val="tx1">
                    <a:lumMod val="95000"/>
                    <a:lumOff val="5000"/>
                  </a:schemeClr>
                </a:solidFill>
                <a:cs typeface="新宋体" panose="02010609030101010101" charset="-122"/>
              </a:rPr>
              <a:t>n</a:t>
            </a:r>
            <a:r>
              <a:rPr kumimoji="1" lang="zh-CN" altLang="en-US" sz="2400" baseline="-30000" dirty="0">
                <a:solidFill>
                  <a:schemeClr val="tx1">
                    <a:lumMod val="95000"/>
                    <a:lumOff val="5000"/>
                  </a:schemeClr>
                </a:solidFill>
                <a:cs typeface="新宋体" panose="02010609030101010101" charset="-122"/>
              </a:rPr>
              <a:t>   </a:t>
            </a:r>
            <a:r>
              <a:rPr kumimoji="1" lang="zh-CN" altLang="en-US" sz="2400" dirty="0">
                <a:solidFill>
                  <a:schemeClr val="tx1">
                    <a:lumMod val="95000"/>
                    <a:lumOff val="5000"/>
                  </a:schemeClr>
                </a:solidFill>
                <a:cs typeface="新宋体" panose="02010609030101010101" charset="-122"/>
              </a:rPr>
              <a:t>则：</a:t>
            </a:r>
          </a:p>
        </p:txBody>
      </p:sp>
      <p:sp>
        <p:nvSpPr>
          <p:cNvPr id="143362" name="Rectangle 2">
            <a:extLst>
              <a:ext uri="{FF2B5EF4-FFF2-40B4-BE49-F238E27FC236}">
                <a16:creationId xmlns:a16="http://schemas.microsoft.com/office/drawing/2014/main" id="{F33D53A0-BAA3-4003-B22F-E0B9DD55C595}"/>
              </a:ext>
            </a:extLst>
          </p:cNvPr>
          <p:cNvSpPr>
            <a:spLocks noGrp="1" noChangeArrowheads="1"/>
          </p:cNvSpPr>
          <p:nvPr>
            <p:ph type="title"/>
          </p:nvPr>
        </p:nvSpPr>
        <p:spPr>
          <a:xfrm>
            <a:off x="714375" y="214313"/>
            <a:ext cx="7772400" cy="563562"/>
          </a:xfrm>
        </p:spPr>
        <p:txBody>
          <a:bodyPr/>
          <a:lstStyle/>
          <a:p>
            <a:pPr eaLnBrk="1" hangingPunct="1">
              <a:defRPr/>
            </a:pPr>
            <a:r>
              <a:rPr kumimoji="1" lang="zh-CN" altLang="en-US" sz="3200" dirty="0"/>
              <a:t>常用的判溢方法（补码加减运算）</a:t>
            </a:r>
          </a:p>
        </p:txBody>
      </p:sp>
      <p:sp>
        <p:nvSpPr>
          <p:cNvPr id="4" name="文本框 3">
            <a:extLst>
              <a:ext uri="{FF2B5EF4-FFF2-40B4-BE49-F238E27FC236}">
                <a16:creationId xmlns:a16="http://schemas.microsoft.com/office/drawing/2014/main" id="{CBB20ADC-DACF-1C46-6AE6-67EBBC91DEBA}"/>
              </a:ext>
            </a:extLst>
          </p:cNvPr>
          <p:cNvSpPr txBox="1"/>
          <p:nvPr/>
        </p:nvSpPr>
        <p:spPr>
          <a:xfrm>
            <a:off x="366712" y="3313112"/>
            <a:ext cx="8410575" cy="3138488"/>
          </a:xfrm>
          <a:prstGeom prst="rect">
            <a:avLst/>
          </a:prstGeom>
          <a:noFill/>
        </p:spPr>
        <p:txBody>
          <a:bodyPr>
            <a:spAutoFit/>
          </a:bodyPr>
          <a:lstStyle/>
          <a:p>
            <a:pPr marL="342900" indent="-342900" eaLnBrk="1" hangingPunct="1">
              <a:lnSpc>
                <a:spcPct val="90000"/>
              </a:lnSpc>
              <a:spcBef>
                <a:spcPct val="30000"/>
              </a:spcBef>
              <a:spcAft>
                <a:spcPct val="20000"/>
              </a:spcAft>
              <a:buFont typeface="Arial" panose="020B0604020202020204" pitchFamily="34" charset="0"/>
              <a:buBlip>
                <a:blip r:embed="rId2"/>
              </a:buBlip>
              <a:defRPr/>
            </a:pPr>
            <a:r>
              <a:rPr lang="zh-CN" altLang="en-US" b="1" noProof="1">
                <a:solidFill>
                  <a:srgbClr val="0033CC"/>
                </a:solidFill>
                <a:effectLst>
                  <a:outerShdw blurRad="38100" dist="38100" dir="2700000">
                    <a:srgbClr val="C0C0C0"/>
                  </a:outerShdw>
                </a:effectLst>
                <a:ea typeface="新宋体" panose="02010609030101010101" charset="-122"/>
                <a:sym typeface="楷体_GB2312" pitchFamily="49" charset="-122"/>
              </a:rPr>
              <a:t>（</a:t>
            </a:r>
            <a:r>
              <a:rPr lang="en-US" altLang="zh-CN" b="1" noProof="1">
                <a:solidFill>
                  <a:srgbClr val="0033CC"/>
                </a:solidFill>
                <a:effectLst>
                  <a:outerShdw blurRad="38100" dist="38100" dir="2700000">
                    <a:srgbClr val="C0C0C0"/>
                  </a:outerShdw>
                </a:effectLst>
                <a:ea typeface="新宋体" panose="02010609030101010101" charset="-122"/>
                <a:sym typeface="楷体_GB2312" pitchFamily="49" charset="-122"/>
              </a:rPr>
              <a:t>2</a:t>
            </a:r>
            <a:r>
              <a:rPr lang="zh-CN" altLang="en-US" b="1" noProof="1">
                <a:solidFill>
                  <a:srgbClr val="0033CC"/>
                </a:solidFill>
                <a:effectLst>
                  <a:outerShdw blurRad="38100" dist="38100" dir="2700000">
                    <a:srgbClr val="C0C0C0"/>
                  </a:outerShdw>
                </a:effectLst>
                <a:ea typeface="新宋体" panose="02010609030101010101" charset="-122"/>
                <a:sym typeface="楷体_GB2312" pitchFamily="49" charset="-122"/>
              </a:rPr>
              <a:t>）双符号位（</a:t>
            </a:r>
            <a:r>
              <a:rPr lang="zh-CN" altLang="en-US" b="1" noProof="1">
                <a:solidFill>
                  <a:srgbClr val="0033CC"/>
                </a:solidFill>
                <a:effectLst>
                  <a:outerShdw blurRad="38100" dist="38100" dir="2700000">
                    <a:srgbClr val="C0C0C0"/>
                  </a:outerShdw>
                </a:effectLst>
                <a:highlight>
                  <a:srgbClr val="FFFF00"/>
                </a:highlight>
                <a:ea typeface="新宋体" panose="02010609030101010101" charset="-122"/>
                <a:sym typeface="楷体_GB2312" pitchFamily="49" charset="-122"/>
              </a:rPr>
              <a:t>变形补码</a:t>
            </a:r>
            <a:r>
              <a:rPr lang="zh-CN" altLang="en-US" b="1" noProof="1">
                <a:solidFill>
                  <a:srgbClr val="0033CC"/>
                </a:solidFill>
                <a:effectLst>
                  <a:outerShdw blurRad="38100" dist="38100" dir="2700000">
                    <a:srgbClr val="C0C0C0"/>
                  </a:outerShdw>
                </a:effectLst>
                <a:ea typeface="新宋体" panose="02010609030101010101" charset="-122"/>
                <a:sym typeface="楷体_GB2312" pitchFamily="49" charset="-122"/>
              </a:rPr>
              <a:t>）判溢方法</a:t>
            </a:r>
            <a:endParaRPr lang="zh-CN" altLang="en-US" b="1" noProof="1">
              <a:solidFill>
                <a:srgbClr val="0033CC"/>
              </a:solidFill>
              <a:effectLst>
                <a:outerShdw blurRad="38100" dist="38100" dir="2700000">
                  <a:srgbClr val="C0C0C0"/>
                </a:outerShdw>
              </a:effectLst>
              <a:ea typeface="新宋体" panose="02010609030101010101" charset="-122"/>
            </a:endParaRPr>
          </a:p>
          <a:p>
            <a:pPr marL="742950" lvl="1" indent="-285750" eaLnBrk="1" hangingPunct="1">
              <a:spcBef>
                <a:spcPct val="20000"/>
              </a:spcBef>
              <a:spcAft>
                <a:spcPct val="10000"/>
              </a:spcAft>
              <a:buFont typeface="Arial" panose="020B0604020202020204" pitchFamily="34" charset="0"/>
              <a:buBlip>
                <a:blip r:embed="rId3"/>
              </a:buBlip>
              <a:defRPr/>
            </a:pP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X</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和</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Y</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采用双符号位补码参加运算，正数的双符号位为</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00</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，负数的双符号位为</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11</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a:t>
            </a:r>
            <a:r>
              <a:rPr lang="zh-CN" altLang="en-US"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当</a:t>
            </a:r>
            <a:r>
              <a:rPr lang="zh-CN" altLang="en-US" b="1"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运算结果的两位符号</a:t>
            </a:r>
            <a:r>
              <a:rPr lang="en-US" altLang="zh-CN" b="1"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S</a:t>
            </a:r>
            <a:r>
              <a:rPr lang="en-US" altLang="zh-CN" b="1" baseline="-25000"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f1</a:t>
            </a:r>
            <a:r>
              <a:rPr lang="en-US" altLang="zh-CN" b="1"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 S</a:t>
            </a:r>
            <a:r>
              <a:rPr lang="en-US" altLang="zh-CN" b="1" baseline="-25000"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f2</a:t>
            </a:r>
            <a:r>
              <a:rPr lang="zh-CN" altLang="en-US" b="1" noProof="1">
                <a:solidFill>
                  <a:srgbClr val="CC0000"/>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不同时</a:t>
            </a:r>
            <a:r>
              <a:rPr lang="zh-CN" altLang="en-US"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a:t>
            </a:r>
            <a:r>
              <a:rPr lang="en-US" altLang="zh-CN"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01</a:t>
            </a:r>
            <a:r>
              <a:rPr lang="zh-CN" altLang="en-US"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或</a:t>
            </a:r>
            <a:r>
              <a:rPr lang="en-US" altLang="zh-CN"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10</a:t>
            </a:r>
            <a:r>
              <a:rPr lang="zh-CN" altLang="en-US"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），发生溢出</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endPar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endParaRPr>
          </a:p>
          <a:p>
            <a:pPr marL="742950" lvl="1" indent="-285750" eaLnBrk="1" hangingPunct="1">
              <a:spcBef>
                <a:spcPct val="20000"/>
              </a:spcBef>
              <a:spcAft>
                <a:spcPct val="10000"/>
              </a:spcAft>
              <a:buFont typeface="Arial" panose="020B0604020202020204" pitchFamily="34" charset="0"/>
              <a:buBlip>
                <a:blip r:embed="rId3"/>
              </a:buBlip>
              <a:defRPr/>
            </a:pPr>
            <a:r>
              <a:rPr lang="en-US" altLang="zh-CN" b="1"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V</a:t>
            </a:r>
            <a:r>
              <a:rPr lang="zh-CN" altLang="en-US" b="1"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r>
              <a:rPr lang="en-US" altLang="zh-CN" b="1"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S</a:t>
            </a:r>
            <a:r>
              <a:rPr lang="en-US" altLang="zh-CN" b="1" baseline="-25000"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f1</a:t>
            </a:r>
            <a:r>
              <a:rPr lang="en-US" altLang="zh-CN" b="1"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 S</a:t>
            </a:r>
            <a:r>
              <a:rPr lang="en-US" altLang="zh-CN" b="1" baseline="-25000"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f2</a:t>
            </a:r>
            <a:r>
              <a:rPr lang="en-US" altLang="zh-CN"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a:t>
            </a:r>
            <a:endParaRPr lang="en-US" altLang="zh-CN" b="1" baseline="-25000" noProof="1">
              <a:solidFill>
                <a:srgbClr val="008000"/>
              </a:solidFill>
              <a:effectLst>
                <a:outerShdw blurRad="38100" dist="38100" dir="2700000">
                  <a:srgbClr val="C0C0C0"/>
                </a:outerShdw>
              </a:effectLst>
              <a:latin typeface="Arial" panose="020B0604020202020204" pitchFamily="34" charset="0"/>
              <a:ea typeface="新宋体" panose="02010609030101010101" charset="-122"/>
            </a:endParaRPr>
          </a:p>
          <a:p>
            <a:pPr marL="742950" lvl="1" indent="-285750" eaLnBrk="1" hangingPunct="1">
              <a:spcBef>
                <a:spcPct val="20000"/>
              </a:spcBef>
              <a:spcAft>
                <a:spcPct val="10000"/>
              </a:spcAft>
              <a:buFont typeface="Arial" panose="020B0604020202020204" pitchFamily="34" charset="0"/>
              <a:buBlip>
                <a:blip r:embed="rId3"/>
              </a:buBlip>
              <a:defRPr/>
            </a:pP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S</a:t>
            </a:r>
            <a:r>
              <a:rPr lang="en-US" altLang="zh-CN"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f1</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S</a:t>
            </a:r>
            <a:r>
              <a:rPr lang="en-US" altLang="zh-CN"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f2</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=01</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，则正溢出；</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S</a:t>
            </a:r>
            <a:r>
              <a:rPr lang="en-US" altLang="zh-CN"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f1</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 S</a:t>
            </a:r>
            <a:r>
              <a:rPr lang="en-US" altLang="zh-CN" b="1" baseline="-25000"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f2</a:t>
            </a:r>
            <a:r>
              <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=10</a:t>
            </a:r>
            <a:r>
              <a:rPr lang="zh-CN" altLang="en-US"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sym typeface="楷体_GB2312" pitchFamily="49" charset="-122"/>
              </a:rPr>
              <a:t>，则负溢出。</a:t>
            </a:r>
            <a:endParaRPr lang="en-US" altLang="zh-CN"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endParaRPr>
          </a:p>
          <a:p>
            <a:pPr marL="742950" lvl="1" indent="-285750" eaLnBrk="1" hangingPunct="1">
              <a:spcBef>
                <a:spcPct val="20000"/>
              </a:spcBef>
              <a:spcAft>
                <a:spcPct val="10000"/>
              </a:spcAft>
              <a:buFont typeface="Arial" panose="020B0604020202020204" pitchFamily="34" charset="0"/>
              <a:buBlip>
                <a:blip r:embed="rId3"/>
              </a:buBlip>
              <a:defRPr/>
            </a:pPr>
            <a:r>
              <a:rPr lang="zh-CN" altLang="en-US" b="1" noProof="1">
                <a:solidFill>
                  <a:srgbClr val="0000FF"/>
                </a:solidFill>
                <a:effectLst>
                  <a:outerShdw blurRad="38100" dist="38100" dir="2700000">
                    <a:srgbClr val="C0C0C0"/>
                  </a:outerShdw>
                </a:effectLst>
                <a:highlight>
                  <a:srgbClr val="FFFF00"/>
                </a:highlight>
                <a:ea typeface="新宋体" panose="02010609030101010101" charset="-122"/>
                <a:sym typeface="楷体_GB2312" pitchFamily="49" charset="-122"/>
              </a:rPr>
              <a:t>无论溢出与否，第一符号位</a:t>
            </a:r>
            <a:r>
              <a:rPr lang="en-US" altLang="zh-CN" b="1"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S</a:t>
            </a:r>
            <a:r>
              <a:rPr lang="en-US" altLang="zh-CN" b="1" baseline="-25000" noProof="1">
                <a:solidFill>
                  <a:schemeClr val="tx2"/>
                </a:solidFill>
                <a:effectLst>
                  <a:outerShdw blurRad="38100" dist="38100" dir="2700000">
                    <a:srgbClr val="C0C0C0"/>
                  </a:outerShdw>
                </a:effectLst>
                <a:highlight>
                  <a:srgbClr val="FFFF00"/>
                </a:highlight>
                <a:latin typeface="Arial" panose="020B0604020202020204" pitchFamily="34" charset="0"/>
                <a:ea typeface="新宋体" panose="02010609030101010101" charset="-122"/>
                <a:sym typeface="楷体_GB2312" pitchFamily="49" charset="-122"/>
              </a:rPr>
              <a:t>f1</a:t>
            </a:r>
            <a:r>
              <a:rPr lang="zh-CN" altLang="en-US" b="1" noProof="1">
                <a:solidFill>
                  <a:srgbClr val="0000FF"/>
                </a:solidFill>
                <a:effectLst>
                  <a:outerShdw blurRad="38100" dist="38100" dir="2700000">
                    <a:srgbClr val="C0C0C0"/>
                  </a:outerShdw>
                </a:effectLst>
                <a:highlight>
                  <a:srgbClr val="FFFF00"/>
                </a:highlight>
                <a:ea typeface="新宋体" panose="02010609030101010101" charset="-122"/>
                <a:sym typeface="楷体_GB2312" pitchFamily="49" charset="-122"/>
              </a:rPr>
              <a:t>始终表示正确的数符</a:t>
            </a:r>
            <a:endParaRPr lang="zh-CN" altLang="en-US" noProof="1">
              <a:highlight>
                <a:srgbClr val="FFFF00"/>
              </a:highlight>
            </a:endParaRPr>
          </a:p>
        </p:txBody>
      </p:sp>
      <p:graphicFrame>
        <p:nvGraphicFramePr>
          <p:cNvPr id="3074" name="Object 4">
            <a:extLst>
              <a:ext uri="{FF2B5EF4-FFF2-40B4-BE49-F238E27FC236}">
                <a16:creationId xmlns:a16="http://schemas.microsoft.com/office/drawing/2014/main" id="{BABBF990-6509-9ED4-6186-DA77CA4646E4}"/>
              </a:ext>
            </a:extLst>
          </p:cNvPr>
          <p:cNvGraphicFramePr>
            <a:graphicFrameLocks noChangeAspect="1"/>
          </p:cNvGraphicFramePr>
          <p:nvPr/>
        </p:nvGraphicFramePr>
        <p:xfrm>
          <a:off x="1112838" y="2333625"/>
          <a:ext cx="6581775" cy="588963"/>
        </p:xfrm>
        <a:graphic>
          <a:graphicData uri="http://schemas.openxmlformats.org/presentationml/2006/ole">
            <mc:AlternateContent xmlns:mc="http://schemas.openxmlformats.org/markup-compatibility/2006">
              <mc:Choice xmlns:v="urn:schemas-microsoft-com:vml" Requires="v">
                <p:oleObj r:id="rId4" imgW="2880400" imgH="253780" progId="Equation.3">
                  <p:embed/>
                </p:oleObj>
              </mc:Choice>
              <mc:Fallback>
                <p:oleObj r:id="rId4" imgW="2880400" imgH="253780" progId="Equation.3">
                  <p:embed/>
                  <p:pic>
                    <p:nvPicPr>
                      <p:cNvPr id="3074" name="Object 4">
                        <a:extLst>
                          <a:ext uri="{FF2B5EF4-FFF2-40B4-BE49-F238E27FC236}">
                            <a16:creationId xmlns:a16="http://schemas.microsoft.com/office/drawing/2014/main" id="{BABBF990-6509-9ED4-6186-DA77CA4646E4}"/>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12838" y="2333625"/>
                        <a:ext cx="658177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8F0D63AB-4762-8C9C-6D5B-9BC24CB4553F}"/>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3C14DD76-3001-46A2-9CC7-E488079875DB}" type="slidenum">
              <a:rPr lang="en-US" altLang="zh-CN" smtClean="0"/>
              <a:pPr>
                <a:spcBef>
                  <a:spcPct val="0"/>
                </a:spcBef>
                <a:spcAft>
                  <a:spcPct val="0"/>
                </a:spcAft>
                <a:buFontTx/>
                <a:buNone/>
                <a:defRPr/>
              </a:pPr>
              <a:t>109</a:t>
            </a:fld>
            <a:endParaRPr lang="en-US" altLang="zh-CN" sz="1400" b="0">
              <a:solidFill>
                <a:schemeClr val="tx1"/>
              </a:solidFill>
              <a:ea typeface="宋体" panose="02010600030101010101" pitchFamily="2" charset="-122"/>
            </a:endParaRPr>
          </a:p>
        </p:txBody>
      </p:sp>
      <p:sp>
        <p:nvSpPr>
          <p:cNvPr id="137218" name="Rectangle 2">
            <a:extLst>
              <a:ext uri="{FF2B5EF4-FFF2-40B4-BE49-F238E27FC236}">
                <a16:creationId xmlns:a16="http://schemas.microsoft.com/office/drawing/2014/main" id="{E5D34F8B-08CA-6536-9777-CA3CB09E054B}"/>
              </a:ext>
            </a:extLst>
          </p:cNvPr>
          <p:cNvSpPr>
            <a:spLocks noGrp="1" noChangeArrowheads="1"/>
          </p:cNvSpPr>
          <p:nvPr>
            <p:ph type="title"/>
          </p:nvPr>
        </p:nvSpPr>
        <p:spPr/>
        <p:txBody>
          <a:bodyPr/>
          <a:lstStyle/>
          <a:p>
            <a:pPr eaLnBrk="1" hangingPunct="1">
              <a:defRPr/>
            </a:pPr>
            <a:r>
              <a:rPr kumimoji="1" lang="en-US" altLang="zh-CN" dirty="0"/>
              <a:t>1</a:t>
            </a:r>
            <a:r>
              <a:rPr kumimoji="1" lang="zh-CN" altLang="en-US" dirty="0"/>
              <a:t>、补码加减运算方法</a:t>
            </a:r>
          </a:p>
        </p:txBody>
      </p:sp>
      <p:sp>
        <p:nvSpPr>
          <p:cNvPr id="7" name="Rectangle 5">
            <a:extLst>
              <a:ext uri="{FF2B5EF4-FFF2-40B4-BE49-F238E27FC236}">
                <a16:creationId xmlns:a16="http://schemas.microsoft.com/office/drawing/2014/main" id="{F1717310-9A8E-096C-ABDD-9FFFD08924A7}"/>
              </a:ext>
            </a:extLst>
          </p:cNvPr>
          <p:cNvSpPr>
            <a:spLocks noChangeArrowheads="1"/>
          </p:cNvSpPr>
          <p:nvPr/>
        </p:nvSpPr>
        <p:spPr bwMode="auto">
          <a:xfrm>
            <a:off x="755650" y="5559425"/>
            <a:ext cx="7454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chemeClr val="tx1"/>
                </a:solidFill>
                <a:ea typeface="宋体" panose="02010600030101010101" pitchFamily="2" charset="-122"/>
              </a:rPr>
              <a:t>所以， </a:t>
            </a:r>
            <a:r>
              <a:rPr lang="en-US" altLang="zh-CN" sz="2400" b="0">
                <a:solidFill>
                  <a:schemeClr val="tx1"/>
                </a:solidFill>
                <a:ea typeface="宋体" panose="02010600030101010101" pitchFamily="2" charset="-122"/>
              </a:rPr>
              <a:t>X+Y= +0.0110</a:t>
            </a:r>
            <a:r>
              <a:rPr lang="zh-CN" altLang="en-US" sz="2400" b="0">
                <a:solidFill>
                  <a:schemeClr val="tx1"/>
                </a:solidFill>
                <a:ea typeface="宋体" panose="02010600030101010101" pitchFamily="2" charset="-122"/>
              </a:rPr>
              <a:t>，两符号位相同，没有溢出。</a:t>
            </a:r>
            <a:r>
              <a:rPr lang="en-US" altLang="zh-CN" sz="2400" b="0">
                <a:solidFill>
                  <a:schemeClr val="tx1"/>
                </a:solidFill>
                <a:latin typeface="Arial" panose="020B0604020202020204" pitchFamily="34" charset="0"/>
                <a:ea typeface="宋体" panose="02010600030101010101" pitchFamily="2" charset="-122"/>
              </a:rPr>
              <a:t> </a:t>
            </a:r>
          </a:p>
        </p:txBody>
      </p:sp>
      <p:sp>
        <p:nvSpPr>
          <p:cNvPr id="9" name="Rectangle 6">
            <a:extLst>
              <a:ext uri="{FF2B5EF4-FFF2-40B4-BE49-F238E27FC236}">
                <a16:creationId xmlns:a16="http://schemas.microsoft.com/office/drawing/2014/main" id="{2164B85B-059B-79A4-345A-492EE56680FC}"/>
              </a:ext>
            </a:extLst>
          </p:cNvPr>
          <p:cNvSpPr>
            <a:spLocks noChangeArrowheads="1"/>
          </p:cNvSpPr>
          <p:nvPr/>
        </p:nvSpPr>
        <p:spPr bwMode="auto">
          <a:xfrm>
            <a:off x="1270000" y="1557338"/>
            <a:ext cx="5873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例：</a:t>
            </a:r>
            <a:r>
              <a:rPr lang="en-US" altLang="zh-CN" sz="2400" b="0">
                <a:solidFill>
                  <a:schemeClr val="tx1"/>
                </a:solidFill>
                <a:ea typeface="宋体" panose="02010600030101010101" pitchFamily="2" charset="-122"/>
              </a:rPr>
              <a:t>X=+0.1011</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-0.0101</a:t>
            </a:r>
            <a:r>
              <a:rPr lang="zh-CN" altLang="en-US" sz="2400" b="0">
                <a:solidFill>
                  <a:schemeClr val="tx1"/>
                </a:solidFill>
                <a:ea typeface="宋体" panose="02010600030101010101" pitchFamily="2" charset="-122"/>
              </a:rPr>
              <a:t>，求</a:t>
            </a:r>
            <a:r>
              <a:rPr lang="en-US" altLang="zh-CN" sz="2400" b="0">
                <a:solidFill>
                  <a:schemeClr val="tx1"/>
                </a:solidFill>
                <a:ea typeface="宋体" panose="02010600030101010101" pitchFamily="2" charset="-122"/>
              </a:rPr>
              <a:t>X+Y</a:t>
            </a:r>
          </a:p>
        </p:txBody>
      </p:sp>
      <p:sp>
        <p:nvSpPr>
          <p:cNvPr id="10" name="Rectangle 7">
            <a:extLst>
              <a:ext uri="{FF2B5EF4-FFF2-40B4-BE49-F238E27FC236}">
                <a16:creationId xmlns:a16="http://schemas.microsoft.com/office/drawing/2014/main" id="{A717BE83-3476-6F52-03D9-61CD10E5BEE4}"/>
              </a:ext>
            </a:extLst>
          </p:cNvPr>
          <p:cNvSpPr>
            <a:spLocks noChangeArrowheads="1"/>
          </p:cNvSpPr>
          <p:nvPr/>
        </p:nvSpPr>
        <p:spPr bwMode="auto">
          <a:xfrm>
            <a:off x="900113" y="2133600"/>
            <a:ext cx="5316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rgbClr val="FF6600"/>
                </a:solidFill>
                <a:ea typeface="宋体" panose="02010600030101010101" pitchFamily="2" charset="-122"/>
              </a:rPr>
              <a:t>解：</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 00.1011 </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 11.1011</a:t>
            </a:r>
          </a:p>
        </p:txBody>
      </p:sp>
      <p:sp>
        <p:nvSpPr>
          <p:cNvPr id="27651" name="Line 4">
            <a:extLst>
              <a:ext uri="{FF2B5EF4-FFF2-40B4-BE49-F238E27FC236}">
                <a16:creationId xmlns:a16="http://schemas.microsoft.com/office/drawing/2014/main" id="{1517596E-4BC8-D32E-0C81-D49677D24608}"/>
              </a:ext>
            </a:extLst>
          </p:cNvPr>
          <p:cNvSpPr>
            <a:spLocks noChangeShapeType="1"/>
          </p:cNvSpPr>
          <p:nvPr/>
        </p:nvSpPr>
        <p:spPr bwMode="auto">
          <a:xfrm>
            <a:off x="2036763" y="4575175"/>
            <a:ext cx="510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2" name="Rectangle 6">
            <a:extLst>
              <a:ext uri="{FF2B5EF4-FFF2-40B4-BE49-F238E27FC236}">
                <a16:creationId xmlns:a16="http://schemas.microsoft.com/office/drawing/2014/main" id="{3B3A9227-ADD3-69A5-9993-37ED037960E8}"/>
              </a:ext>
            </a:extLst>
          </p:cNvPr>
          <p:cNvSpPr>
            <a:spLocks noChangeArrowheads="1"/>
          </p:cNvSpPr>
          <p:nvPr/>
        </p:nvSpPr>
        <p:spPr bwMode="auto">
          <a:xfrm>
            <a:off x="2265998" y="4728210"/>
            <a:ext cx="5867400" cy="521970"/>
          </a:xfrm>
          <a:prstGeom prst="rect">
            <a:avLst/>
          </a:prstGeom>
          <a:noFill/>
          <a:ln w="9525">
            <a:noFill/>
            <a:miter lim="800000"/>
          </a:ln>
        </p:spPr>
        <p:txBody>
          <a:bodyPr>
            <a:spAutoFit/>
          </a:bodyPr>
          <a:lstStyle/>
          <a:p>
            <a:pPr eaLnBrk="1" hangingPunct="1">
              <a:defRPr/>
            </a:pPr>
            <a:r>
              <a:rPr kumimoji="1" lang="en-US" sz="2800" dirty="0">
                <a:effectLst>
                  <a:outerShdw blurRad="38100" dist="38100" dir="2700000" algn="tl">
                    <a:srgbClr val="C0C0C0"/>
                  </a:outerShdw>
                </a:effectLst>
              </a:rPr>
              <a:t>	</a:t>
            </a:r>
            <a:r>
              <a:rPr kumimoji="1" lang="en-US" sz="2800" dirty="0"/>
              <a:t>[X+Y]</a:t>
            </a:r>
            <a:r>
              <a:rPr kumimoji="1" lang="zh-CN" altLang="en-US" sz="2800" baseline="-30000" dirty="0"/>
              <a:t>补 </a:t>
            </a:r>
            <a:r>
              <a:rPr kumimoji="1" lang="zh-CN" altLang="en-US" sz="2800" dirty="0"/>
              <a:t> </a:t>
            </a:r>
            <a:r>
              <a:rPr kumimoji="1" lang="en-US" altLang="zh-CN" sz="2800" dirty="0"/>
              <a:t>  1</a:t>
            </a:r>
            <a:r>
              <a:rPr kumimoji="1" lang="en-US" sz="2800" dirty="0">
                <a:highlight>
                  <a:srgbClr val="FFFF00"/>
                </a:highlight>
              </a:rPr>
              <a:t>00</a:t>
            </a:r>
            <a:r>
              <a:rPr kumimoji="1" lang="en-US" sz="2800" dirty="0"/>
              <a:t>.0110</a:t>
            </a:r>
            <a:endParaRPr kumimoji="1" lang="en-US" sz="2800" dirty="0">
              <a:latin typeface="Arial" panose="020B0604020202020204" pitchFamily="34" charset="0"/>
            </a:endParaRPr>
          </a:p>
        </p:txBody>
      </p:sp>
      <p:sp>
        <p:nvSpPr>
          <p:cNvPr id="27655" name="Rectangle 9">
            <a:extLst>
              <a:ext uri="{FF2B5EF4-FFF2-40B4-BE49-F238E27FC236}">
                <a16:creationId xmlns:a16="http://schemas.microsoft.com/office/drawing/2014/main" id="{25C3C85A-CD73-2A8E-BF06-CEF44C82C583}"/>
              </a:ext>
            </a:extLst>
          </p:cNvPr>
          <p:cNvSpPr>
            <a:spLocks noChangeArrowheads="1"/>
          </p:cNvSpPr>
          <p:nvPr/>
        </p:nvSpPr>
        <p:spPr bwMode="auto">
          <a:xfrm>
            <a:off x="2951798" y="3204210"/>
            <a:ext cx="5257800" cy="1168400"/>
          </a:xfrm>
          <a:prstGeom prst="rect">
            <a:avLst/>
          </a:prstGeom>
          <a:noFill/>
          <a:ln w="9525">
            <a:noFill/>
            <a:miter lim="800000"/>
          </a:ln>
        </p:spPr>
        <p:txBody>
          <a:bodyPr>
            <a:spAutoFit/>
          </a:bodyPr>
          <a:lstStyle/>
          <a:p>
            <a:pPr>
              <a:spcBef>
                <a:spcPct val="50000"/>
              </a:spcBef>
              <a:defRPr/>
            </a:pPr>
            <a:r>
              <a:rPr kumimoji="1" lang="en-US" sz="2800">
                <a:effectLst>
                  <a:outerShdw blurRad="38100" dist="38100" dir="2700000" algn="tl">
                    <a:srgbClr val="C0C0C0"/>
                  </a:outerShdw>
                </a:effectLst>
              </a:rPr>
              <a:t>      </a:t>
            </a:r>
            <a:r>
              <a:rPr kumimoji="1" lang="en-US" sz="2800"/>
              <a:t>[X]</a:t>
            </a:r>
            <a:r>
              <a:rPr kumimoji="1" lang="zh-CN" altLang="en-US" sz="2800" baseline="-30000"/>
              <a:t>补</a:t>
            </a:r>
            <a:r>
              <a:rPr kumimoji="1" lang="zh-CN" altLang="en-US" sz="2800"/>
              <a:t>	</a:t>
            </a:r>
            <a:r>
              <a:rPr kumimoji="1" lang="en-US" sz="2800">
                <a:highlight>
                  <a:srgbClr val="FFFF00"/>
                </a:highlight>
              </a:rPr>
              <a:t>00</a:t>
            </a:r>
            <a:r>
              <a:rPr kumimoji="1" lang="en-US" sz="2800"/>
              <a:t>.1011</a:t>
            </a:r>
          </a:p>
          <a:p>
            <a:pPr>
              <a:spcBef>
                <a:spcPct val="50000"/>
              </a:spcBef>
              <a:defRPr/>
            </a:pPr>
            <a:r>
              <a:rPr kumimoji="1" lang="en-US" sz="2800"/>
              <a:t>+    [Y]</a:t>
            </a:r>
            <a:r>
              <a:rPr kumimoji="1" lang="zh-CN" altLang="en-US" sz="2800" baseline="-30000"/>
              <a:t>补</a:t>
            </a:r>
            <a:r>
              <a:rPr kumimoji="1" lang="zh-CN" altLang="en-US" sz="2800"/>
              <a:t>	</a:t>
            </a:r>
            <a:r>
              <a:rPr kumimoji="1" lang="en-US" sz="2800">
                <a:highlight>
                  <a:srgbClr val="FFFF00"/>
                </a:highlight>
              </a:rPr>
              <a:t>11</a:t>
            </a:r>
            <a:r>
              <a:rPr kumimoji="1" lang="en-US" sz="2800"/>
              <a:t>.1011</a:t>
            </a:r>
          </a:p>
        </p:txBody>
      </p:sp>
      <p:sp>
        <p:nvSpPr>
          <p:cNvPr id="4" name="Rectangle 6">
            <a:extLst>
              <a:ext uri="{FF2B5EF4-FFF2-40B4-BE49-F238E27FC236}">
                <a16:creationId xmlns:a16="http://schemas.microsoft.com/office/drawing/2014/main" id="{FDF01DA0-8F01-D277-F60C-C4F6FB13A33D}"/>
              </a:ext>
            </a:extLst>
          </p:cNvPr>
          <p:cNvSpPr>
            <a:spLocks noChangeArrowheads="1"/>
          </p:cNvSpPr>
          <p:nvPr/>
        </p:nvSpPr>
        <p:spPr bwMode="auto">
          <a:xfrm>
            <a:off x="1270000" y="1052513"/>
            <a:ext cx="5873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再回到我们第一道单符号位例题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nodeType="clickEffect">
                                  <p:stCondLst>
                                    <p:cond delay="0"/>
                                  </p:stCondLst>
                                  <p:childTnLst>
                                    <p:set>
                                      <p:cBhvr>
                                        <p:cTn id="22" dur="1" fill="hold">
                                          <p:stCondLst>
                                            <p:cond delay="0"/>
                                          </p:stCondLst>
                                        </p:cTn>
                                        <p:tgtEl>
                                          <p:spTgt spid="27655"/>
                                        </p:tgtEl>
                                        <p:attrNameLst>
                                          <p:attrName>style.visibility</p:attrName>
                                        </p:attrNameLst>
                                      </p:cBhvr>
                                      <p:to>
                                        <p:strVal val="visible"/>
                                      </p:to>
                                    </p:set>
                                    <p:animEffect transition="in" filter="barn(inHorizontal)">
                                      <p:cBhvr>
                                        <p:cTn id="23" dur="500"/>
                                        <p:tgtEl>
                                          <p:spTgt spid="2765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27651"/>
                                        </p:tgtEl>
                                        <p:attrNameLst>
                                          <p:attrName>style.visibility</p:attrName>
                                        </p:attrNameLst>
                                      </p:cBhvr>
                                      <p:to>
                                        <p:strVal val="visible"/>
                                      </p:to>
                                    </p:set>
                                    <p:animEffect transition="in" filter="barn(outHorizontal)">
                                      <p:cBhvr>
                                        <p:cTn id="28" dur="500"/>
                                        <p:tgtEl>
                                          <p:spTgt spid="27651"/>
                                        </p:tgtEl>
                                      </p:cBhvr>
                                    </p:animEffect>
                                  </p:childTnLst>
                                </p:cTn>
                              </p:par>
                            </p:childTnLst>
                          </p:cTn>
                        </p:par>
                        <p:par>
                          <p:cTn id="29" fill="hold" nodeType="afterGroup">
                            <p:stCondLst>
                              <p:cond delay="500"/>
                            </p:stCondLst>
                            <p:childTnLst>
                              <p:par>
                                <p:cTn id="30" presetID="2" presetClass="entr" presetSubtype="8" fill="hold" nodeType="afterEffect">
                                  <p:stCondLst>
                                    <p:cond delay="0"/>
                                  </p:stCondLst>
                                  <p:childTnLst>
                                    <p:set>
                                      <p:cBhvr>
                                        <p:cTn id="31" dur="1" fill="hold">
                                          <p:stCondLst>
                                            <p:cond delay="0"/>
                                          </p:stCondLst>
                                        </p:cTn>
                                        <p:tgtEl>
                                          <p:spTgt spid="27652"/>
                                        </p:tgtEl>
                                        <p:attrNameLst>
                                          <p:attrName>style.visibility</p:attrName>
                                        </p:attrNameLst>
                                      </p:cBhvr>
                                      <p:to>
                                        <p:strVal val="visible"/>
                                      </p:to>
                                    </p:set>
                                    <p:anim calcmode="lin" valueType="num">
                                      <p:cBhvr>
                                        <p:cTn id="32" dur="500" fill="hold"/>
                                        <p:tgtEl>
                                          <p:spTgt spid="27652"/>
                                        </p:tgtEl>
                                        <p:attrNameLst>
                                          <p:attrName>ppt_x</p:attrName>
                                        </p:attrNameLst>
                                      </p:cBhvr>
                                      <p:tavLst>
                                        <p:tav tm="0">
                                          <p:val>
                                            <p:strVal val="0-#ppt_w/2"/>
                                          </p:val>
                                        </p:tav>
                                        <p:tav tm="100000">
                                          <p:val>
                                            <p:strVal val="#ppt_x"/>
                                          </p:val>
                                        </p:tav>
                                      </p:tavLst>
                                    </p:anim>
                                    <p:anim calcmode="lin" valueType="num">
                                      <p:cBhvr>
                                        <p:cTn id="33" dur="500" fill="hold"/>
                                        <p:tgtEl>
                                          <p:spTgt spid="27652"/>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1000"/>
                            </p:stCondLst>
                            <p:childTnLst>
                              <p:par>
                                <p:cTn id="35" presetID="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ppt_x</p:attrName>
                                        </p:attrNameLst>
                                      </p:cBhvr>
                                      <p:tavLst>
                                        <p:tav tm="0">
                                          <p:val>
                                            <p:strVal val="0-#ppt_w/2"/>
                                          </p:val>
                                        </p:tav>
                                        <p:tav tm="100000">
                                          <p:val>
                                            <p:strVal val="#ppt_x"/>
                                          </p:val>
                                        </p:tav>
                                      </p:tavLst>
                                    </p:anim>
                                    <p:anim calcmode="lin" valueType="num">
                                      <p:cBhvr>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4"/>
          <p:cNvSpPr/>
          <p:nvPr/>
        </p:nvSpPr>
        <p:spPr>
          <a:xfrm>
            <a:off x="430213" y="2432050"/>
            <a:ext cx="7858125" cy="522288"/>
          </a:xfrm>
          <a:prstGeom prst="rect">
            <a:avLst/>
          </a:prstGeom>
          <a:noFill/>
          <a:ln w="9525">
            <a:noFill/>
          </a:ln>
        </p:spPr>
        <p:txBody>
          <a:bodyPr anchor="t" anchorCtr="0">
            <a:spAutoFit/>
          </a:bodyPr>
          <a:lstStyle/>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2800"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ea typeface="黑体" panose="02010609060101010101" pitchFamily="2" charset="-122"/>
              </a:rPr>
              <a:t>例如</a:t>
            </a:r>
            <a:r>
              <a:rPr lang="en-US" altLang="zh-CN"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34.125</a:t>
            </a:r>
            <a:r>
              <a:rPr lang="zh-CN" altLang="en-US" dirty="0">
                <a:latin typeface="Times New Roman" panose="02020603050405020304" pitchFamily="18" charset="0"/>
                <a:ea typeface="黑体" panose="02010609060101010101" pitchFamily="2" charset="-122"/>
              </a:rPr>
              <a:t>）</a:t>
            </a:r>
            <a:r>
              <a:rPr lang="en-US" altLang="zh-CN" baseline="-15000" dirty="0">
                <a:latin typeface="Times New Roman" panose="02020603050405020304" pitchFamily="18" charset="0"/>
                <a:ea typeface="黑体" panose="02010609060101010101" pitchFamily="2" charset="-122"/>
              </a:rPr>
              <a:t>10</a:t>
            </a:r>
            <a:r>
              <a:rPr lang="en-US" altLang="zh-CN" dirty="0">
                <a:latin typeface="Times New Roman" panose="02020603050405020304" pitchFamily="18" charset="0"/>
                <a:ea typeface="黑体" panose="02010609060101010101" pitchFamily="2" charset="-122"/>
              </a:rPr>
              <a:t>=</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100010.001</a:t>
            </a:r>
            <a:r>
              <a:rPr lang="zh-CN" altLang="en-US" dirty="0">
                <a:latin typeface="Times New Roman" panose="02020603050405020304" pitchFamily="18" charset="0"/>
                <a:ea typeface="黑体" panose="02010609060101010101" pitchFamily="2" charset="-122"/>
              </a:rPr>
              <a:t>）</a:t>
            </a:r>
            <a:r>
              <a:rPr lang="en-US" altLang="zh-CN" baseline="-15000" dirty="0">
                <a:latin typeface="Times New Roman" panose="02020603050405020304" pitchFamily="18" charset="0"/>
                <a:ea typeface="黑体" panose="02010609060101010101" pitchFamily="2" charset="-122"/>
              </a:rPr>
              <a:t>2</a:t>
            </a:r>
            <a:r>
              <a:rPr lang="en-US" altLang="zh-CN" dirty="0">
                <a:latin typeface="Times New Roman" panose="02020603050405020304" pitchFamily="18" charset="0"/>
                <a:ea typeface="黑体" panose="02010609060101010101" pitchFamily="2" charset="-122"/>
              </a:rPr>
              <a:t>     </a:t>
            </a:r>
            <a:r>
              <a:rPr lang="zh-CN" altLang="en-US" dirty="0">
                <a:solidFill>
                  <a:srgbClr val="FF0000"/>
                </a:solidFill>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ea typeface="黑体" panose="02010609060101010101" pitchFamily="2" charset="-122"/>
              </a:rPr>
              <a:t>                            </a:t>
            </a:r>
          </a:p>
        </p:txBody>
      </p:sp>
      <p:sp>
        <p:nvSpPr>
          <p:cNvPr id="51204" name="Rectangle 6"/>
          <p:cNvSpPr/>
          <p:nvPr/>
        </p:nvSpPr>
        <p:spPr>
          <a:xfrm>
            <a:off x="430213" y="2789238"/>
            <a:ext cx="8072437" cy="830262"/>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      </a:t>
            </a:r>
            <a:r>
              <a:rPr lang="zh-CN" altLang="en-US" sz="2000" dirty="0">
                <a:latin typeface="Times New Roman" panose="02020603050405020304" pitchFamily="18" charset="0"/>
                <a:ea typeface="黑体" panose="02010609060101010101" pitchFamily="2" charset="-122"/>
              </a:rPr>
              <a:t>十进制    余数           二进制                     十进制小数       二进制小数</a:t>
            </a:r>
          </a:p>
          <a:p>
            <a:pPr eaLnBrk="0" hangingPunct="0"/>
            <a:r>
              <a:rPr lang="en-US" altLang="zh-CN" b="0" dirty="0">
                <a:latin typeface="Times New Roman" panose="02020603050405020304" pitchFamily="18" charset="0"/>
                <a:ea typeface="黑体" panose="02010609060101010101" pitchFamily="2" charset="-122"/>
              </a:rPr>
              <a:t>          34                   100010.                         0.125             0.001          </a:t>
            </a:r>
            <a:endParaRPr lang="en-US" altLang="zh-CN" b="0" dirty="0">
              <a:latin typeface="Times New Roman" panose="02020603050405020304" pitchFamily="18" charset="0"/>
              <a:ea typeface="Times New Roman" panose="02020603050405020304" pitchFamily="18" charset="0"/>
            </a:endParaRPr>
          </a:p>
        </p:txBody>
      </p:sp>
      <p:sp>
        <p:nvSpPr>
          <p:cNvPr id="51205" name="Rectangle 6"/>
          <p:cNvSpPr/>
          <p:nvPr/>
        </p:nvSpPr>
        <p:spPr>
          <a:xfrm>
            <a:off x="358775" y="3652838"/>
            <a:ext cx="7991475" cy="460375"/>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17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           10001.</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           ×2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.25</a:t>
            </a:r>
            <a:r>
              <a:rPr lang="zh-CN" altLang="en-US" b="0" dirty="0">
                <a:latin typeface="Times New Roman" panose="02020603050405020304" pitchFamily="18" charset="0"/>
                <a:ea typeface="黑体" panose="02010609060101010101" pitchFamily="2" charset="-122"/>
              </a:rPr>
              <a:t>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.01          </a:t>
            </a:r>
            <a:endParaRPr lang="en-US" altLang="zh-CN" b="0" dirty="0">
              <a:latin typeface="Times New Roman" panose="02020603050405020304" pitchFamily="18" charset="0"/>
              <a:ea typeface="Times New Roman" panose="02020603050405020304" pitchFamily="18" charset="0"/>
            </a:endParaRPr>
          </a:p>
        </p:txBody>
      </p:sp>
      <p:sp>
        <p:nvSpPr>
          <p:cNvPr id="51206" name="Rectangle 6"/>
          <p:cNvSpPr/>
          <p:nvPr/>
        </p:nvSpPr>
        <p:spPr>
          <a:xfrm>
            <a:off x="358775" y="4229100"/>
            <a:ext cx="7991475" cy="460375"/>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8        </a:t>
            </a:r>
            <a:r>
              <a:rPr lang="en-US" altLang="zh-CN" b="0" dirty="0">
                <a:solidFill>
                  <a:srgbClr val="FF0000"/>
                </a:solidFill>
                <a:latin typeface="Times New Roman" panose="02020603050405020304" pitchFamily="18" charset="0"/>
                <a:ea typeface="黑体" panose="02010609060101010101" pitchFamily="2" charset="-122"/>
              </a:rPr>
              <a:t>1</a:t>
            </a:r>
            <a:r>
              <a:rPr lang="en-US" altLang="zh-CN" b="0" dirty="0">
                <a:latin typeface="Times New Roman" panose="02020603050405020304" pitchFamily="18" charset="0"/>
                <a:ea typeface="黑体" panose="02010609060101010101" pitchFamily="2" charset="-122"/>
              </a:rPr>
              <a:t>             1000.</a:t>
            </a:r>
            <a:r>
              <a:rPr lang="en-US" altLang="zh-CN" b="0" dirty="0">
                <a:solidFill>
                  <a:srgbClr val="FF0000"/>
                </a:solidFill>
                <a:latin typeface="Times New Roman" panose="02020603050405020304" pitchFamily="18" charset="0"/>
                <a:ea typeface="黑体" panose="02010609060101010101" pitchFamily="2" charset="-122"/>
              </a:rPr>
              <a:t>1           </a:t>
            </a:r>
            <a:r>
              <a:rPr lang="en-US" altLang="zh-CN" b="0" dirty="0">
                <a:latin typeface="Times New Roman" panose="02020603050405020304" pitchFamily="18" charset="0"/>
                <a:ea typeface="黑体" panose="02010609060101010101" pitchFamily="2" charset="-122"/>
              </a:rPr>
              <a:t>×2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.5</a:t>
            </a:r>
            <a:r>
              <a:rPr lang="zh-CN" altLang="en-US" b="0" dirty="0">
                <a:latin typeface="Times New Roman" panose="02020603050405020304" pitchFamily="18" charset="0"/>
                <a:ea typeface="黑体" panose="02010609060101010101" pitchFamily="2" charset="-122"/>
              </a:rPr>
              <a:t>                </a:t>
            </a:r>
            <a:r>
              <a:rPr lang="zh-CN" altLang="en-US" b="0" dirty="0">
                <a:solidFill>
                  <a:srgbClr val="FF0000"/>
                </a:solidFill>
                <a:latin typeface="Times New Roman" panose="02020603050405020304" pitchFamily="18" charset="0"/>
                <a:ea typeface="黑体" panose="02010609060101010101" pitchFamily="2" charset="-122"/>
              </a:rPr>
              <a:t>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 </a:t>
            </a:r>
          </a:p>
        </p:txBody>
      </p:sp>
      <p:sp>
        <p:nvSpPr>
          <p:cNvPr id="51207" name="Rectangle 6"/>
          <p:cNvSpPr/>
          <p:nvPr/>
        </p:nvSpPr>
        <p:spPr>
          <a:xfrm>
            <a:off x="358775" y="4733925"/>
            <a:ext cx="7991475" cy="457200"/>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4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               100.</a:t>
            </a:r>
            <a:r>
              <a:rPr lang="en-US" altLang="zh-CN" b="0" dirty="0">
                <a:solidFill>
                  <a:srgbClr val="FF0000"/>
                </a:solidFill>
                <a:latin typeface="Times New Roman" panose="02020603050405020304" pitchFamily="18" charset="0"/>
                <a:ea typeface="黑体" panose="02010609060101010101" pitchFamily="2" charset="-122"/>
              </a:rPr>
              <a:t>0           </a:t>
            </a:r>
            <a:r>
              <a:rPr lang="en-US" altLang="zh-CN" b="0" dirty="0">
                <a:latin typeface="Times New Roman" panose="02020603050405020304" pitchFamily="18" charset="0"/>
                <a:ea typeface="黑体" panose="02010609060101010101" pitchFamily="2" charset="-122"/>
              </a:rPr>
              <a:t>×2      </a:t>
            </a:r>
            <a:r>
              <a:rPr lang="en-US" altLang="zh-CN" b="0" dirty="0">
                <a:solidFill>
                  <a:srgbClr val="FF0000"/>
                </a:solidFill>
                <a:latin typeface="Times New Roman" panose="02020603050405020304" pitchFamily="18" charset="0"/>
                <a:ea typeface="黑体" panose="02010609060101010101" pitchFamily="2" charset="-122"/>
              </a:rPr>
              <a:t>1</a:t>
            </a:r>
            <a:r>
              <a:rPr lang="en-US" altLang="zh-CN" b="0" dirty="0">
                <a:latin typeface="Times New Roman" panose="02020603050405020304" pitchFamily="18" charset="0"/>
                <a:ea typeface="黑体" panose="02010609060101010101" pitchFamily="2" charset="-122"/>
              </a:rPr>
              <a:t>.0</a:t>
            </a:r>
            <a:r>
              <a:rPr lang="zh-CN" altLang="en-US" b="0" dirty="0">
                <a:latin typeface="Times New Roman" panose="02020603050405020304" pitchFamily="18" charset="0"/>
                <a:ea typeface="黑体" panose="02010609060101010101" pitchFamily="2" charset="-122"/>
              </a:rPr>
              <a:t>              </a:t>
            </a:r>
            <a:r>
              <a:rPr lang="zh-CN" altLang="en-US" b="0" dirty="0">
                <a:solidFill>
                  <a:srgbClr val="FF0000"/>
                </a:solidFill>
                <a:latin typeface="Times New Roman" panose="02020603050405020304" pitchFamily="18" charset="0"/>
                <a:ea typeface="黑体" panose="02010609060101010101" pitchFamily="2" charset="-122"/>
              </a:rPr>
              <a:t>   </a:t>
            </a:r>
            <a:r>
              <a:rPr lang="en-US" altLang="zh-CN" b="0" dirty="0">
                <a:solidFill>
                  <a:srgbClr val="FF0000"/>
                </a:solidFill>
                <a:latin typeface="Times New Roman" panose="02020603050405020304" pitchFamily="18" charset="0"/>
                <a:ea typeface="黑体" panose="02010609060101010101" pitchFamily="2" charset="-122"/>
              </a:rPr>
              <a:t>1</a:t>
            </a:r>
            <a:r>
              <a:rPr lang="en-US" altLang="zh-CN" b="0" dirty="0">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a:t>
            </a:r>
          </a:p>
        </p:txBody>
      </p:sp>
      <p:sp>
        <p:nvSpPr>
          <p:cNvPr id="51208" name="Rectangle 6"/>
          <p:cNvSpPr/>
          <p:nvPr/>
        </p:nvSpPr>
        <p:spPr>
          <a:xfrm>
            <a:off x="358775" y="5237163"/>
            <a:ext cx="7991475" cy="457200"/>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2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                 10.</a:t>
            </a:r>
            <a:r>
              <a:rPr lang="en-US" altLang="zh-CN" b="0" dirty="0">
                <a:solidFill>
                  <a:srgbClr val="FF0000"/>
                </a:solidFill>
                <a:latin typeface="Times New Roman" panose="02020603050405020304" pitchFamily="18" charset="0"/>
                <a:ea typeface="黑体" panose="02010609060101010101" pitchFamily="2" charset="-122"/>
              </a:rPr>
              <a:t>0</a:t>
            </a:r>
            <a:endParaRPr lang="en-US" altLang="zh-CN" dirty="0">
              <a:latin typeface="Times New Roman" panose="02020603050405020304" pitchFamily="18" charset="0"/>
              <a:ea typeface="黑体" panose="02010609060101010101" pitchFamily="2" charset="-122"/>
            </a:endParaRPr>
          </a:p>
        </p:txBody>
      </p:sp>
      <p:sp>
        <p:nvSpPr>
          <p:cNvPr id="51209" name="Rectangle 6"/>
          <p:cNvSpPr/>
          <p:nvPr/>
        </p:nvSpPr>
        <p:spPr>
          <a:xfrm>
            <a:off x="358775" y="5741988"/>
            <a:ext cx="7991475" cy="457200"/>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1        </a:t>
            </a:r>
            <a:r>
              <a:rPr lang="en-US" altLang="zh-CN" b="0" dirty="0">
                <a:solidFill>
                  <a:srgbClr val="FF0000"/>
                </a:solidFill>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                   1.</a:t>
            </a:r>
            <a:r>
              <a:rPr lang="en-US" altLang="zh-CN" b="0" dirty="0">
                <a:solidFill>
                  <a:srgbClr val="FF0000"/>
                </a:solidFill>
                <a:latin typeface="Times New Roman" panose="02020603050405020304" pitchFamily="18" charset="0"/>
                <a:ea typeface="黑体" panose="02010609060101010101" pitchFamily="2" charset="-122"/>
              </a:rPr>
              <a:t>0</a:t>
            </a:r>
            <a:endParaRPr lang="en-US" altLang="zh-CN" dirty="0">
              <a:latin typeface="黑体" panose="02010609060101010101" pitchFamily="2" charset="-122"/>
              <a:ea typeface="黑体" panose="02010609060101010101" pitchFamily="2" charset="-122"/>
            </a:endParaRPr>
          </a:p>
        </p:txBody>
      </p:sp>
      <p:sp>
        <p:nvSpPr>
          <p:cNvPr id="51210" name="Rectangle 6"/>
          <p:cNvSpPr/>
          <p:nvPr/>
        </p:nvSpPr>
        <p:spPr>
          <a:xfrm>
            <a:off x="358775" y="6245225"/>
            <a:ext cx="7991475" cy="457200"/>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/2          0        </a:t>
            </a:r>
            <a:r>
              <a:rPr lang="en-US" altLang="zh-CN" b="0" dirty="0">
                <a:solidFill>
                  <a:srgbClr val="FF0000"/>
                </a:solidFill>
                <a:latin typeface="Times New Roman" panose="02020603050405020304" pitchFamily="18" charset="0"/>
                <a:ea typeface="黑体" panose="02010609060101010101" pitchFamily="2" charset="-122"/>
              </a:rPr>
              <a:t>1</a:t>
            </a:r>
            <a:r>
              <a:rPr lang="en-US" altLang="zh-CN" b="0" dirty="0">
                <a:latin typeface="Times New Roman" panose="02020603050405020304" pitchFamily="18" charset="0"/>
                <a:ea typeface="黑体" panose="02010609060101010101" pitchFamily="2" charset="-122"/>
              </a:rPr>
              <a:t>                   0.</a:t>
            </a:r>
            <a:r>
              <a:rPr lang="en-US" altLang="zh-CN" b="0" dirty="0">
                <a:solidFill>
                  <a:srgbClr val="FF0000"/>
                </a:solidFill>
                <a:latin typeface="Times New Roman" panose="02020603050405020304" pitchFamily="18" charset="0"/>
                <a:ea typeface="黑体" panose="02010609060101010101" pitchFamily="2" charset="-122"/>
              </a:rPr>
              <a:t>1</a:t>
            </a:r>
            <a:endParaRPr lang="en-US" altLang="zh-CN" b="0" dirty="0">
              <a:latin typeface="Times New Roman" panose="02020603050405020304" pitchFamily="18" charset="0"/>
              <a:ea typeface="Times New Roman" panose="02020603050405020304" pitchFamily="18" charset="0"/>
            </a:endParaRPr>
          </a:p>
        </p:txBody>
      </p:sp>
      <p:sp>
        <p:nvSpPr>
          <p:cNvPr id="15369" name="Rectangle 2"/>
          <p:cNvSpPr txBox="1"/>
          <p:nvPr/>
        </p:nvSpPr>
        <p:spPr>
          <a:xfrm>
            <a:off x="1358900" y="381000"/>
            <a:ext cx="6705600" cy="563563"/>
          </a:xfrm>
          <a:prstGeom prst="rect">
            <a:avLst/>
          </a:prstGeom>
          <a:noFill/>
          <a:ln w="9525">
            <a:noFill/>
          </a:ln>
        </p:spPr>
        <p:txBody>
          <a:bodyPr anchor="t" anchorCtr="0"/>
          <a:lstStyle/>
          <a:p>
            <a:r>
              <a:rPr lang="zh-CN" altLang="en-US" sz="3200">
                <a:solidFill>
                  <a:schemeClr val="bg1"/>
                </a:solidFill>
                <a:latin typeface="黑体" panose="02010609060101010101" pitchFamily="2" charset="-122"/>
                <a:ea typeface="黑体" panose="02010609060101010101" pitchFamily="2" charset="-122"/>
              </a:rPr>
              <a:t>（</a:t>
            </a:r>
            <a:r>
              <a:rPr lang="en-US" altLang="zh-CN" sz="3200">
                <a:solidFill>
                  <a:schemeClr val="bg1"/>
                </a:solidFill>
                <a:latin typeface="黑体" panose="02010609060101010101" pitchFamily="2" charset="-122"/>
                <a:ea typeface="黑体" panose="02010609060101010101" pitchFamily="2" charset="-122"/>
              </a:rPr>
              <a:t>a</a:t>
            </a:r>
            <a:r>
              <a:rPr lang="zh-CN" altLang="en-US" sz="3200">
                <a:solidFill>
                  <a:schemeClr val="bg1"/>
                </a:solidFill>
                <a:latin typeface="黑体" panose="02010609060101010101" pitchFamily="2" charset="-122"/>
                <a:ea typeface="黑体" panose="02010609060101010101" pitchFamily="2" charset="-122"/>
              </a:rPr>
              <a:t>）十进制转化为</a:t>
            </a:r>
            <a:r>
              <a:rPr lang="en-US" altLang="zh-CN" sz="3200">
                <a:solidFill>
                  <a:schemeClr val="bg1"/>
                </a:solidFill>
                <a:latin typeface="黑体" panose="02010609060101010101" pitchFamily="2" charset="-122"/>
                <a:ea typeface="黑体" panose="02010609060101010101" pitchFamily="2" charset="-122"/>
              </a:rPr>
              <a:t>R</a:t>
            </a:r>
            <a:r>
              <a:rPr lang="zh-CN" altLang="en-US" sz="3200">
                <a:solidFill>
                  <a:schemeClr val="bg1"/>
                </a:solidFill>
                <a:latin typeface="黑体" panose="02010609060101010101" pitchFamily="2" charset="-122"/>
                <a:ea typeface="黑体" panose="02010609060101010101" pitchFamily="2" charset="-122"/>
              </a:rPr>
              <a:t>进制</a:t>
            </a:r>
            <a:endParaRPr lang="zh-CN" altLang="en-US" sz="3200" dirty="0">
              <a:solidFill>
                <a:schemeClr val="bg1"/>
              </a:solidFill>
              <a:latin typeface="黑体" panose="02010609060101010101" pitchFamily="2" charset="-122"/>
              <a:ea typeface="黑体" panose="02010609060101010101" pitchFamily="2" charset="-122"/>
            </a:endParaRPr>
          </a:p>
        </p:txBody>
      </p:sp>
      <p:sp>
        <p:nvSpPr>
          <p:cNvPr id="12" name="Rectangle 3"/>
          <p:cNvSpPr txBox="1">
            <a:spLocks noChangeArrowheads="1"/>
          </p:cNvSpPr>
          <p:nvPr/>
        </p:nvSpPr>
        <p:spPr>
          <a:xfrm>
            <a:off x="557213" y="1039813"/>
            <a:ext cx="7138988" cy="1296988"/>
          </a:xfrm>
          <a:prstGeom prst="rect">
            <a:avLst/>
          </a:prstGeom>
        </p:spPr>
        <p:txBody>
          <a:bodyPr/>
          <a:lstStyle/>
          <a:p>
            <a:pPr marL="342900" marR="0" indent="-342900" defTabSz="914400">
              <a:lnSpc>
                <a:spcPct val="90000"/>
              </a:lnSpc>
              <a:spcBef>
                <a:spcPct val="20000"/>
              </a:spcBef>
              <a:buClr>
                <a:schemeClr val="hlink"/>
              </a:buClr>
              <a:buSzTx/>
              <a:buFont typeface="Wingdings" panose="05000000000000000000" pitchFamily="2" charset="2"/>
              <a:buChar char="v"/>
              <a:defRPr/>
            </a:pPr>
            <a:r>
              <a:rPr kumimoji="0" lang="zh-CN" altLang="en-US" sz="2800" kern="0" cap="none" spc="0" normalizeH="0" baseline="0" noProof="0" dirty="0">
                <a:solidFill>
                  <a:srgbClr val="CC0000"/>
                </a:solidFill>
                <a:latin typeface="+mn-lt"/>
                <a:ea typeface="+mn-ea"/>
                <a:cs typeface="+mn-cs"/>
              </a:rPr>
              <a:t>转换方法</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整数部分：</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除以</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R</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取余，</a:t>
            </a:r>
            <a:r>
              <a:rPr kumimoji="0" lang="zh-CN" altLang="en-US" sz="2400" b="1" i="0" u="sng" strike="noStrike" kern="0" cap="none" spc="0" normalizeH="0" baseline="0" noProof="0" dirty="0">
                <a:ln>
                  <a:noFill/>
                </a:ln>
                <a:solidFill>
                  <a:srgbClr val="FF0000"/>
                </a:solidFill>
                <a:effectLst/>
                <a:uLnTx/>
                <a:uFillTx/>
                <a:latin typeface="+mn-lt"/>
                <a:ea typeface="+mn-ea"/>
                <a:cs typeface="+mn-cs"/>
              </a:rPr>
              <a:t>先得低位</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，直到商为</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0</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小数部分：</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乘</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R</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取整，</a:t>
            </a:r>
            <a:r>
              <a:rPr kumimoji="0" lang="zh-CN" altLang="en-US" sz="2400" b="1" i="0" u="sng" strike="noStrike" kern="0" cap="none" spc="0" normalizeH="0" baseline="0" noProof="0" dirty="0">
                <a:ln>
                  <a:noFill/>
                </a:ln>
                <a:solidFill>
                  <a:srgbClr val="FF0000"/>
                </a:solidFill>
                <a:effectLst/>
                <a:uLnTx/>
                <a:uFillTx/>
                <a:latin typeface="+mn-lt"/>
                <a:ea typeface="+mn-ea"/>
                <a:cs typeface="+mn-cs"/>
              </a:rPr>
              <a:t>先得高位</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，直到积为</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0</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linds(horizontal)">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dissolve">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500" fill="hold">
                                          <p:stCondLst>
                                            <p:cond delay="0"/>
                                          </p:stCondLst>
                                        </p:cTn>
                                        <p:tgtEl>
                                          <p:spTgt spid="51205"/>
                                        </p:tgtEl>
                                        <p:attrNameLst>
                                          <p:attrName>style.visibility</p:attrName>
                                        </p:attrNameLst>
                                      </p:cBhvr>
                                      <p:to>
                                        <p:strVal val="visible"/>
                                      </p:to>
                                    </p:set>
                                    <p:animEffect transition="in" filter="dissolve">
                                      <p:cBhvr>
                                        <p:cTn id="17" dur="500"/>
                                        <p:tgtEl>
                                          <p:spTgt spid="5120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1206"/>
                                        </p:tgtEl>
                                        <p:attrNameLst>
                                          <p:attrName>style.visibility</p:attrName>
                                        </p:attrNameLst>
                                      </p:cBhvr>
                                      <p:to>
                                        <p:strVal val="visible"/>
                                      </p:to>
                                    </p:set>
                                    <p:animEffect transition="in" filter="dissolve">
                                      <p:cBhvr>
                                        <p:cTn id="22" dur="500"/>
                                        <p:tgtEl>
                                          <p:spTgt spid="512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1207"/>
                                        </p:tgtEl>
                                        <p:attrNameLst>
                                          <p:attrName>style.visibility</p:attrName>
                                        </p:attrNameLst>
                                      </p:cBhvr>
                                      <p:to>
                                        <p:strVal val="visible"/>
                                      </p:to>
                                    </p:set>
                                    <p:animEffect transition="in" filter="dissolve">
                                      <p:cBhvr>
                                        <p:cTn id="27" dur="500"/>
                                        <p:tgtEl>
                                          <p:spTgt spid="5120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1208"/>
                                        </p:tgtEl>
                                        <p:attrNameLst>
                                          <p:attrName>style.visibility</p:attrName>
                                        </p:attrNameLst>
                                      </p:cBhvr>
                                      <p:to>
                                        <p:strVal val="visible"/>
                                      </p:to>
                                    </p:set>
                                    <p:animEffect transition="in" filter="dissolve">
                                      <p:cBhvr>
                                        <p:cTn id="32" dur="500"/>
                                        <p:tgtEl>
                                          <p:spTgt spid="5120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animEffect transition="in" filter="dissolve">
                                      <p:cBhvr>
                                        <p:cTn id="37" dur="500"/>
                                        <p:tgtEl>
                                          <p:spTgt spid="5120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1210"/>
                                        </p:tgtEl>
                                        <p:attrNameLst>
                                          <p:attrName>style.visibility</p:attrName>
                                        </p:attrNameLst>
                                      </p:cBhvr>
                                      <p:to>
                                        <p:strVal val="visible"/>
                                      </p:to>
                                    </p:set>
                                    <p:animEffect transition="in" filter="dissolve">
                                      <p:cBhvr>
                                        <p:cTn id="42"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DAE3F2BC-AF62-B377-41C3-49C217F71540}"/>
              </a:ext>
            </a:extLst>
          </p:cNvPr>
          <p:cNvSpPr>
            <a:spLocks noChangeArrowheads="1"/>
          </p:cNvSpPr>
          <p:nvPr/>
        </p:nvSpPr>
        <p:spPr bwMode="auto">
          <a:xfrm>
            <a:off x="804863" y="5019675"/>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en-US" altLang="zh-CN" sz="2800" b="0">
                <a:solidFill>
                  <a:schemeClr val="tx1"/>
                </a:solidFill>
                <a:ea typeface="宋体" panose="02010600030101010101" pitchFamily="2" charset="-122"/>
              </a:rPr>
              <a:t> </a:t>
            </a:r>
            <a:r>
              <a:rPr lang="zh-CN" altLang="en-US" sz="2400" b="0">
                <a:solidFill>
                  <a:schemeClr val="tx1"/>
                </a:solidFill>
                <a:ea typeface="宋体" panose="02010600030101010101" pitchFamily="2" charset="-122"/>
              </a:rPr>
              <a:t>两个符号位出现“</a:t>
            </a:r>
            <a:r>
              <a:rPr lang="en-US" altLang="zh-CN" sz="2400" b="0">
                <a:solidFill>
                  <a:schemeClr val="tx1"/>
                </a:solidFill>
                <a:ea typeface="宋体" panose="02010600030101010101" pitchFamily="2" charset="-122"/>
              </a:rPr>
              <a:t>01”</a:t>
            </a:r>
            <a:r>
              <a:rPr lang="zh-CN" altLang="en-US" sz="2400" b="0">
                <a:solidFill>
                  <a:schemeClr val="tx1"/>
                </a:solidFill>
                <a:ea typeface="宋体" panose="02010600030101010101" pitchFamily="2" charset="-122"/>
              </a:rPr>
              <a:t>，表示已经溢出，结果大于</a:t>
            </a:r>
            <a:r>
              <a:rPr lang="en-US" altLang="zh-CN" sz="2400" b="0">
                <a:solidFill>
                  <a:schemeClr val="tx1"/>
                </a:solidFill>
                <a:ea typeface="宋体" panose="02010600030101010101" pitchFamily="2" charset="-122"/>
              </a:rPr>
              <a:t>+1</a:t>
            </a:r>
            <a:r>
              <a:rPr lang="zh-CN" altLang="en-US" sz="2400" b="0">
                <a:solidFill>
                  <a:schemeClr val="tx1"/>
                </a:solidFill>
                <a:ea typeface="宋体" panose="02010600030101010101" pitchFamily="2" charset="-122"/>
              </a:rPr>
              <a:t>。</a:t>
            </a:r>
          </a:p>
        </p:txBody>
      </p:sp>
      <p:sp>
        <p:nvSpPr>
          <p:cNvPr id="27651" name="Line 4">
            <a:extLst>
              <a:ext uri="{FF2B5EF4-FFF2-40B4-BE49-F238E27FC236}">
                <a16:creationId xmlns:a16="http://schemas.microsoft.com/office/drawing/2014/main" id="{5AEA2EB3-6743-1684-B470-6177D0EAE59F}"/>
              </a:ext>
            </a:extLst>
          </p:cNvPr>
          <p:cNvSpPr>
            <a:spLocks noChangeShapeType="1"/>
          </p:cNvSpPr>
          <p:nvPr/>
        </p:nvSpPr>
        <p:spPr bwMode="auto">
          <a:xfrm>
            <a:off x="804863" y="4105275"/>
            <a:ext cx="510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2" name="Rectangle 6">
            <a:extLst>
              <a:ext uri="{FF2B5EF4-FFF2-40B4-BE49-F238E27FC236}">
                <a16:creationId xmlns:a16="http://schemas.microsoft.com/office/drawing/2014/main" id="{DDD19159-BE2D-EE3C-D138-28105319E14A}"/>
              </a:ext>
            </a:extLst>
          </p:cNvPr>
          <p:cNvSpPr>
            <a:spLocks noChangeArrowheads="1"/>
          </p:cNvSpPr>
          <p:nvPr/>
        </p:nvSpPr>
        <p:spPr bwMode="auto">
          <a:xfrm>
            <a:off x="1033463" y="4257675"/>
            <a:ext cx="5867400" cy="519113"/>
          </a:xfrm>
          <a:prstGeom prst="rect">
            <a:avLst/>
          </a:prstGeom>
          <a:noFill/>
          <a:ln w="9525">
            <a:noFill/>
            <a:miter lim="800000"/>
          </a:ln>
        </p:spPr>
        <p:txBody>
          <a:bodyPr>
            <a:spAutoFit/>
          </a:bodyPr>
          <a:lstStyle/>
          <a:p>
            <a:pPr eaLnBrk="1" hangingPunct="1">
              <a:defRPr/>
            </a:pPr>
            <a:r>
              <a:rPr kumimoji="1" lang="en-US" sz="2800" dirty="0">
                <a:effectLst>
                  <a:outerShdw blurRad="38100" dist="38100" dir="2700000" algn="tl">
                    <a:srgbClr val="C0C0C0"/>
                  </a:outerShdw>
                </a:effectLst>
              </a:rPr>
              <a:t>	    </a:t>
            </a:r>
            <a:r>
              <a:rPr kumimoji="1" lang="en-US" sz="2800" dirty="0"/>
              <a:t>[X+Y]</a:t>
            </a:r>
            <a:r>
              <a:rPr kumimoji="1" lang="zh-CN" altLang="en-US" sz="2800" baseline="-30000" dirty="0"/>
              <a:t>补    </a:t>
            </a:r>
            <a:r>
              <a:rPr kumimoji="1" lang="zh-CN" altLang="en-US" sz="2800" dirty="0"/>
              <a:t> </a:t>
            </a:r>
            <a:r>
              <a:rPr kumimoji="1" lang="en-US" sz="2800" dirty="0"/>
              <a:t>01.0100</a:t>
            </a:r>
            <a:endParaRPr kumimoji="1" lang="en-US" sz="2800" dirty="0">
              <a:latin typeface="Arial" panose="020B0604020202020204" pitchFamily="34" charset="0"/>
            </a:endParaRPr>
          </a:p>
        </p:txBody>
      </p:sp>
      <p:sp>
        <p:nvSpPr>
          <p:cNvPr id="27653" name="Rectangle 7">
            <a:extLst>
              <a:ext uri="{FF2B5EF4-FFF2-40B4-BE49-F238E27FC236}">
                <a16:creationId xmlns:a16="http://schemas.microsoft.com/office/drawing/2014/main" id="{70A45FA4-B9EE-7F23-6CF5-09A500535F32}"/>
              </a:ext>
            </a:extLst>
          </p:cNvPr>
          <p:cNvSpPr>
            <a:spLocks noChangeArrowheads="1"/>
          </p:cNvSpPr>
          <p:nvPr/>
        </p:nvSpPr>
        <p:spPr bwMode="auto">
          <a:xfrm>
            <a:off x="500063" y="1285875"/>
            <a:ext cx="7246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800" b="0">
                <a:solidFill>
                  <a:schemeClr val="tx1"/>
                </a:solidFill>
                <a:ea typeface="宋体" panose="02010600030101010101" pitchFamily="2" charset="-122"/>
              </a:rPr>
              <a:t>例：</a:t>
            </a:r>
            <a:r>
              <a:rPr lang="en-US" altLang="zh-CN" sz="2800" b="0">
                <a:solidFill>
                  <a:schemeClr val="tx1"/>
                </a:solidFill>
                <a:ea typeface="宋体" panose="02010600030101010101" pitchFamily="2" charset="-122"/>
              </a:rPr>
              <a:t>X = +0.1100</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Y=+0.1000</a:t>
            </a:r>
            <a:r>
              <a:rPr lang="zh-CN" altLang="en-US" sz="2800" b="0">
                <a:solidFill>
                  <a:schemeClr val="tx1"/>
                </a:solidFill>
                <a:ea typeface="宋体" panose="02010600030101010101" pitchFamily="2" charset="-122"/>
              </a:rPr>
              <a:t>，用补码求</a:t>
            </a:r>
            <a:r>
              <a:rPr lang="en-US" altLang="zh-CN" sz="2800" b="0">
                <a:solidFill>
                  <a:schemeClr val="tx1"/>
                </a:solidFill>
                <a:ea typeface="宋体" panose="02010600030101010101" pitchFamily="2" charset="-122"/>
              </a:rPr>
              <a:t>X+Y</a:t>
            </a:r>
          </a:p>
        </p:txBody>
      </p:sp>
      <p:sp>
        <p:nvSpPr>
          <p:cNvPr id="27654" name="Rectangle 8">
            <a:extLst>
              <a:ext uri="{FF2B5EF4-FFF2-40B4-BE49-F238E27FC236}">
                <a16:creationId xmlns:a16="http://schemas.microsoft.com/office/drawing/2014/main" id="{40F60C89-71AB-8D90-6647-163FEA9D26CD}"/>
              </a:ext>
            </a:extLst>
          </p:cNvPr>
          <p:cNvSpPr>
            <a:spLocks noChangeArrowheads="1"/>
          </p:cNvSpPr>
          <p:nvPr/>
        </p:nvSpPr>
        <p:spPr bwMode="auto">
          <a:xfrm>
            <a:off x="785813" y="1971675"/>
            <a:ext cx="6997700" cy="519113"/>
          </a:xfrm>
          <a:prstGeom prst="rect">
            <a:avLst/>
          </a:prstGeom>
          <a:noFill/>
          <a:ln w="9525">
            <a:noFill/>
            <a:miter lim="800000"/>
          </a:ln>
        </p:spPr>
        <p:txBody>
          <a:bodyPr>
            <a:spAutoFit/>
          </a:bodyPr>
          <a:lstStyle/>
          <a:p>
            <a:pPr eaLnBrk="1" hangingPunct="1">
              <a:defRPr/>
            </a:pPr>
            <a:r>
              <a:rPr kumimoji="1" lang="zh-CN" altLang="en-US" sz="2800">
                <a:solidFill>
                  <a:srgbClr val="333399"/>
                </a:solidFill>
              </a:rPr>
              <a:t>解：</a:t>
            </a:r>
            <a:r>
              <a:rPr kumimoji="1" lang="zh-CN" altLang="en-US" sz="2800">
                <a:effectLst>
                  <a:outerShdw blurRad="38100" dist="38100" dir="2700000" algn="tl">
                    <a:srgbClr val="C0C0C0"/>
                  </a:outerShdw>
                </a:effectLst>
              </a:rPr>
              <a:t>	</a:t>
            </a:r>
            <a:r>
              <a:rPr kumimoji="1" lang="en-US" sz="2800"/>
              <a:t>[X]</a:t>
            </a:r>
            <a:r>
              <a:rPr kumimoji="1" lang="zh-CN" altLang="en-US" sz="2800" baseline="-30000"/>
              <a:t>补</a:t>
            </a:r>
            <a:r>
              <a:rPr kumimoji="1" lang="en-US" sz="2800"/>
              <a:t>=00.1100</a:t>
            </a:r>
            <a:r>
              <a:rPr kumimoji="1" lang="zh-CN" altLang="en-US" sz="2800"/>
              <a:t>，		</a:t>
            </a:r>
            <a:r>
              <a:rPr kumimoji="1" lang="en-US" sz="2800"/>
              <a:t>[Y]</a:t>
            </a:r>
            <a:r>
              <a:rPr kumimoji="1" lang="zh-CN" altLang="en-US" sz="2800" baseline="-30000"/>
              <a:t>补</a:t>
            </a:r>
            <a:r>
              <a:rPr kumimoji="1" lang="en-US" sz="2800"/>
              <a:t>=00.1000</a:t>
            </a:r>
          </a:p>
        </p:txBody>
      </p:sp>
      <p:sp>
        <p:nvSpPr>
          <p:cNvPr id="27655" name="Rectangle 9">
            <a:extLst>
              <a:ext uri="{FF2B5EF4-FFF2-40B4-BE49-F238E27FC236}">
                <a16:creationId xmlns:a16="http://schemas.microsoft.com/office/drawing/2014/main" id="{289888D9-915D-C497-8242-A7ADD7AB7747}"/>
              </a:ext>
            </a:extLst>
          </p:cNvPr>
          <p:cNvSpPr>
            <a:spLocks noChangeArrowheads="1"/>
          </p:cNvSpPr>
          <p:nvPr/>
        </p:nvSpPr>
        <p:spPr bwMode="auto">
          <a:xfrm>
            <a:off x="1719263" y="2733675"/>
            <a:ext cx="5257800" cy="1168400"/>
          </a:xfrm>
          <a:prstGeom prst="rect">
            <a:avLst/>
          </a:prstGeom>
          <a:noFill/>
          <a:ln w="9525">
            <a:noFill/>
            <a:miter lim="800000"/>
          </a:ln>
        </p:spPr>
        <p:txBody>
          <a:bodyPr>
            <a:spAutoFit/>
          </a:bodyPr>
          <a:lstStyle/>
          <a:p>
            <a:pPr>
              <a:spcBef>
                <a:spcPct val="50000"/>
              </a:spcBef>
              <a:defRPr/>
            </a:pPr>
            <a:r>
              <a:rPr kumimoji="1" lang="en-US" sz="2800">
                <a:effectLst>
                  <a:outerShdw blurRad="38100" dist="38100" dir="2700000" algn="tl">
                    <a:srgbClr val="C0C0C0"/>
                  </a:outerShdw>
                </a:effectLst>
              </a:rPr>
              <a:t>      </a:t>
            </a:r>
            <a:r>
              <a:rPr kumimoji="1" lang="en-US" sz="2800"/>
              <a:t>[X]</a:t>
            </a:r>
            <a:r>
              <a:rPr kumimoji="1" lang="zh-CN" altLang="en-US" sz="2800" baseline="-30000"/>
              <a:t>补</a:t>
            </a:r>
            <a:r>
              <a:rPr kumimoji="1" lang="zh-CN" altLang="en-US" sz="2800"/>
              <a:t>	</a:t>
            </a:r>
            <a:r>
              <a:rPr kumimoji="1" lang="en-US" sz="2800"/>
              <a:t>00.1100</a:t>
            </a:r>
          </a:p>
          <a:p>
            <a:pPr>
              <a:spcBef>
                <a:spcPct val="50000"/>
              </a:spcBef>
              <a:defRPr/>
            </a:pPr>
            <a:r>
              <a:rPr kumimoji="1" lang="en-US" sz="2800"/>
              <a:t>      [Y]</a:t>
            </a:r>
            <a:r>
              <a:rPr kumimoji="1" lang="zh-CN" altLang="en-US" sz="2800" baseline="-30000"/>
              <a:t>补</a:t>
            </a:r>
            <a:r>
              <a:rPr kumimoji="1" lang="zh-CN" altLang="en-US" sz="2800"/>
              <a:t>	</a:t>
            </a:r>
            <a:r>
              <a:rPr kumimoji="1" lang="en-US" sz="2800"/>
              <a:t>00.1000</a:t>
            </a:r>
          </a:p>
        </p:txBody>
      </p:sp>
      <p:sp>
        <p:nvSpPr>
          <p:cNvPr id="8" name="Rectangle 2">
            <a:extLst>
              <a:ext uri="{FF2B5EF4-FFF2-40B4-BE49-F238E27FC236}">
                <a16:creationId xmlns:a16="http://schemas.microsoft.com/office/drawing/2014/main" id="{539EAFA8-F3B7-D8C7-9320-50B73DA5A388}"/>
              </a:ext>
            </a:extLst>
          </p:cNvPr>
          <p:cNvSpPr txBox="1">
            <a:spLocks noChangeArrowheads="1"/>
          </p:cNvSpPr>
          <p:nvPr/>
        </p:nvSpPr>
        <p:spPr>
          <a:xfrm>
            <a:off x="684213" y="476250"/>
            <a:ext cx="7772400" cy="658813"/>
          </a:xfrm>
          <a:prstGeom prst="rect">
            <a:avLst/>
          </a:prstGeom>
        </p:spPr>
        <p:txBody>
          <a:bodyPr/>
          <a:lstStyle/>
          <a:p>
            <a:pPr algn="ctr" eaLnBrk="1" hangingPunct="1">
              <a:defRPr/>
            </a:pPr>
            <a:r>
              <a:rPr kumimoji="1" lang="zh-CN" altLang="en-US" sz="3600" b="1" kern="0">
                <a:solidFill>
                  <a:srgbClr val="6600CC"/>
                </a:solidFill>
                <a:effectLst>
                  <a:outerShdw blurRad="38100" dist="38100" dir="2700000" algn="tl">
                    <a:srgbClr val="C0C0C0"/>
                  </a:outerShdw>
                </a:effectLst>
                <a:latin typeface="+mj-lt"/>
                <a:ea typeface="+mj-ea"/>
                <a:cs typeface="+mj-cs"/>
              </a:rPr>
              <a:t>双符号位判溢方法举例</a:t>
            </a:r>
            <a:endParaRPr kumimoji="1" lang="zh-CN" altLang="en-US" sz="3200" b="1" kern="0" dirty="0">
              <a:solidFill>
                <a:srgbClr val="6600CC"/>
              </a:solidFill>
              <a:effectLst>
                <a:outerShdw blurRad="38100" dist="38100" dir="2700000" algn="tl">
                  <a:srgbClr val="C0C0C0"/>
                </a:outerShdw>
              </a:effectLst>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dissolve">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7654"/>
                                        </p:tgtEl>
                                        <p:attrNameLst>
                                          <p:attrName>style.visibility</p:attrName>
                                        </p:attrNameLst>
                                      </p:cBhvr>
                                      <p:to>
                                        <p:strVal val="visible"/>
                                      </p:to>
                                    </p:set>
                                    <p:animEffect transition="in" filter="barn(outHorizontal)">
                                      <p:cBhvr>
                                        <p:cTn id="12" dur="500"/>
                                        <p:tgtEl>
                                          <p:spTgt spid="276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barn(inHorizontal)">
                                      <p:cBhvr>
                                        <p:cTn id="17" dur="500"/>
                                        <p:tgtEl>
                                          <p:spTgt spid="276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barn(outHorizontal)">
                                      <p:cBhvr>
                                        <p:cTn id="22" dur="500"/>
                                        <p:tgtEl>
                                          <p:spTgt spid="27651"/>
                                        </p:tgtEl>
                                      </p:cBhvr>
                                    </p:animEffect>
                                  </p:childTnLst>
                                </p:cTn>
                              </p:par>
                            </p:childTnLst>
                          </p:cTn>
                        </p:par>
                        <p:par>
                          <p:cTn id="23" fill="hold" nodeType="afterGroup">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27652"/>
                                        </p:tgtEl>
                                        <p:attrNameLst>
                                          <p:attrName>style.visibility</p:attrName>
                                        </p:attrNameLst>
                                      </p:cBhvr>
                                      <p:to>
                                        <p:strVal val="visible"/>
                                      </p:to>
                                    </p:set>
                                    <p:anim calcmode="lin" valueType="num">
                                      <p:cBhvr additive="base">
                                        <p:cTn id="26" dur="500" fill="hold"/>
                                        <p:tgtEl>
                                          <p:spTgt spid="27652"/>
                                        </p:tgtEl>
                                        <p:attrNameLst>
                                          <p:attrName>ppt_x</p:attrName>
                                        </p:attrNameLst>
                                      </p:cBhvr>
                                      <p:tavLst>
                                        <p:tav tm="0">
                                          <p:val>
                                            <p:strVal val="0-#ppt_w/2"/>
                                          </p:val>
                                        </p:tav>
                                        <p:tav tm="100000">
                                          <p:val>
                                            <p:strVal val="#ppt_x"/>
                                          </p:val>
                                        </p:tav>
                                      </p:tavLst>
                                    </p:anim>
                                    <p:anim calcmode="lin" valueType="num">
                                      <p:cBhvr additive="base">
                                        <p:cTn id="27" dur="500" fill="hold"/>
                                        <p:tgtEl>
                                          <p:spTgt spid="27652"/>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7650"/>
                                        </p:tgtEl>
                                        <p:attrNameLst>
                                          <p:attrName>style.visibility</p:attrName>
                                        </p:attrNameLst>
                                      </p:cBhvr>
                                      <p:to>
                                        <p:strVal val="visible"/>
                                      </p:to>
                                    </p:set>
                                    <p:animEffect transition="in" filter="strips(downLeft)">
                                      <p:cBhvr>
                                        <p:cTn id="32"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2" grpId="0"/>
      <p:bldP spid="27653" grpId="0"/>
      <p:bldP spid="27654" grpId="0"/>
      <p:bldP spid="2765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1C303EDB-D9BB-107B-5FF8-359D0F0682FF}"/>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111</a:t>
            </a:fld>
            <a:endParaRPr lang="en-US" altLang="zh-CN" sz="1400" b="0">
              <a:solidFill>
                <a:schemeClr val="tx1"/>
              </a:solidFill>
              <a:ea typeface="宋体" panose="02010600030101010101" pitchFamily="2" charset="-122"/>
            </a:endParaRPr>
          </a:p>
        </p:txBody>
      </p:sp>
      <p:sp>
        <p:nvSpPr>
          <p:cNvPr id="144386" name="Rectangle 2">
            <a:extLst>
              <a:ext uri="{FF2B5EF4-FFF2-40B4-BE49-F238E27FC236}">
                <a16:creationId xmlns:a16="http://schemas.microsoft.com/office/drawing/2014/main" id="{EBBD9F14-D658-A848-F40C-268EECC82853}"/>
              </a:ext>
            </a:extLst>
          </p:cNvPr>
          <p:cNvSpPr>
            <a:spLocks noGrp="1" noChangeArrowheads="1"/>
          </p:cNvSpPr>
          <p:nvPr>
            <p:ph type="title"/>
          </p:nvPr>
        </p:nvSpPr>
        <p:spPr/>
        <p:txBody>
          <a:bodyPr/>
          <a:lstStyle/>
          <a:p>
            <a:pPr eaLnBrk="1" hangingPunct="1">
              <a:defRPr/>
            </a:pPr>
            <a:r>
              <a:rPr kumimoji="1" lang="zh-CN" altLang="en-US" dirty="0"/>
              <a:t>双符号位判溢方法举例</a:t>
            </a:r>
            <a:endParaRPr kumimoji="1" lang="zh-CN" altLang="en-US" sz="3200" dirty="0"/>
          </a:p>
        </p:txBody>
      </p:sp>
      <p:sp>
        <p:nvSpPr>
          <p:cNvPr id="144387" name="Rectangle 3">
            <a:extLst>
              <a:ext uri="{FF2B5EF4-FFF2-40B4-BE49-F238E27FC236}">
                <a16:creationId xmlns:a16="http://schemas.microsoft.com/office/drawing/2014/main" id="{49918F73-C76A-0F0C-DFE9-0D0BCA4F11BD}"/>
              </a:ext>
            </a:extLst>
          </p:cNvPr>
          <p:cNvSpPr>
            <a:spLocks noGrp="1" noChangeArrowheads="1"/>
          </p:cNvSpPr>
          <p:nvPr>
            <p:ph idx="1"/>
          </p:nvPr>
        </p:nvSpPr>
        <p:spPr>
          <a:xfrm>
            <a:off x="684213" y="1268413"/>
            <a:ext cx="7772400" cy="1384300"/>
          </a:xfrm>
        </p:spPr>
        <p:txBody>
          <a:bodyPr/>
          <a:lstStyle/>
          <a:p>
            <a:pPr marL="365125" indent="-365125" eaLnBrk="1" hangingPunct="1">
              <a:lnSpc>
                <a:spcPct val="80000"/>
              </a:lnSpc>
              <a:defRPr/>
            </a:pPr>
            <a:r>
              <a:rPr kumimoji="1" lang="zh-CN" altLang="en-GB" sz="2800"/>
              <a:t>例：用补码计算</a:t>
            </a:r>
            <a:r>
              <a:rPr kumimoji="1" lang="en-GB" altLang="zh-CN" sz="2800"/>
              <a:t>X+Y</a:t>
            </a:r>
            <a:r>
              <a:rPr kumimoji="1" lang="zh-CN" altLang="en-GB" sz="2800"/>
              <a:t>和</a:t>
            </a:r>
            <a:r>
              <a:rPr kumimoji="1" lang="en-GB" altLang="zh-CN" sz="2800"/>
              <a:t>X-Y</a:t>
            </a:r>
            <a:r>
              <a:rPr kumimoji="1" lang="zh-CN" altLang="en-GB" sz="2800"/>
              <a:t> </a:t>
            </a:r>
          </a:p>
          <a:p>
            <a:pPr marL="1414780" lvl="1" indent="-609600" eaLnBrk="1" hangingPunct="1">
              <a:lnSpc>
                <a:spcPct val="80000"/>
              </a:lnSpc>
              <a:defRPr/>
            </a:pPr>
            <a:r>
              <a:rPr kumimoji="1" lang="zh-CN" altLang="en-GB" sz="2400">
                <a:cs typeface="新宋体" panose="02010609030101010101" charset="-122"/>
              </a:rPr>
              <a:t>（</a:t>
            </a:r>
            <a:r>
              <a:rPr kumimoji="1" lang="en-GB" altLang="zh-CN" sz="2400">
                <a:cs typeface="新宋体" panose="02010609030101010101" charset="-122"/>
              </a:rPr>
              <a:t>1</a:t>
            </a:r>
            <a:r>
              <a:rPr kumimoji="1" lang="zh-CN" altLang="en-GB" sz="2400">
                <a:cs typeface="新宋体" panose="02010609030101010101" charset="-122"/>
              </a:rPr>
              <a:t>）</a:t>
            </a:r>
            <a:r>
              <a:rPr kumimoji="1" lang="en-GB" altLang="zh-CN" sz="2400">
                <a:cs typeface="新宋体" panose="02010609030101010101" charset="-122"/>
              </a:rPr>
              <a:t>X=+1000</a:t>
            </a:r>
            <a:r>
              <a:rPr kumimoji="1" lang="zh-CN" altLang="en-GB" sz="2400">
                <a:cs typeface="新宋体" panose="02010609030101010101" charset="-122"/>
              </a:rPr>
              <a:t>，</a:t>
            </a:r>
            <a:r>
              <a:rPr kumimoji="1" lang="en-GB" altLang="zh-CN" sz="2400">
                <a:cs typeface="新宋体" panose="02010609030101010101" charset="-122"/>
              </a:rPr>
              <a:t>Y=+1001</a:t>
            </a:r>
            <a:endParaRPr kumimoji="1" lang="zh-CN" altLang="en-GB" sz="2400">
              <a:cs typeface="新宋体" panose="02010609030101010101" charset="-122"/>
            </a:endParaRPr>
          </a:p>
          <a:p>
            <a:pPr marL="1414780" lvl="1" indent="-609600" eaLnBrk="1" hangingPunct="1">
              <a:lnSpc>
                <a:spcPct val="80000"/>
              </a:lnSpc>
              <a:defRPr/>
            </a:pPr>
            <a:r>
              <a:rPr kumimoji="1" lang="zh-CN" altLang="en-GB" sz="2400">
                <a:cs typeface="新宋体" panose="02010609030101010101" charset="-122"/>
              </a:rPr>
              <a:t>（</a:t>
            </a:r>
            <a:r>
              <a:rPr kumimoji="1" lang="en-GB" altLang="zh-CN" sz="2400">
                <a:cs typeface="新宋体" panose="02010609030101010101" charset="-122"/>
              </a:rPr>
              <a:t>2</a:t>
            </a:r>
            <a:r>
              <a:rPr kumimoji="1" lang="zh-CN" altLang="en-GB" sz="2400">
                <a:cs typeface="新宋体" panose="02010609030101010101" charset="-122"/>
              </a:rPr>
              <a:t>）</a:t>
            </a:r>
            <a:r>
              <a:rPr kumimoji="1" lang="en-GB" altLang="zh-CN" sz="2400">
                <a:cs typeface="新宋体" panose="02010609030101010101" charset="-122"/>
              </a:rPr>
              <a:t>X=-1000</a:t>
            </a:r>
            <a:r>
              <a:rPr kumimoji="1" lang="zh-CN" altLang="en-GB" sz="2400">
                <a:cs typeface="新宋体" panose="02010609030101010101" charset="-122"/>
              </a:rPr>
              <a:t>，</a:t>
            </a:r>
            <a:r>
              <a:rPr kumimoji="1" lang="en-GB" altLang="zh-CN" sz="2400">
                <a:cs typeface="新宋体" panose="02010609030101010101" charset="-122"/>
              </a:rPr>
              <a:t>Y=</a:t>
            </a:r>
            <a:r>
              <a:rPr kumimoji="1" lang="en-US" altLang="en-GB" sz="2400">
                <a:cs typeface="新宋体" panose="02010609030101010101" charset="-122"/>
              </a:rPr>
              <a:t>+</a:t>
            </a:r>
            <a:r>
              <a:rPr kumimoji="1" lang="en-GB" altLang="zh-CN" sz="2400">
                <a:cs typeface="新宋体" panose="02010609030101010101" charset="-122"/>
              </a:rPr>
              <a:t>1001</a:t>
            </a:r>
            <a:endParaRPr kumimoji="1" lang="en-US" altLang="zh-CN" sz="2400">
              <a:cs typeface="新宋体" panose="02010609030101010101" charset="-122"/>
            </a:endParaRPr>
          </a:p>
        </p:txBody>
      </p:sp>
      <p:sp>
        <p:nvSpPr>
          <p:cNvPr id="25605" name="Rectangle 5">
            <a:extLst>
              <a:ext uri="{FF2B5EF4-FFF2-40B4-BE49-F238E27FC236}">
                <a16:creationId xmlns:a16="http://schemas.microsoft.com/office/drawing/2014/main" id="{3B1495DA-2F0F-2A59-A837-C6EE5EB380F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4388" name="Object 4">
            <a:extLst>
              <a:ext uri="{FF2B5EF4-FFF2-40B4-BE49-F238E27FC236}">
                <a16:creationId xmlns:a16="http://schemas.microsoft.com/office/drawing/2014/main" id="{99B3B7B8-BF20-B50D-3ACC-BCFEB43BA303}"/>
              </a:ext>
            </a:extLst>
          </p:cNvPr>
          <p:cNvGraphicFramePr>
            <a:graphicFrameLocks/>
          </p:cNvGraphicFramePr>
          <p:nvPr/>
        </p:nvGraphicFramePr>
        <p:xfrm>
          <a:off x="1042988" y="2492375"/>
          <a:ext cx="3167062" cy="1279525"/>
        </p:xfrm>
        <a:graphic>
          <a:graphicData uri="http://schemas.openxmlformats.org/presentationml/2006/ole">
            <mc:AlternateContent xmlns:mc="http://schemas.openxmlformats.org/markup-compatibility/2006">
              <mc:Choice xmlns:v="urn:schemas-microsoft-com:vml" Requires="v">
                <p:oleObj r:id="rId5" imgW="1715760" imgH="677520" progId="Visio.Drawing.11">
                  <p:embed/>
                </p:oleObj>
              </mc:Choice>
              <mc:Fallback>
                <p:oleObj r:id="rId5" imgW="1715760" imgH="677520" progId="Visio.Drawing.11">
                  <p:embed/>
                  <p:pic>
                    <p:nvPicPr>
                      <p:cNvPr id="144388" name="Object 4">
                        <a:extLst>
                          <a:ext uri="{FF2B5EF4-FFF2-40B4-BE49-F238E27FC236}">
                            <a16:creationId xmlns:a16="http://schemas.microsoft.com/office/drawing/2014/main" id="{99B3B7B8-BF20-B50D-3ACC-BCFEB43BA30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492375"/>
                        <a:ext cx="3167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7" name="Rectangle 7">
            <a:extLst>
              <a:ext uri="{FF2B5EF4-FFF2-40B4-BE49-F238E27FC236}">
                <a16:creationId xmlns:a16="http://schemas.microsoft.com/office/drawing/2014/main" id="{369156B4-EE0C-0CF4-0F20-EFEDC07D96D8}"/>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4390" name="Object 6">
            <a:extLst>
              <a:ext uri="{FF2B5EF4-FFF2-40B4-BE49-F238E27FC236}">
                <a16:creationId xmlns:a16="http://schemas.microsoft.com/office/drawing/2014/main" id="{3EE7302B-1219-7B07-C2D0-9314898A5981}"/>
              </a:ext>
            </a:extLst>
          </p:cNvPr>
          <p:cNvGraphicFramePr>
            <a:graphicFrameLocks/>
          </p:cNvGraphicFramePr>
          <p:nvPr/>
        </p:nvGraphicFramePr>
        <p:xfrm>
          <a:off x="4787900" y="2492375"/>
          <a:ext cx="3168650" cy="1279525"/>
        </p:xfrm>
        <a:graphic>
          <a:graphicData uri="http://schemas.openxmlformats.org/presentationml/2006/ole">
            <mc:AlternateContent xmlns:mc="http://schemas.openxmlformats.org/markup-compatibility/2006">
              <mc:Choice xmlns:v="urn:schemas-microsoft-com:vml" Requires="v">
                <p:oleObj r:id="rId7" imgW="1720800" imgH="677520" progId="Visio.Drawing.11">
                  <p:embed/>
                </p:oleObj>
              </mc:Choice>
              <mc:Fallback>
                <p:oleObj r:id="rId7" imgW="1720800" imgH="677520" progId="Visio.Drawing.11">
                  <p:embed/>
                  <p:pic>
                    <p:nvPicPr>
                      <p:cNvPr id="144390" name="Object 6">
                        <a:extLst>
                          <a:ext uri="{FF2B5EF4-FFF2-40B4-BE49-F238E27FC236}">
                            <a16:creationId xmlns:a16="http://schemas.microsoft.com/office/drawing/2014/main" id="{3EE7302B-1219-7B07-C2D0-9314898A598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2492375"/>
                        <a:ext cx="31686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392" name="Rectangle 8">
            <a:extLst>
              <a:ext uri="{FF2B5EF4-FFF2-40B4-BE49-F238E27FC236}">
                <a16:creationId xmlns:a16="http://schemas.microsoft.com/office/drawing/2014/main" id="{58E1E16E-11C2-18DB-1A11-242EAB681265}"/>
              </a:ext>
            </a:extLst>
          </p:cNvPr>
          <p:cNvSpPr>
            <a:spLocks noChangeArrowheads="1"/>
          </p:cNvSpPr>
          <p:nvPr/>
        </p:nvSpPr>
        <p:spPr bwMode="auto">
          <a:xfrm>
            <a:off x="1331913" y="3644900"/>
            <a:ext cx="2779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rgbClr val="008000"/>
                </a:solidFill>
                <a:latin typeface="Arial" panose="020B0604020202020204" pitchFamily="34" charset="0"/>
              </a:rPr>
              <a:t>S</a:t>
            </a:r>
            <a:r>
              <a:rPr lang="en-US" altLang="zh-CN" sz="2400" baseline="-25000">
                <a:solidFill>
                  <a:srgbClr val="008000"/>
                </a:solidFill>
                <a:latin typeface="Arial" panose="020B0604020202020204" pitchFamily="34" charset="0"/>
              </a:rPr>
              <a:t>f1</a:t>
            </a:r>
            <a:r>
              <a:rPr lang="en-US" altLang="zh-CN" sz="2400">
                <a:solidFill>
                  <a:srgbClr val="008000"/>
                </a:solidFill>
                <a:latin typeface="Arial" panose="020B0604020202020204" pitchFamily="34" charset="0"/>
              </a:rPr>
              <a:t> S</a:t>
            </a:r>
            <a:r>
              <a:rPr lang="en-US" altLang="zh-CN" sz="2400" baseline="-25000">
                <a:solidFill>
                  <a:srgbClr val="008000"/>
                </a:solidFill>
                <a:latin typeface="Arial" panose="020B0604020202020204" pitchFamily="34" charset="0"/>
              </a:rPr>
              <a:t>f2</a:t>
            </a:r>
            <a:r>
              <a:rPr lang="en-US" altLang="zh-CN" sz="2400">
                <a:solidFill>
                  <a:srgbClr val="008000"/>
                </a:solidFill>
                <a:latin typeface="Arial" panose="020B0604020202020204" pitchFamily="34" charset="0"/>
              </a:rPr>
              <a:t>=01</a:t>
            </a:r>
            <a:r>
              <a:rPr lang="zh-CN" altLang="en-GB" sz="2400">
                <a:solidFill>
                  <a:srgbClr val="008000"/>
                </a:solidFill>
                <a:latin typeface="Arial" panose="020B0604020202020204" pitchFamily="34" charset="0"/>
              </a:rPr>
              <a:t>，</a:t>
            </a:r>
            <a:r>
              <a:rPr lang="zh-CN" altLang="en-US" sz="2400">
                <a:solidFill>
                  <a:srgbClr val="008000"/>
                </a:solidFill>
                <a:latin typeface="Arial" panose="020B0604020202020204" pitchFamily="34" charset="0"/>
              </a:rPr>
              <a:t>正溢出</a:t>
            </a:r>
          </a:p>
        </p:txBody>
      </p:sp>
      <p:sp>
        <p:nvSpPr>
          <p:cNvPr id="144393" name="Rectangle 9">
            <a:extLst>
              <a:ext uri="{FF2B5EF4-FFF2-40B4-BE49-F238E27FC236}">
                <a16:creationId xmlns:a16="http://schemas.microsoft.com/office/drawing/2014/main" id="{C860E867-0A22-2DDE-EC83-814D9A4B907F}"/>
              </a:ext>
            </a:extLst>
          </p:cNvPr>
          <p:cNvSpPr>
            <a:spLocks noChangeArrowheads="1"/>
          </p:cNvSpPr>
          <p:nvPr/>
        </p:nvSpPr>
        <p:spPr bwMode="auto">
          <a:xfrm>
            <a:off x="5003800" y="3644900"/>
            <a:ext cx="2779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rgbClr val="008000"/>
                </a:solidFill>
                <a:latin typeface="Arial" panose="020B0604020202020204" pitchFamily="34" charset="0"/>
              </a:rPr>
              <a:t>S</a:t>
            </a:r>
            <a:r>
              <a:rPr lang="en-US" altLang="zh-CN" sz="2400" baseline="-25000">
                <a:solidFill>
                  <a:srgbClr val="008000"/>
                </a:solidFill>
                <a:latin typeface="Arial" panose="020B0604020202020204" pitchFamily="34" charset="0"/>
              </a:rPr>
              <a:t>f1</a:t>
            </a:r>
            <a:r>
              <a:rPr lang="en-US" altLang="zh-CN" sz="2400">
                <a:solidFill>
                  <a:srgbClr val="008000"/>
                </a:solidFill>
                <a:latin typeface="Arial" panose="020B0604020202020204" pitchFamily="34" charset="0"/>
              </a:rPr>
              <a:t> S</a:t>
            </a:r>
            <a:r>
              <a:rPr lang="en-US" altLang="zh-CN" sz="2400" baseline="-25000">
                <a:solidFill>
                  <a:srgbClr val="008000"/>
                </a:solidFill>
                <a:latin typeface="Arial" panose="020B0604020202020204" pitchFamily="34" charset="0"/>
              </a:rPr>
              <a:t>f2</a:t>
            </a:r>
            <a:r>
              <a:rPr lang="en-US" altLang="zh-CN" sz="2400">
                <a:solidFill>
                  <a:srgbClr val="008000"/>
                </a:solidFill>
                <a:latin typeface="Arial" panose="020B0604020202020204" pitchFamily="34" charset="0"/>
              </a:rPr>
              <a:t>=11</a:t>
            </a:r>
            <a:r>
              <a:rPr lang="zh-CN" altLang="en-GB" sz="2400">
                <a:solidFill>
                  <a:srgbClr val="008000"/>
                </a:solidFill>
                <a:latin typeface="Arial" panose="020B0604020202020204" pitchFamily="34" charset="0"/>
              </a:rPr>
              <a:t>，</a:t>
            </a:r>
            <a:r>
              <a:rPr lang="zh-CN" altLang="en-US" sz="2400">
                <a:solidFill>
                  <a:srgbClr val="008000"/>
                </a:solidFill>
                <a:latin typeface="Arial" panose="020B0604020202020204" pitchFamily="34" charset="0"/>
              </a:rPr>
              <a:t>无溢出</a:t>
            </a:r>
          </a:p>
        </p:txBody>
      </p:sp>
      <p:sp>
        <p:nvSpPr>
          <p:cNvPr id="25611" name="Rectangle 11">
            <a:extLst>
              <a:ext uri="{FF2B5EF4-FFF2-40B4-BE49-F238E27FC236}">
                <a16:creationId xmlns:a16="http://schemas.microsoft.com/office/drawing/2014/main" id="{116FAB16-7E40-1017-885B-4C893E9AF326}"/>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4394" name="Object 10">
            <a:extLst>
              <a:ext uri="{FF2B5EF4-FFF2-40B4-BE49-F238E27FC236}">
                <a16:creationId xmlns:a16="http://schemas.microsoft.com/office/drawing/2014/main" id="{9E556434-89E6-F65F-E871-E7C00F64E204}"/>
              </a:ext>
            </a:extLst>
          </p:cNvPr>
          <p:cNvGraphicFramePr>
            <a:graphicFrameLocks/>
          </p:cNvGraphicFramePr>
          <p:nvPr/>
        </p:nvGraphicFramePr>
        <p:xfrm>
          <a:off x="971550" y="4148138"/>
          <a:ext cx="3241675" cy="1309687"/>
        </p:xfrm>
        <a:graphic>
          <a:graphicData uri="http://schemas.openxmlformats.org/presentationml/2006/ole">
            <mc:AlternateContent xmlns:mc="http://schemas.openxmlformats.org/markup-compatibility/2006">
              <mc:Choice xmlns:v="urn:schemas-microsoft-com:vml" Requires="v">
                <p:oleObj r:id="rId9" imgW="1715760" imgH="677520" progId="Visio.Drawing.11">
                  <p:embed/>
                </p:oleObj>
              </mc:Choice>
              <mc:Fallback>
                <p:oleObj r:id="rId9" imgW="1715760" imgH="677520" progId="Visio.Drawing.11">
                  <p:embed/>
                  <p:pic>
                    <p:nvPicPr>
                      <p:cNvPr id="144394" name="Object 10">
                        <a:extLst>
                          <a:ext uri="{FF2B5EF4-FFF2-40B4-BE49-F238E27FC236}">
                            <a16:creationId xmlns:a16="http://schemas.microsoft.com/office/drawing/2014/main" id="{9E556434-89E6-F65F-E871-E7C00F64E20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148138"/>
                        <a:ext cx="3241675"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13" name="Rectangle 13">
            <a:extLst>
              <a:ext uri="{FF2B5EF4-FFF2-40B4-BE49-F238E27FC236}">
                <a16:creationId xmlns:a16="http://schemas.microsoft.com/office/drawing/2014/main" id="{DC5B6D38-C0C4-3F62-70EF-AE7A7D404B6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4396" name="Object 12">
            <a:extLst>
              <a:ext uri="{FF2B5EF4-FFF2-40B4-BE49-F238E27FC236}">
                <a16:creationId xmlns:a16="http://schemas.microsoft.com/office/drawing/2014/main" id="{72F13D18-43D0-ACDC-696A-41DC7A202534}"/>
              </a:ext>
            </a:extLst>
          </p:cNvPr>
          <p:cNvGraphicFramePr>
            <a:graphicFrameLocks/>
          </p:cNvGraphicFramePr>
          <p:nvPr/>
        </p:nvGraphicFramePr>
        <p:xfrm>
          <a:off x="4859338" y="4148138"/>
          <a:ext cx="3025775" cy="1222375"/>
        </p:xfrm>
        <a:graphic>
          <a:graphicData uri="http://schemas.openxmlformats.org/presentationml/2006/ole">
            <mc:AlternateContent xmlns:mc="http://schemas.openxmlformats.org/markup-compatibility/2006">
              <mc:Choice xmlns:v="urn:schemas-microsoft-com:vml" Requires="v">
                <p:oleObj r:id="rId11" imgW="1720800" imgH="677520" progId="Visio.Drawing.11">
                  <p:embed/>
                </p:oleObj>
              </mc:Choice>
              <mc:Fallback>
                <p:oleObj r:id="rId11" imgW="1720800" imgH="677520" progId="Visio.Drawing.11">
                  <p:embed/>
                  <p:pic>
                    <p:nvPicPr>
                      <p:cNvPr id="144396" name="Object 12">
                        <a:extLst>
                          <a:ext uri="{FF2B5EF4-FFF2-40B4-BE49-F238E27FC236}">
                            <a16:creationId xmlns:a16="http://schemas.microsoft.com/office/drawing/2014/main" id="{72F13D18-43D0-ACDC-696A-41DC7A202534}"/>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4148138"/>
                        <a:ext cx="30257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398" name="Rectangle 14">
            <a:extLst>
              <a:ext uri="{FF2B5EF4-FFF2-40B4-BE49-F238E27FC236}">
                <a16:creationId xmlns:a16="http://schemas.microsoft.com/office/drawing/2014/main" id="{B24C731A-70BC-4C79-4311-48B0898699E3}"/>
              </a:ext>
            </a:extLst>
          </p:cNvPr>
          <p:cNvSpPr>
            <a:spLocks noChangeArrowheads="1"/>
          </p:cNvSpPr>
          <p:nvPr/>
        </p:nvSpPr>
        <p:spPr bwMode="auto">
          <a:xfrm>
            <a:off x="1258888" y="5300663"/>
            <a:ext cx="2779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rgbClr val="008000"/>
                </a:solidFill>
                <a:latin typeface="Arial" panose="020B0604020202020204" pitchFamily="34" charset="0"/>
              </a:rPr>
              <a:t>S</a:t>
            </a:r>
            <a:r>
              <a:rPr lang="en-US" altLang="zh-CN" sz="2400" baseline="-25000">
                <a:solidFill>
                  <a:srgbClr val="008000"/>
                </a:solidFill>
                <a:latin typeface="Arial" panose="020B0604020202020204" pitchFamily="34" charset="0"/>
              </a:rPr>
              <a:t>f1</a:t>
            </a:r>
            <a:r>
              <a:rPr lang="en-US" altLang="zh-CN" sz="2400">
                <a:solidFill>
                  <a:srgbClr val="008000"/>
                </a:solidFill>
                <a:latin typeface="Arial" panose="020B0604020202020204" pitchFamily="34" charset="0"/>
              </a:rPr>
              <a:t> S</a:t>
            </a:r>
            <a:r>
              <a:rPr lang="en-US" altLang="zh-CN" sz="2400" baseline="-25000">
                <a:solidFill>
                  <a:srgbClr val="008000"/>
                </a:solidFill>
                <a:latin typeface="Arial" panose="020B0604020202020204" pitchFamily="34" charset="0"/>
              </a:rPr>
              <a:t>f2</a:t>
            </a:r>
            <a:r>
              <a:rPr lang="en-US" altLang="zh-CN" sz="2400">
                <a:solidFill>
                  <a:srgbClr val="008000"/>
                </a:solidFill>
                <a:latin typeface="Arial" panose="020B0604020202020204" pitchFamily="34" charset="0"/>
              </a:rPr>
              <a:t>=00</a:t>
            </a:r>
            <a:r>
              <a:rPr lang="zh-CN" altLang="en-GB" sz="2400">
                <a:solidFill>
                  <a:srgbClr val="008000"/>
                </a:solidFill>
                <a:latin typeface="Arial" panose="020B0604020202020204" pitchFamily="34" charset="0"/>
              </a:rPr>
              <a:t>，</a:t>
            </a:r>
            <a:r>
              <a:rPr lang="zh-CN" altLang="en-US" sz="2400">
                <a:solidFill>
                  <a:srgbClr val="008000"/>
                </a:solidFill>
                <a:latin typeface="Arial" panose="020B0604020202020204" pitchFamily="34" charset="0"/>
              </a:rPr>
              <a:t>无溢出</a:t>
            </a:r>
          </a:p>
        </p:txBody>
      </p:sp>
      <p:sp>
        <p:nvSpPr>
          <p:cNvPr id="144399" name="Rectangle 15">
            <a:extLst>
              <a:ext uri="{FF2B5EF4-FFF2-40B4-BE49-F238E27FC236}">
                <a16:creationId xmlns:a16="http://schemas.microsoft.com/office/drawing/2014/main" id="{4463C8C4-70A0-176F-741F-45A0AA18D057}"/>
              </a:ext>
            </a:extLst>
          </p:cNvPr>
          <p:cNvSpPr>
            <a:spLocks noChangeArrowheads="1"/>
          </p:cNvSpPr>
          <p:nvPr/>
        </p:nvSpPr>
        <p:spPr bwMode="auto">
          <a:xfrm>
            <a:off x="5076825" y="5300663"/>
            <a:ext cx="2779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rgbClr val="008000"/>
                </a:solidFill>
                <a:latin typeface="Arial" panose="020B0604020202020204" pitchFamily="34" charset="0"/>
              </a:rPr>
              <a:t>S</a:t>
            </a:r>
            <a:r>
              <a:rPr lang="en-US" altLang="zh-CN" sz="2400" baseline="-25000">
                <a:solidFill>
                  <a:srgbClr val="008000"/>
                </a:solidFill>
                <a:latin typeface="Arial" panose="020B0604020202020204" pitchFamily="34" charset="0"/>
              </a:rPr>
              <a:t>f1</a:t>
            </a:r>
            <a:r>
              <a:rPr lang="en-US" altLang="zh-CN" sz="2400">
                <a:solidFill>
                  <a:srgbClr val="008000"/>
                </a:solidFill>
                <a:latin typeface="Arial" panose="020B0604020202020204" pitchFamily="34" charset="0"/>
              </a:rPr>
              <a:t> S</a:t>
            </a:r>
            <a:r>
              <a:rPr lang="en-US" altLang="zh-CN" sz="2400" baseline="-25000">
                <a:solidFill>
                  <a:srgbClr val="008000"/>
                </a:solidFill>
                <a:latin typeface="Arial" panose="020B0604020202020204" pitchFamily="34" charset="0"/>
              </a:rPr>
              <a:t>f2</a:t>
            </a:r>
            <a:r>
              <a:rPr lang="en-US" altLang="zh-CN" sz="2400">
                <a:solidFill>
                  <a:srgbClr val="008000"/>
                </a:solidFill>
                <a:latin typeface="Arial" panose="020B0604020202020204" pitchFamily="34" charset="0"/>
              </a:rPr>
              <a:t>=10</a:t>
            </a:r>
            <a:r>
              <a:rPr lang="zh-CN" altLang="en-GB" sz="2400">
                <a:solidFill>
                  <a:srgbClr val="008000"/>
                </a:solidFill>
                <a:latin typeface="Arial" panose="020B0604020202020204" pitchFamily="34" charset="0"/>
              </a:rPr>
              <a:t>，负</a:t>
            </a:r>
            <a:r>
              <a:rPr lang="zh-CN" altLang="en-US" sz="2400">
                <a:solidFill>
                  <a:srgbClr val="008000"/>
                </a:solidFill>
                <a:latin typeface="Arial" panose="020B0604020202020204" pitchFamily="34" charset="0"/>
              </a:rPr>
              <a:t>溢出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 to="" calcmode="lin" valueType="num">
                                      <p:cBhvr>
                                        <p:cTn id="7" dur="1" fill="hold"/>
                                        <p:tgtEl>
                                          <p:spTgt spid="144388"/>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4392"/>
                                        </p:tgtEl>
                                        <p:attrNameLst>
                                          <p:attrName>style.visibility</p:attrName>
                                        </p:attrNameLst>
                                      </p:cBhvr>
                                      <p:to>
                                        <p:strVal val="visible"/>
                                      </p:to>
                                    </p:set>
                                    <p:anim to="" calcmode="lin" valueType="num">
                                      <p:cBhvr>
                                        <p:cTn id="12" dur="1" fill="hold"/>
                                        <p:tgtEl>
                                          <p:spTgt spid="144392"/>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44390"/>
                                        </p:tgtEl>
                                        <p:attrNameLst>
                                          <p:attrName>style.visibility</p:attrName>
                                        </p:attrNameLst>
                                      </p:cBhvr>
                                      <p:to>
                                        <p:strVal val="visible"/>
                                      </p:to>
                                    </p:set>
                                    <p:anim to="" calcmode="lin" valueType="num">
                                      <p:cBhvr>
                                        <p:cTn id="17" dur="1" fill="hold"/>
                                        <p:tgtEl>
                                          <p:spTgt spid="144390"/>
                                        </p:tgtEl>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4393"/>
                                        </p:tgtEl>
                                        <p:attrNameLst>
                                          <p:attrName>style.visibility</p:attrName>
                                        </p:attrNameLst>
                                      </p:cBhvr>
                                      <p:to>
                                        <p:strVal val="visible"/>
                                      </p:to>
                                    </p:set>
                                    <p:anim to="" calcmode="lin" valueType="num">
                                      <p:cBhvr>
                                        <p:cTn id="22" dur="1" fill="hold"/>
                                        <p:tgtEl>
                                          <p:spTgt spid="144393"/>
                                        </p:tgtEl>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144394"/>
                                        </p:tgtEl>
                                        <p:attrNameLst>
                                          <p:attrName>style.visibility</p:attrName>
                                        </p:attrNameLst>
                                      </p:cBhvr>
                                      <p:to>
                                        <p:strVal val="visible"/>
                                      </p:to>
                                    </p:set>
                                    <p:anim to="" calcmode="lin" valueType="num">
                                      <p:cBhvr>
                                        <p:cTn id="27" dur="1" fill="hold"/>
                                        <p:tgtEl>
                                          <p:spTgt spid="144394"/>
                                        </p:tgtEl>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44398"/>
                                        </p:tgtEl>
                                        <p:attrNameLst>
                                          <p:attrName>style.visibility</p:attrName>
                                        </p:attrNameLst>
                                      </p:cBhvr>
                                      <p:to>
                                        <p:strVal val="visible"/>
                                      </p:to>
                                    </p:set>
                                    <p:anim to="" calcmode="lin" valueType="num">
                                      <p:cBhvr>
                                        <p:cTn id="32" dur="1" fill="hold"/>
                                        <p:tgtEl>
                                          <p:spTgt spid="144398"/>
                                        </p:tgtEl>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nodeType="clickEffect">
                                  <p:stCondLst>
                                    <p:cond delay="0"/>
                                  </p:stCondLst>
                                  <p:childTnLst>
                                    <p:set>
                                      <p:cBhvr>
                                        <p:cTn id="36" dur="1" fill="hold">
                                          <p:stCondLst>
                                            <p:cond delay="0"/>
                                          </p:stCondLst>
                                        </p:cTn>
                                        <p:tgtEl>
                                          <p:spTgt spid="144396"/>
                                        </p:tgtEl>
                                        <p:attrNameLst>
                                          <p:attrName>style.visibility</p:attrName>
                                        </p:attrNameLst>
                                      </p:cBhvr>
                                      <p:to>
                                        <p:strVal val="visible"/>
                                      </p:to>
                                    </p:set>
                                    <p:anim to="" calcmode="lin" valueType="num">
                                      <p:cBhvr>
                                        <p:cTn id="37" dur="1" fill="hold"/>
                                        <p:tgtEl>
                                          <p:spTgt spid="144396"/>
                                        </p:tgtEl>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44399"/>
                                        </p:tgtEl>
                                        <p:attrNameLst>
                                          <p:attrName>style.visibility</p:attrName>
                                        </p:attrNameLst>
                                      </p:cBhvr>
                                      <p:to>
                                        <p:strVal val="visible"/>
                                      </p:to>
                                    </p:set>
                                    <p:anim to="" calcmode="lin" valueType="num">
                                      <p:cBhvr>
                                        <p:cTn id="42" dur="1" fill="hold"/>
                                        <p:tgtEl>
                                          <p:spTgt spid="14439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2" grpId="0"/>
      <p:bldP spid="144393" grpId="0"/>
      <p:bldP spid="144398" grpId="0"/>
      <p:bldP spid="144399"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44C9FE8-F535-49DF-AD45-7C01D698B30F}"/>
              </a:ext>
            </a:extLst>
          </p:cNvPr>
          <p:cNvSpPr>
            <a:spLocks noGrp="1" noChangeArrowheads="1"/>
          </p:cNvSpPr>
          <p:nvPr>
            <p:ph type="title" idx="4294967295"/>
          </p:nvPr>
        </p:nvSpPr>
        <p:spPr>
          <a:xfrm>
            <a:off x="500063" y="285750"/>
            <a:ext cx="7772400" cy="658813"/>
          </a:xfrm>
        </p:spPr>
        <p:txBody>
          <a:bodyPr/>
          <a:lstStyle/>
          <a:p>
            <a:pPr algn="l" eaLnBrk="1" hangingPunct="1">
              <a:defRPr/>
            </a:pPr>
            <a:r>
              <a:rPr kumimoji="1" lang="zh-CN" altLang="en-US" dirty="0">
                <a:latin typeface="宋体" panose="02010600030101010101" pitchFamily="2" charset="-122"/>
              </a:rPr>
              <a:t>二进制串行加减法</a:t>
            </a:r>
            <a:r>
              <a:rPr kumimoji="1" lang="zh-CN" altLang="en-US" dirty="0"/>
              <a:t>运算</a:t>
            </a:r>
            <a:r>
              <a:rPr kumimoji="1" lang="zh-CN" altLang="en-US" dirty="0">
                <a:latin typeface="宋体" panose="02010600030101010101" pitchFamily="2" charset="-122"/>
              </a:rPr>
              <a:t>器</a:t>
            </a:r>
            <a:r>
              <a:rPr kumimoji="1" lang="zh-CN" altLang="en-US" dirty="0"/>
              <a:t> </a:t>
            </a:r>
          </a:p>
        </p:txBody>
      </p:sp>
      <p:sp>
        <p:nvSpPr>
          <p:cNvPr id="26627" name="Rectangle 9">
            <a:extLst>
              <a:ext uri="{FF2B5EF4-FFF2-40B4-BE49-F238E27FC236}">
                <a16:creationId xmlns:a16="http://schemas.microsoft.com/office/drawing/2014/main" id="{5B40AA77-589E-B54C-E2F9-2A86641D0770}"/>
              </a:ext>
            </a:extLst>
          </p:cNvPr>
          <p:cNvSpPr>
            <a:spLocks noChangeArrowheads="1"/>
          </p:cNvSpPr>
          <p:nvPr/>
        </p:nvSpPr>
        <p:spPr bwMode="auto">
          <a:xfrm>
            <a:off x="3643313" y="2571750"/>
            <a:ext cx="4267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5756" tIns="12696" rIns="15870" bIns="12696">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800" b="0" dirty="0">
                <a:solidFill>
                  <a:schemeClr val="tx1"/>
                </a:solidFill>
                <a:highlight>
                  <a:srgbClr val="FFFF00"/>
                </a:highlight>
                <a:ea typeface="宋体" panose="02010600030101010101" pitchFamily="2" charset="-122"/>
              </a:rPr>
              <a:t>C</a:t>
            </a:r>
            <a:r>
              <a:rPr lang="en-US" altLang="zh-CN" sz="2800" b="0" baseline="-25000" dirty="0">
                <a:solidFill>
                  <a:schemeClr val="tx1"/>
                </a:solidFill>
                <a:highlight>
                  <a:srgbClr val="FFFF00"/>
                </a:highlight>
                <a:ea typeface="宋体" panose="02010600030101010101" pitchFamily="2" charset="-122"/>
              </a:rPr>
              <a:t>i+1</a:t>
            </a:r>
            <a:r>
              <a:rPr lang="en-US" altLang="zh-CN" sz="2800" b="0" dirty="0">
                <a:solidFill>
                  <a:schemeClr val="tx1"/>
                </a:solidFill>
                <a:highlight>
                  <a:srgbClr val="FFFF00"/>
                </a:highlight>
                <a:ea typeface="宋体" panose="02010600030101010101" pitchFamily="2" charset="-122"/>
              </a:rPr>
              <a:t>=</a:t>
            </a:r>
            <a:r>
              <a:rPr lang="en-US" altLang="zh-CN" sz="2800" b="0" dirty="0" err="1">
                <a:solidFill>
                  <a:schemeClr val="tx1"/>
                </a:solidFill>
                <a:highlight>
                  <a:srgbClr val="FFFF00"/>
                </a:highlight>
                <a:ea typeface="宋体" panose="02010600030101010101" pitchFamily="2" charset="-122"/>
              </a:rPr>
              <a:t>A</a:t>
            </a:r>
            <a:r>
              <a:rPr lang="en-US" altLang="zh-CN" sz="2800" b="0" baseline="-25000" dirty="0" err="1">
                <a:solidFill>
                  <a:schemeClr val="tx1"/>
                </a:solidFill>
                <a:highlight>
                  <a:srgbClr val="FFFF00"/>
                </a:highlight>
                <a:ea typeface="宋体" panose="02010600030101010101" pitchFamily="2" charset="-122"/>
              </a:rPr>
              <a:t>i</a:t>
            </a:r>
            <a:r>
              <a:rPr lang="en-US" altLang="zh-CN" sz="2800" b="0" dirty="0" err="1">
                <a:solidFill>
                  <a:schemeClr val="tx1"/>
                </a:solidFill>
                <a:highlight>
                  <a:srgbClr val="FFFF00"/>
                </a:highlight>
                <a:latin typeface="Arial" panose="020B0604020202020204" pitchFamily="34" charset="0"/>
                <a:ea typeface="宋体" panose="02010600030101010101" pitchFamily="2" charset="-122"/>
                <a:cs typeface="Times New Roman" panose="02020603050405020304" pitchFamily="18" charset="0"/>
              </a:rPr>
              <a:t>·</a:t>
            </a:r>
            <a:r>
              <a:rPr lang="en-US" altLang="zh-CN" sz="2800" b="0" dirty="0" err="1">
                <a:solidFill>
                  <a:schemeClr val="tx1"/>
                </a:solidFill>
                <a:highlight>
                  <a:srgbClr val="FFFF00"/>
                </a:highlight>
                <a:ea typeface="宋体" panose="02010600030101010101" pitchFamily="2" charset="-122"/>
              </a:rPr>
              <a:t>B</a:t>
            </a:r>
            <a:r>
              <a:rPr lang="en-US" altLang="zh-CN" sz="2800" b="0" baseline="-25000" dirty="0" err="1">
                <a:solidFill>
                  <a:schemeClr val="tx1"/>
                </a:solidFill>
                <a:highlight>
                  <a:srgbClr val="FFFF00"/>
                </a:highlight>
                <a:ea typeface="宋体" panose="02010600030101010101" pitchFamily="2" charset="-122"/>
              </a:rPr>
              <a:t>i</a:t>
            </a:r>
            <a:r>
              <a:rPr lang="en-US" altLang="zh-CN" sz="2800" b="0" dirty="0">
                <a:solidFill>
                  <a:schemeClr val="tx1"/>
                </a:solidFill>
                <a:highlight>
                  <a:srgbClr val="FFFF00"/>
                </a:highlight>
                <a:ea typeface="宋体" panose="02010600030101010101" pitchFamily="2" charset="-122"/>
              </a:rPr>
              <a:t>+(A</a:t>
            </a:r>
            <a:r>
              <a:rPr lang="en-US" altLang="zh-CN" sz="2800" b="0" baseline="-25000" dirty="0">
                <a:solidFill>
                  <a:schemeClr val="tx1"/>
                </a:solidFill>
                <a:highlight>
                  <a:srgbClr val="FFFF00"/>
                </a:highlight>
                <a:ea typeface="宋体" panose="02010600030101010101" pitchFamily="2" charset="-122"/>
              </a:rPr>
              <a:t>i </a:t>
            </a:r>
            <a:r>
              <a:rPr lang="en-US" altLang="zh-CN" sz="2800" b="0" dirty="0">
                <a:solidFill>
                  <a:schemeClr val="tx1"/>
                </a:solidFill>
                <a:highlight>
                  <a:srgbClr val="FFFF00"/>
                </a:highlight>
                <a:ea typeface="宋体" panose="02010600030101010101" pitchFamily="2" charset="-122"/>
              </a:rPr>
              <a:t>⊕B</a:t>
            </a:r>
            <a:r>
              <a:rPr lang="en-US" altLang="zh-CN" sz="2800" b="0" baseline="-25000" dirty="0">
                <a:solidFill>
                  <a:schemeClr val="tx1"/>
                </a:solidFill>
                <a:highlight>
                  <a:srgbClr val="FFFF00"/>
                </a:highlight>
                <a:ea typeface="宋体" panose="02010600030101010101" pitchFamily="2" charset="-122"/>
              </a:rPr>
              <a:t>i</a:t>
            </a:r>
            <a:r>
              <a:rPr lang="en-US" altLang="zh-CN" sz="2800" b="0" dirty="0">
                <a:solidFill>
                  <a:schemeClr val="tx1"/>
                </a:solidFill>
                <a:highlight>
                  <a:srgbClr val="FFFF00"/>
                </a:highlight>
                <a:ea typeface="宋体" panose="02010600030101010101" pitchFamily="2" charset="-122"/>
              </a:rPr>
              <a:t>)·C</a:t>
            </a:r>
            <a:r>
              <a:rPr lang="en-US" altLang="zh-CN" sz="2800" b="0" baseline="-25000" dirty="0">
                <a:solidFill>
                  <a:schemeClr val="tx1"/>
                </a:solidFill>
                <a:highlight>
                  <a:srgbClr val="FFFF00"/>
                </a:highlight>
                <a:ea typeface="宋体" panose="02010600030101010101" pitchFamily="2" charset="-122"/>
              </a:rPr>
              <a:t>i</a:t>
            </a:r>
            <a:r>
              <a:rPr lang="en-US" altLang="zh-CN" sz="2800" b="0" dirty="0">
                <a:solidFill>
                  <a:schemeClr val="tx1"/>
                </a:solidFill>
                <a:highlight>
                  <a:srgbClr val="FFFF00"/>
                </a:highlight>
                <a:latin typeface="Arial" panose="020B0604020202020204" pitchFamily="34" charset="0"/>
                <a:ea typeface="宋体" panose="02010600030101010101" pitchFamily="2" charset="-122"/>
              </a:rPr>
              <a:t> </a:t>
            </a:r>
          </a:p>
        </p:txBody>
      </p:sp>
      <p:sp>
        <p:nvSpPr>
          <p:cNvPr id="26628" name="Rectangle 11">
            <a:extLst>
              <a:ext uri="{FF2B5EF4-FFF2-40B4-BE49-F238E27FC236}">
                <a16:creationId xmlns:a16="http://schemas.microsoft.com/office/drawing/2014/main" id="{4A880396-65FF-B856-3348-B615B8A963DE}"/>
              </a:ext>
            </a:extLst>
          </p:cNvPr>
          <p:cNvSpPr>
            <a:spLocks noChangeArrowheads="1"/>
          </p:cNvSpPr>
          <p:nvPr/>
        </p:nvSpPr>
        <p:spPr bwMode="auto">
          <a:xfrm>
            <a:off x="428625" y="107156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 1</a:t>
            </a:r>
            <a:r>
              <a:rPr lang="zh-CN" altLang="en-US" sz="2400" b="0">
                <a:solidFill>
                  <a:schemeClr val="tx1"/>
                </a:solidFill>
                <a:ea typeface="宋体" panose="02010600030101010101" pitchFamily="2" charset="-122"/>
              </a:rPr>
              <a:t>．全加器</a:t>
            </a:r>
          </a:p>
        </p:txBody>
      </p:sp>
      <p:sp>
        <p:nvSpPr>
          <p:cNvPr id="26629" name="Rectangle 12">
            <a:extLst>
              <a:ext uri="{FF2B5EF4-FFF2-40B4-BE49-F238E27FC236}">
                <a16:creationId xmlns:a16="http://schemas.microsoft.com/office/drawing/2014/main" id="{669C790F-25FA-9EAA-D740-A8A1E51CA520}"/>
              </a:ext>
            </a:extLst>
          </p:cNvPr>
          <p:cNvSpPr>
            <a:spLocks noChangeArrowheads="1"/>
          </p:cNvSpPr>
          <p:nvPr/>
        </p:nvSpPr>
        <p:spPr bwMode="auto">
          <a:xfrm>
            <a:off x="928688" y="1571625"/>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rgbClr val="0000FF"/>
                </a:solidFill>
                <a:ea typeface="宋体" panose="02010600030101010101" pitchFamily="2" charset="-122"/>
              </a:rPr>
              <a:t>由逻辑门电路组成的二进制加法线路。</a:t>
            </a:r>
          </a:p>
        </p:txBody>
      </p:sp>
      <p:sp>
        <p:nvSpPr>
          <p:cNvPr id="26630" name="Rectangle 13">
            <a:extLst>
              <a:ext uri="{FF2B5EF4-FFF2-40B4-BE49-F238E27FC236}">
                <a16:creationId xmlns:a16="http://schemas.microsoft.com/office/drawing/2014/main" id="{81E90610-2596-D59C-E48B-8006DB532674}"/>
              </a:ext>
            </a:extLst>
          </p:cNvPr>
          <p:cNvSpPr>
            <a:spLocks noChangeArrowheads="1"/>
          </p:cNvSpPr>
          <p:nvPr/>
        </p:nvSpPr>
        <p:spPr bwMode="auto">
          <a:xfrm>
            <a:off x="500063" y="2143125"/>
            <a:ext cx="6308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(1) </a:t>
            </a:r>
            <a:r>
              <a:rPr lang="zh-CN" altLang="en-US" sz="2400" b="0">
                <a:solidFill>
                  <a:schemeClr val="tx1"/>
                </a:solidFill>
                <a:ea typeface="宋体" panose="02010600030101010101" pitchFamily="2" charset="-122"/>
              </a:rPr>
              <a:t>全加和</a:t>
            </a:r>
            <a:r>
              <a:rPr lang="en-US" altLang="zh-CN" sz="2400" b="0">
                <a:solidFill>
                  <a:schemeClr val="tx1"/>
                </a:solidFill>
                <a:ea typeface="宋体" panose="02010600030101010101" pitchFamily="2" charset="-122"/>
              </a:rPr>
              <a:t>F</a:t>
            </a:r>
            <a:r>
              <a:rPr lang="en-US" altLang="zh-CN" sz="2400" b="0" baseline="-25000">
                <a:solidFill>
                  <a:schemeClr val="tx1"/>
                </a:solidFill>
                <a:ea typeface="宋体" panose="02010600030101010101" pitchFamily="2" charset="-122"/>
              </a:rPr>
              <a:t>i</a:t>
            </a:r>
            <a:r>
              <a:rPr lang="zh-CN" altLang="en-US" sz="2400" b="0">
                <a:solidFill>
                  <a:schemeClr val="tx1"/>
                </a:solidFill>
                <a:ea typeface="宋体" panose="02010600030101010101" pitchFamily="2" charset="-122"/>
              </a:rPr>
              <a:t>全加进位</a:t>
            </a:r>
            <a:r>
              <a:rPr lang="en-US" altLang="zh-CN" sz="2400" b="0">
                <a:solidFill>
                  <a:schemeClr val="tx1"/>
                </a:solidFill>
                <a:ea typeface="宋体" panose="02010600030101010101" pitchFamily="2" charset="-122"/>
              </a:rPr>
              <a:t>C</a:t>
            </a:r>
            <a:r>
              <a:rPr lang="en-US" altLang="zh-CN" sz="2400" b="0" baseline="-25000">
                <a:solidFill>
                  <a:schemeClr val="tx1"/>
                </a:solidFill>
                <a:ea typeface="宋体" panose="02010600030101010101" pitchFamily="2" charset="-122"/>
              </a:rPr>
              <a:t>i+1</a:t>
            </a:r>
            <a:r>
              <a:rPr lang="zh-CN" altLang="en-US" sz="2400" b="0">
                <a:solidFill>
                  <a:schemeClr val="tx1"/>
                </a:solidFill>
                <a:ea typeface="宋体" panose="02010600030101010101" pitchFamily="2" charset="-122"/>
              </a:rPr>
              <a:t>的逻辑表达式：</a:t>
            </a:r>
          </a:p>
        </p:txBody>
      </p:sp>
      <p:sp>
        <p:nvSpPr>
          <p:cNvPr id="26631" name="Rectangle 14">
            <a:extLst>
              <a:ext uri="{FF2B5EF4-FFF2-40B4-BE49-F238E27FC236}">
                <a16:creationId xmlns:a16="http://schemas.microsoft.com/office/drawing/2014/main" id="{2348E5B7-A39D-B12E-C286-0A71CD516499}"/>
              </a:ext>
            </a:extLst>
          </p:cNvPr>
          <p:cNvSpPr>
            <a:spLocks noChangeArrowheads="1"/>
          </p:cNvSpPr>
          <p:nvPr/>
        </p:nvSpPr>
        <p:spPr bwMode="auto">
          <a:xfrm>
            <a:off x="1143000" y="2571750"/>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en-US" altLang="zh-CN" sz="2800" b="0" dirty="0">
                <a:solidFill>
                  <a:schemeClr val="tx1"/>
                </a:solidFill>
                <a:ea typeface="宋体" panose="02010600030101010101" pitchFamily="2" charset="-122"/>
              </a:rPr>
              <a:t>F</a:t>
            </a:r>
            <a:r>
              <a:rPr lang="en-US" altLang="zh-CN" sz="2800" b="0" baseline="-25000" dirty="0">
                <a:solidFill>
                  <a:schemeClr val="tx1"/>
                </a:solidFill>
                <a:ea typeface="宋体" panose="02010600030101010101" pitchFamily="2" charset="-122"/>
              </a:rPr>
              <a:t>i </a:t>
            </a:r>
            <a:r>
              <a:rPr lang="en-US" altLang="zh-CN" sz="2800" b="0" dirty="0">
                <a:solidFill>
                  <a:schemeClr val="tx1"/>
                </a:solidFill>
                <a:ea typeface="宋体" panose="02010600030101010101" pitchFamily="2" charset="-122"/>
              </a:rPr>
              <a:t>= A</a:t>
            </a:r>
            <a:r>
              <a:rPr lang="en-US" altLang="zh-CN" sz="2800" b="0" baseline="-30000" dirty="0">
                <a:solidFill>
                  <a:schemeClr val="tx1"/>
                </a:solidFill>
                <a:ea typeface="宋体" panose="02010600030101010101" pitchFamily="2" charset="-122"/>
              </a:rPr>
              <a:t>i</a:t>
            </a:r>
            <a:r>
              <a:rPr lang="en-US" altLang="zh-CN" sz="2800" b="0" dirty="0">
                <a:solidFill>
                  <a:schemeClr val="tx1"/>
                </a:solidFill>
                <a:ea typeface="宋体" panose="02010600030101010101" pitchFamily="2" charset="-122"/>
              </a:rPr>
              <a:t>⊕</a:t>
            </a:r>
            <a:r>
              <a:rPr lang="en-US" altLang="zh-CN" sz="2800" b="0" baseline="-30000" dirty="0">
                <a:solidFill>
                  <a:schemeClr val="tx1"/>
                </a:solidFill>
                <a:ea typeface="宋体" panose="02010600030101010101" pitchFamily="2" charset="-122"/>
              </a:rPr>
              <a:t> </a:t>
            </a:r>
            <a:r>
              <a:rPr lang="en-US" altLang="zh-CN" sz="2800" b="0" dirty="0" err="1">
                <a:solidFill>
                  <a:schemeClr val="tx1"/>
                </a:solidFill>
                <a:ea typeface="宋体" panose="02010600030101010101" pitchFamily="2" charset="-122"/>
              </a:rPr>
              <a:t>B</a:t>
            </a:r>
            <a:r>
              <a:rPr lang="en-US" altLang="zh-CN" sz="2800" b="0" baseline="-25000" dirty="0" err="1">
                <a:solidFill>
                  <a:schemeClr val="tx1"/>
                </a:solidFill>
                <a:ea typeface="宋体" panose="02010600030101010101" pitchFamily="2" charset="-122"/>
              </a:rPr>
              <a:t>i</a:t>
            </a:r>
            <a:r>
              <a:rPr lang="en-US" altLang="zh-CN" sz="2800" b="0" dirty="0" err="1">
                <a:solidFill>
                  <a:schemeClr val="tx1"/>
                </a:solidFill>
                <a:ea typeface="宋体" panose="02010600030101010101" pitchFamily="2" charset="-122"/>
              </a:rPr>
              <a:t>⊕C</a:t>
            </a:r>
            <a:r>
              <a:rPr lang="en-US" altLang="zh-CN" sz="2800" b="0" baseline="-25000" dirty="0" err="1">
                <a:solidFill>
                  <a:schemeClr val="tx1"/>
                </a:solidFill>
                <a:ea typeface="宋体" panose="02010600030101010101" pitchFamily="2" charset="-122"/>
              </a:rPr>
              <a:t>i</a:t>
            </a:r>
            <a:endParaRPr lang="en-US" altLang="zh-CN" sz="2800" b="0" baseline="-25000" dirty="0">
              <a:solidFill>
                <a:schemeClr val="tx1"/>
              </a:solidFill>
              <a:ea typeface="宋体" panose="02010600030101010101" pitchFamily="2" charset="-122"/>
            </a:endParaRPr>
          </a:p>
        </p:txBody>
      </p:sp>
      <p:pic>
        <p:nvPicPr>
          <p:cNvPr id="26632" name="Picture 8">
            <a:extLst>
              <a:ext uri="{FF2B5EF4-FFF2-40B4-BE49-F238E27FC236}">
                <a16:creationId xmlns:a16="http://schemas.microsoft.com/office/drawing/2014/main" id="{1D6C045B-C418-044C-C7DE-31832ADDE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3357563"/>
            <a:ext cx="2214563"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Rectangle 12">
            <a:extLst>
              <a:ext uri="{FF2B5EF4-FFF2-40B4-BE49-F238E27FC236}">
                <a16:creationId xmlns:a16="http://schemas.microsoft.com/office/drawing/2014/main" id="{881662A4-1F51-2DB6-39AC-BFA8DAB0DA14}"/>
              </a:ext>
            </a:extLst>
          </p:cNvPr>
          <p:cNvSpPr>
            <a:spLocks noChangeArrowheads="1"/>
          </p:cNvSpPr>
          <p:nvPr/>
        </p:nvSpPr>
        <p:spPr bwMode="auto">
          <a:xfrm>
            <a:off x="5357813" y="5929313"/>
            <a:ext cx="1731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rgbClr val="0000FF"/>
                </a:solidFill>
                <a:ea typeface="宋体" panose="02010600030101010101" pitchFamily="2" charset="-122"/>
              </a:rPr>
              <a:t>全加器框图</a:t>
            </a:r>
          </a:p>
        </p:txBody>
      </p:sp>
      <p:graphicFrame>
        <p:nvGraphicFramePr>
          <p:cNvPr id="26634" name="Object 7">
            <a:extLst>
              <a:ext uri="{FF2B5EF4-FFF2-40B4-BE49-F238E27FC236}">
                <a16:creationId xmlns:a16="http://schemas.microsoft.com/office/drawing/2014/main" id="{1E7CAB17-7118-4FA6-8D64-2190F31A1BF3}"/>
              </a:ext>
            </a:extLst>
          </p:cNvPr>
          <p:cNvGraphicFramePr>
            <a:graphicFrameLocks noChangeAspect="1"/>
          </p:cNvGraphicFramePr>
          <p:nvPr>
            <p:extLst>
              <p:ext uri="{D42A27DB-BD31-4B8C-83A1-F6EECF244321}">
                <p14:modId xmlns:p14="http://schemas.microsoft.com/office/powerpoint/2010/main" val="543021827"/>
              </p:ext>
            </p:extLst>
          </p:nvPr>
        </p:nvGraphicFramePr>
        <p:xfrm>
          <a:off x="928688" y="2780928"/>
          <a:ext cx="4357687" cy="4297362"/>
        </p:xfrm>
        <a:graphic>
          <a:graphicData uri="http://schemas.openxmlformats.org/presentationml/2006/ole">
            <mc:AlternateContent xmlns:mc="http://schemas.openxmlformats.org/markup-compatibility/2006">
              <mc:Choice xmlns:v="urn:schemas-microsoft-com:vml" Requires="v">
                <p:oleObj r:id="rId6" imgW="2848320" imgH="2639520" progId="Word.Document.8">
                  <p:embed/>
                </p:oleObj>
              </mc:Choice>
              <mc:Fallback>
                <p:oleObj r:id="rId6" imgW="2848320" imgH="2639520" progId="Word.Document.8">
                  <p:embed/>
                  <p:pic>
                    <p:nvPicPr>
                      <p:cNvPr id="26634" name="Object 7">
                        <a:extLst>
                          <a:ext uri="{FF2B5EF4-FFF2-40B4-BE49-F238E27FC236}">
                            <a16:creationId xmlns:a16="http://schemas.microsoft.com/office/drawing/2014/main" id="{1E7CAB17-7118-4FA6-8D64-2190F31A1B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688" y="2780928"/>
                        <a:ext cx="4357687"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CDE72C5B-EE84-D329-EAB0-6BF3862B2CB5}"/>
              </a:ext>
            </a:extLst>
          </p:cNvPr>
          <p:cNvSpPr>
            <a:spLocks noGrp="1" noChangeArrowheads="1"/>
          </p:cNvSpPr>
          <p:nvPr>
            <p:ph type="title" idx="4294967295"/>
          </p:nvPr>
        </p:nvSpPr>
        <p:spPr>
          <a:xfrm>
            <a:off x="468313" y="0"/>
            <a:ext cx="8229600" cy="1143000"/>
          </a:xfrm>
        </p:spPr>
        <p:txBody>
          <a:bodyPr/>
          <a:lstStyle/>
          <a:p>
            <a:pPr algn="l" eaLnBrk="1" hangingPunct="1">
              <a:defRPr/>
            </a:pPr>
            <a:r>
              <a:rPr kumimoji="1" lang="zh-CN" altLang="en-US" sz="3200" dirty="0">
                <a:latin typeface="宋体" panose="02010600030101010101" pitchFamily="2" charset="-122"/>
              </a:rPr>
              <a:t>二进制串行加减法</a:t>
            </a:r>
            <a:r>
              <a:rPr kumimoji="1" lang="zh-CN" altLang="en-US" sz="3200" dirty="0"/>
              <a:t>运算</a:t>
            </a:r>
            <a:r>
              <a:rPr kumimoji="1" lang="zh-CN" altLang="en-US" sz="3200" dirty="0">
                <a:latin typeface="宋体" panose="02010600030101010101" pitchFamily="2" charset="-122"/>
              </a:rPr>
              <a:t>器</a:t>
            </a:r>
          </a:p>
        </p:txBody>
      </p:sp>
      <p:sp>
        <p:nvSpPr>
          <p:cNvPr id="27651" name="Rectangle 6">
            <a:extLst>
              <a:ext uri="{FF2B5EF4-FFF2-40B4-BE49-F238E27FC236}">
                <a16:creationId xmlns:a16="http://schemas.microsoft.com/office/drawing/2014/main" id="{FA274C82-4B0F-2DDB-4E2F-3FF33E5F02DA}"/>
              </a:ext>
            </a:extLst>
          </p:cNvPr>
          <p:cNvSpPr>
            <a:spLocks noChangeArrowheads="1"/>
          </p:cNvSpPr>
          <p:nvPr/>
        </p:nvSpPr>
        <p:spPr bwMode="auto">
          <a:xfrm>
            <a:off x="357188" y="5786438"/>
            <a:ext cx="8501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000" b="0">
                <a:solidFill>
                  <a:srgbClr val="0000FF"/>
                </a:solidFill>
                <a:ea typeface="宋体" panose="02010600030101010101" pitchFamily="2" charset="-122"/>
              </a:rPr>
              <a:t>A</a:t>
            </a:r>
            <a:r>
              <a:rPr lang="en-US" altLang="zh-CN" sz="2000" b="0" baseline="-30000">
                <a:solidFill>
                  <a:srgbClr val="0000FF"/>
                </a:solidFill>
                <a:ea typeface="宋体" panose="02010600030101010101" pitchFamily="2" charset="-122"/>
              </a:rPr>
              <a:t>n-1</a:t>
            </a:r>
            <a:r>
              <a:rPr lang="zh-CN" altLang="en-US" sz="2000" b="0">
                <a:solidFill>
                  <a:srgbClr val="0000FF"/>
                </a:solidFill>
                <a:ea typeface="宋体" panose="02010600030101010101" pitchFamily="2" charset="-122"/>
              </a:rPr>
              <a:t>、</a:t>
            </a:r>
            <a:r>
              <a:rPr lang="en-US" altLang="zh-CN" sz="2000" b="0">
                <a:solidFill>
                  <a:srgbClr val="0000FF"/>
                </a:solidFill>
                <a:ea typeface="宋体" panose="02010600030101010101" pitchFamily="2" charset="-122"/>
              </a:rPr>
              <a:t>B</a:t>
            </a:r>
            <a:r>
              <a:rPr lang="en-US" altLang="zh-CN" sz="2000" b="0" baseline="-30000">
                <a:solidFill>
                  <a:srgbClr val="0000FF"/>
                </a:solidFill>
                <a:ea typeface="宋体" panose="02010600030101010101" pitchFamily="2" charset="-122"/>
              </a:rPr>
              <a:t>n-1</a:t>
            </a:r>
            <a:r>
              <a:rPr lang="zh-CN" altLang="en-US" sz="2000" b="0">
                <a:solidFill>
                  <a:srgbClr val="0000FF"/>
                </a:solidFill>
                <a:ea typeface="宋体" panose="02010600030101010101" pitchFamily="2" charset="-122"/>
              </a:rPr>
              <a:t>是符号位，加法器的位间进位从低位往高位逐位串行传送。</a:t>
            </a:r>
            <a:r>
              <a:rPr lang="zh-CN" altLang="en-US" sz="2400" b="0">
                <a:solidFill>
                  <a:schemeClr val="tx1"/>
                </a:solidFill>
                <a:latin typeface="Arial" panose="020B0604020202020204" pitchFamily="34" charset="0"/>
                <a:ea typeface="宋体" panose="02010600030101010101" pitchFamily="2" charset="-122"/>
              </a:rPr>
              <a:t> </a:t>
            </a:r>
          </a:p>
        </p:txBody>
      </p:sp>
      <p:sp>
        <p:nvSpPr>
          <p:cNvPr id="27652" name="Rectangle 6">
            <a:extLst>
              <a:ext uri="{FF2B5EF4-FFF2-40B4-BE49-F238E27FC236}">
                <a16:creationId xmlns:a16="http://schemas.microsoft.com/office/drawing/2014/main" id="{BFA9EF59-969E-F316-C008-21A1C3F96420}"/>
              </a:ext>
            </a:extLst>
          </p:cNvPr>
          <p:cNvSpPr>
            <a:spLocks noChangeArrowheads="1"/>
          </p:cNvSpPr>
          <p:nvPr/>
        </p:nvSpPr>
        <p:spPr bwMode="auto">
          <a:xfrm>
            <a:off x="5357813" y="214313"/>
            <a:ext cx="35004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[A]</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a:t>
            </a:r>
            <a:r>
              <a:rPr lang="en-US" altLang="zh-CN" sz="2400" b="0" baseline="-30000">
                <a:solidFill>
                  <a:schemeClr val="tx1"/>
                </a:solidFill>
                <a:ea typeface="宋体" panose="02010600030101010101" pitchFamily="2" charset="-122"/>
              </a:rPr>
              <a:t>n-1</a:t>
            </a:r>
            <a:r>
              <a:rPr lang="en-US" altLang="zh-CN" sz="2400" b="0">
                <a:solidFill>
                  <a:schemeClr val="tx1"/>
                </a:solidFill>
                <a:ea typeface="宋体" panose="02010600030101010101" pitchFamily="2" charset="-122"/>
              </a:rPr>
              <a:t>A</a:t>
            </a:r>
            <a:r>
              <a:rPr lang="en-US" altLang="zh-CN" sz="2400" b="0" baseline="-30000">
                <a:solidFill>
                  <a:schemeClr val="tx1"/>
                </a:solidFill>
                <a:ea typeface="宋体" panose="02010600030101010101" pitchFamily="2" charset="-122"/>
              </a:rPr>
              <a:t>n-2</a:t>
            </a:r>
            <a:r>
              <a:rPr lang="en-US" altLang="zh-CN" sz="2400" b="0">
                <a:solidFill>
                  <a:schemeClr val="tx1"/>
                </a:solidFill>
                <a:ea typeface="宋体" panose="02010600030101010101" pitchFamily="2" charset="-122"/>
              </a:rPr>
              <a:t>…A</a:t>
            </a:r>
            <a:r>
              <a:rPr lang="en-US" altLang="zh-CN" sz="2400" b="0" baseline="-30000">
                <a:solidFill>
                  <a:schemeClr val="tx1"/>
                </a:solidFill>
                <a:ea typeface="宋体" panose="02010600030101010101" pitchFamily="2" charset="-122"/>
              </a:rPr>
              <a:t>1</a:t>
            </a:r>
            <a:r>
              <a:rPr lang="en-US" altLang="zh-CN" sz="2400" b="0">
                <a:solidFill>
                  <a:schemeClr val="tx1"/>
                </a:solidFill>
                <a:ea typeface="宋体" panose="02010600030101010101" pitchFamily="2" charset="-122"/>
              </a:rPr>
              <a:t>A</a:t>
            </a:r>
            <a:r>
              <a:rPr lang="en-US" altLang="zh-CN" sz="2400" b="0" baseline="-30000">
                <a:solidFill>
                  <a:schemeClr val="tx1"/>
                </a:solidFill>
                <a:ea typeface="宋体" panose="02010600030101010101" pitchFamily="2" charset="-122"/>
              </a:rPr>
              <a:t>0 </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[B]</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=B</a:t>
            </a:r>
            <a:r>
              <a:rPr lang="en-US" altLang="zh-CN" sz="2400" b="0" baseline="-30000">
                <a:solidFill>
                  <a:schemeClr val="tx1"/>
                </a:solidFill>
                <a:ea typeface="宋体" panose="02010600030101010101" pitchFamily="2" charset="-122"/>
              </a:rPr>
              <a:t>n-1</a:t>
            </a:r>
            <a:r>
              <a:rPr lang="en-US" altLang="zh-CN" sz="2400" b="0">
                <a:solidFill>
                  <a:schemeClr val="tx1"/>
                </a:solidFill>
                <a:ea typeface="宋体" panose="02010600030101010101" pitchFamily="2" charset="-122"/>
              </a:rPr>
              <a:t>B</a:t>
            </a:r>
            <a:r>
              <a:rPr lang="en-US" altLang="zh-CN" sz="2400" b="0" baseline="-30000">
                <a:solidFill>
                  <a:schemeClr val="tx1"/>
                </a:solidFill>
                <a:ea typeface="宋体" panose="02010600030101010101" pitchFamily="2" charset="-122"/>
              </a:rPr>
              <a:t>n-2</a:t>
            </a:r>
            <a:r>
              <a:rPr lang="en-US" altLang="zh-CN" sz="2400" b="0">
                <a:solidFill>
                  <a:schemeClr val="tx1"/>
                </a:solidFill>
                <a:ea typeface="宋体" panose="02010600030101010101" pitchFamily="2" charset="-122"/>
              </a:rPr>
              <a:t>…B</a:t>
            </a:r>
            <a:r>
              <a:rPr lang="en-US" altLang="zh-CN" sz="2400" b="0" baseline="-30000">
                <a:solidFill>
                  <a:schemeClr val="tx1"/>
                </a:solidFill>
                <a:ea typeface="宋体" panose="02010600030101010101" pitchFamily="2" charset="-122"/>
              </a:rPr>
              <a:t>1</a:t>
            </a:r>
            <a:r>
              <a:rPr lang="en-US" altLang="zh-CN" sz="2400" b="0">
                <a:solidFill>
                  <a:schemeClr val="tx1"/>
                </a:solidFill>
                <a:ea typeface="宋体" panose="02010600030101010101" pitchFamily="2" charset="-122"/>
              </a:rPr>
              <a:t>B</a:t>
            </a:r>
            <a:r>
              <a:rPr lang="en-US" altLang="zh-CN" sz="2400" b="0" baseline="-30000">
                <a:solidFill>
                  <a:schemeClr val="tx1"/>
                </a:solidFill>
                <a:ea typeface="宋体" panose="02010600030101010101" pitchFamily="2" charset="-122"/>
              </a:rPr>
              <a:t>0</a:t>
            </a:r>
            <a:endParaRPr lang="en-US" altLang="zh-CN" sz="2400" b="0">
              <a:solidFill>
                <a:schemeClr val="tx1"/>
              </a:solidFill>
              <a:latin typeface="Arial" panose="020B0604020202020204" pitchFamily="34" charset="0"/>
              <a:ea typeface="宋体" panose="02010600030101010101" pitchFamily="2" charset="-122"/>
            </a:endParaRPr>
          </a:p>
        </p:txBody>
      </p:sp>
      <p:grpSp>
        <p:nvGrpSpPr>
          <p:cNvPr id="27653" name="Group 2">
            <a:extLst>
              <a:ext uri="{FF2B5EF4-FFF2-40B4-BE49-F238E27FC236}">
                <a16:creationId xmlns:a16="http://schemas.microsoft.com/office/drawing/2014/main" id="{384E6C9C-9428-7879-4941-07D9AB5027CA}"/>
              </a:ext>
            </a:extLst>
          </p:cNvPr>
          <p:cNvGrpSpPr>
            <a:grpSpLocks/>
          </p:cNvGrpSpPr>
          <p:nvPr/>
        </p:nvGrpSpPr>
        <p:grpSpPr bwMode="auto">
          <a:xfrm>
            <a:off x="500063" y="928688"/>
            <a:ext cx="7772400" cy="4848225"/>
            <a:chOff x="0" y="0"/>
            <a:chExt cx="6044" cy="3910"/>
          </a:xfrm>
        </p:grpSpPr>
        <p:sp>
          <p:nvSpPr>
            <p:cNvPr id="27654" name="Text Box 5">
              <a:extLst>
                <a:ext uri="{FF2B5EF4-FFF2-40B4-BE49-F238E27FC236}">
                  <a16:creationId xmlns:a16="http://schemas.microsoft.com/office/drawing/2014/main" id="{D66CBA12-87F8-7AB1-D0A7-3BCFE5AD49B2}"/>
                </a:ext>
              </a:extLst>
            </p:cNvPr>
            <p:cNvSpPr txBox="1">
              <a:spLocks noChangeArrowheads="1"/>
            </p:cNvSpPr>
            <p:nvPr/>
          </p:nvSpPr>
          <p:spPr bwMode="auto">
            <a:xfrm>
              <a:off x="29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7655" name="Text Box 6">
              <a:extLst>
                <a:ext uri="{FF2B5EF4-FFF2-40B4-BE49-F238E27FC236}">
                  <a16:creationId xmlns:a16="http://schemas.microsoft.com/office/drawing/2014/main" id="{6AA22256-60A9-A2AE-B8AB-0001E7E22EAF}"/>
                </a:ext>
              </a:extLst>
            </p:cNvPr>
            <p:cNvSpPr txBox="1">
              <a:spLocks noChangeArrowheads="1"/>
            </p:cNvSpPr>
            <p:nvPr/>
          </p:nvSpPr>
          <p:spPr bwMode="auto">
            <a:xfrm>
              <a:off x="152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7656" name="Text Box 7">
              <a:extLst>
                <a:ext uri="{FF2B5EF4-FFF2-40B4-BE49-F238E27FC236}">
                  <a16:creationId xmlns:a16="http://schemas.microsoft.com/office/drawing/2014/main" id="{CFA66297-C8F8-1916-714E-33E2B3A5EF55}"/>
                </a:ext>
              </a:extLst>
            </p:cNvPr>
            <p:cNvSpPr txBox="1">
              <a:spLocks noChangeArrowheads="1"/>
            </p:cNvSpPr>
            <p:nvPr/>
          </p:nvSpPr>
          <p:spPr bwMode="auto">
            <a:xfrm>
              <a:off x="3350" y="173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7657" name="Text Box 8">
              <a:extLst>
                <a:ext uri="{FF2B5EF4-FFF2-40B4-BE49-F238E27FC236}">
                  <a16:creationId xmlns:a16="http://schemas.microsoft.com/office/drawing/2014/main" id="{119015DE-B3A4-A19B-AD6C-0A6CFA8C167D}"/>
                </a:ext>
              </a:extLst>
            </p:cNvPr>
            <p:cNvSpPr txBox="1">
              <a:spLocks noChangeArrowheads="1"/>
            </p:cNvSpPr>
            <p:nvPr/>
          </p:nvSpPr>
          <p:spPr bwMode="auto">
            <a:xfrm>
              <a:off x="4932"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7658" name="Text Box 9">
              <a:extLst>
                <a:ext uri="{FF2B5EF4-FFF2-40B4-BE49-F238E27FC236}">
                  <a16:creationId xmlns:a16="http://schemas.microsoft.com/office/drawing/2014/main" id="{AFBB01D7-A5B5-B46F-332C-D846E58E56E3}"/>
                </a:ext>
              </a:extLst>
            </p:cNvPr>
            <p:cNvSpPr txBox="1">
              <a:spLocks noChangeArrowheads="1"/>
            </p:cNvSpPr>
            <p:nvPr/>
          </p:nvSpPr>
          <p:spPr bwMode="auto">
            <a:xfrm>
              <a:off x="689" y="33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7659" name="Line 10">
              <a:extLst>
                <a:ext uri="{FF2B5EF4-FFF2-40B4-BE49-F238E27FC236}">
                  <a16:creationId xmlns:a16="http://schemas.microsoft.com/office/drawing/2014/main" id="{A0BAB249-9EEC-F2A1-669C-FF93FB77AD51}"/>
                </a:ext>
              </a:extLst>
            </p:cNvPr>
            <p:cNvSpPr>
              <a:spLocks noChangeShapeType="1"/>
            </p:cNvSpPr>
            <p:nvPr/>
          </p:nvSpPr>
          <p:spPr bwMode="auto">
            <a:xfrm flipV="1">
              <a:off x="180" y="0"/>
              <a:ext cx="0" cy="312"/>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60" name="Text Box 11">
              <a:extLst>
                <a:ext uri="{FF2B5EF4-FFF2-40B4-BE49-F238E27FC236}">
                  <a16:creationId xmlns:a16="http://schemas.microsoft.com/office/drawing/2014/main" id="{7F3C8A3B-C56B-E9C3-D818-01E5C42E4F47}"/>
                </a:ext>
              </a:extLst>
            </p:cNvPr>
            <p:cNvSpPr txBox="1">
              <a:spLocks noChangeArrowheads="1"/>
            </p:cNvSpPr>
            <p:nvPr/>
          </p:nvSpPr>
          <p:spPr bwMode="auto">
            <a:xfrm>
              <a:off x="332" y="0"/>
              <a:ext cx="65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OF</a:t>
              </a:r>
            </a:p>
          </p:txBody>
        </p:sp>
        <p:sp>
          <p:nvSpPr>
            <p:cNvPr id="27661" name="Text Box 12">
              <a:extLst>
                <a:ext uri="{FF2B5EF4-FFF2-40B4-BE49-F238E27FC236}">
                  <a16:creationId xmlns:a16="http://schemas.microsoft.com/office/drawing/2014/main" id="{342FEE1F-0C49-5EF8-27D5-5E72A11A920E}"/>
                </a:ext>
              </a:extLst>
            </p:cNvPr>
            <p:cNvSpPr txBox="1">
              <a:spLocks noChangeArrowheads="1"/>
            </p:cNvSpPr>
            <p:nvPr/>
          </p:nvSpPr>
          <p:spPr bwMode="auto">
            <a:xfrm>
              <a:off x="5504" y="202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dirty="0">
                  <a:solidFill>
                    <a:schemeClr val="tx1"/>
                  </a:solidFill>
                  <a:highlight>
                    <a:srgbClr val="FFFF00"/>
                  </a:highlight>
                  <a:ea typeface="宋体" panose="02010600030101010101" pitchFamily="2" charset="-122"/>
                </a:rPr>
                <a:t>M=1</a:t>
              </a:r>
              <a:r>
                <a:rPr lang="zh-CN" altLang="en-US" sz="1600" dirty="0">
                  <a:solidFill>
                    <a:schemeClr val="tx1"/>
                  </a:solidFill>
                  <a:highlight>
                    <a:srgbClr val="FFFF00"/>
                  </a:highlight>
                  <a:ea typeface="宋体" panose="02010600030101010101" pitchFamily="2" charset="-122"/>
                </a:rPr>
                <a:t>减</a:t>
              </a:r>
            </a:p>
          </p:txBody>
        </p:sp>
        <p:sp>
          <p:nvSpPr>
            <p:cNvPr id="27662" name="Text Box 13">
              <a:extLst>
                <a:ext uri="{FF2B5EF4-FFF2-40B4-BE49-F238E27FC236}">
                  <a16:creationId xmlns:a16="http://schemas.microsoft.com/office/drawing/2014/main" id="{A6229463-E096-63AC-4308-44D429147CAE}"/>
                </a:ext>
              </a:extLst>
            </p:cNvPr>
            <p:cNvSpPr txBox="1">
              <a:spLocks noChangeArrowheads="1"/>
            </p:cNvSpPr>
            <p:nvPr/>
          </p:nvSpPr>
          <p:spPr bwMode="auto">
            <a:xfrm>
              <a:off x="5220" y="116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7663" name="Text Box 14">
              <a:extLst>
                <a:ext uri="{FF2B5EF4-FFF2-40B4-BE49-F238E27FC236}">
                  <a16:creationId xmlns:a16="http://schemas.microsoft.com/office/drawing/2014/main" id="{C8B940BE-A131-5D23-3A6F-873383FEC559}"/>
                </a:ext>
              </a:extLst>
            </p:cNvPr>
            <p:cNvSpPr txBox="1">
              <a:spLocks noChangeArrowheads="1"/>
            </p:cNvSpPr>
            <p:nvPr/>
          </p:nvSpPr>
          <p:spPr bwMode="auto">
            <a:xfrm>
              <a:off x="4392"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7664" name="Text Box 15">
              <a:extLst>
                <a:ext uri="{FF2B5EF4-FFF2-40B4-BE49-F238E27FC236}">
                  <a16:creationId xmlns:a16="http://schemas.microsoft.com/office/drawing/2014/main" id="{F1D5A384-0204-423A-6C26-5532C6BF88F1}"/>
                </a:ext>
              </a:extLst>
            </p:cNvPr>
            <p:cNvSpPr txBox="1">
              <a:spLocks noChangeArrowheads="1"/>
            </p:cNvSpPr>
            <p:nvPr/>
          </p:nvSpPr>
          <p:spPr bwMode="auto">
            <a:xfrm>
              <a:off x="3260"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2</a:t>
              </a:r>
              <a:endParaRPr lang="en-US" altLang="zh-CN" sz="1600">
                <a:solidFill>
                  <a:schemeClr val="tx1"/>
                </a:solidFill>
                <a:ea typeface="宋体" panose="02010600030101010101" pitchFamily="2" charset="-122"/>
              </a:endParaRPr>
            </a:p>
          </p:txBody>
        </p:sp>
        <p:sp>
          <p:nvSpPr>
            <p:cNvPr id="27665" name="Text Box 16">
              <a:extLst>
                <a:ext uri="{FF2B5EF4-FFF2-40B4-BE49-F238E27FC236}">
                  <a16:creationId xmlns:a16="http://schemas.microsoft.com/office/drawing/2014/main" id="{098EF344-D4B9-766D-7FEE-FF73AB643C90}"/>
                </a:ext>
              </a:extLst>
            </p:cNvPr>
            <p:cNvSpPr txBox="1">
              <a:spLocks noChangeArrowheads="1"/>
            </p:cNvSpPr>
            <p:nvPr/>
          </p:nvSpPr>
          <p:spPr bwMode="auto">
            <a:xfrm>
              <a:off x="2276" y="119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7666" name="Text Box 17">
              <a:extLst>
                <a:ext uri="{FF2B5EF4-FFF2-40B4-BE49-F238E27FC236}">
                  <a16:creationId xmlns:a16="http://schemas.microsoft.com/office/drawing/2014/main" id="{78054796-3DAA-D2BA-FC05-CB6DD3E815A2}"/>
                </a:ext>
              </a:extLst>
            </p:cNvPr>
            <p:cNvSpPr txBox="1">
              <a:spLocks noChangeArrowheads="1"/>
            </p:cNvSpPr>
            <p:nvPr/>
          </p:nvSpPr>
          <p:spPr bwMode="auto">
            <a:xfrm>
              <a:off x="1072" y="155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7667" name="Text Box 18">
              <a:extLst>
                <a:ext uri="{FF2B5EF4-FFF2-40B4-BE49-F238E27FC236}">
                  <a16:creationId xmlns:a16="http://schemas.microsoft.com/office/drawing/2014/main" id="{CA0FF7EB-D4DF-FDEC-0195-D1AE841AF22D}"/>
                </a:ext>
              </a:extLst>
            </p:cNvPr>
            <p:cNvSpPr txBox="1">
              <a:spLocks noChangeArrowheads="1"/>
            </p:cNvSpPr>
            <p:nvPr/>
          </p:nvSpPr>
          <p:spPr bwMode="auto">
            <a:xfrm>
              <a:off x="164" y="149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a:t>
              </a:r>
              <a:endParaRPr lang="en-US" altLang="zh-CN" sz="1600">
                <a:solidFill>
                  <a:schemeClr val="tx1"/>
                </a:solidFill>
                <a:ea typeface="宋体" panose="02010600030101010101" pitchFamily="2" charset="-122"/>
              </a:endParaRPr>
            </a:p>
          </p:txBody>
        </p:sp>
        <p:grpSp>
          <p:nvGrpSpPr>
            <p:cNvPr id="27668" name="Group 17">
              <a:extLst>
                <a:ext uri="{FF2B5EF4-FFF2-40B4-BE49-F238E27FC236}">
                  <a16:creationId xmlns:a16="http://schemas.microsoft.com/office/drawing/2014/main" id="{AAEB6BD7-C1BD-856B-94FE-AF84B83CE163}"/>
                </a:ext>
              </a:extLst>
            </p:cNvPr>
            <p:cNvGrpSpPr>
              <a:grpSpLocks/>
            </p:cNvGrpSpPr>
            <p:nvPr/>
          </p:nvGrpSpPr>
          <p:grpSpPr bwMode="auto">
            <a:xfrm>
              <a:off x="0" y="322"/>
              <a:ext cx="361" cy="522"/>
              <a:chOff x="0" y="0"/>
              <a:chExt cx="390" cy="563"/>
            </a:xfrm>
          </p:grpSpPr>
          <p:sp>
            <p:nvSpPr>
              <p:cNvPr id="27747" name="Freeform 20">
                <a:extLst>
                  <a:ext uri="{FF2B5EF4-FFF2-40B4-BE49-F238E27FC236}">
                    <a16:creationId xmlns:a16="http://schemas.microsoft.com/office/drawing/2014/main" id="{952F862E-54EA-B132-5542-D04E825BACD7}"/>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8" name="Freeform 21">
                <a:extLst>
                  <a:ext uri="{FF2B5EF4-FFF2-40B4-BE49-F238E27FC236}">
                    <a16:creationId xmlns:a16="http://schemas.microsoft.com/office/drawing/2014/main" id="{EB50C70E-6C68-DB91-BAF4-732C51BAE609}"/>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9" name="Freeform 22">
                <a:extLst>
                  <a:ext uri="{FF2B5EF4-FFF2-40B4-BE49-F238E27FC236}">
                    <a16:creationId xmlns:a16="http://schemas.microsoft.com/office/drawing/2014/main" id="{310BFB05-77E5-9AC0-C6C3-551354161C62}"/>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0" name="Freeform 23">
                <a:extLst>
                  <a:ext uri="{FF2B5EF4-FFF2-40B4-BE49-F238E27FC236}">
                    <a16:creationId xmlns:a16="http://schemas.microsoft.com/office/drawing/2014/main" id="{949FAAEE-0BE9-7003-B43B-5079B8AC9AD3}"/>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1" name="Freeform 24">
                <a:extLst>
                  <a:ext uri="{FF2B5EF4-FFF2-40B4-BE49-F238E27FC236}">
                    <a16:creationId xmlns:a16="http://schemas.microsoft.com/office/drawing/2014/main" id="{F7439116-05F7-0371-967D-E5CC2472C382}"/>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669" name="Text Box 25">
              <a:extLst>
                <a:ext uri="{FF2B5EF4-FFF2-40B4-BE49-F238E27FC236}">
                  <a16:creationId xmlns:a16="http://schemas.microsoft.com/office/drawing/2014/main" id="{998A2C88-4131-4C12-3A0F-330805325076}"/>
                </a:ext>
              </a:extLst>
            </p:cNvPr>
            <p:cNvSpPr txBox="1">
              <a:spLocks noChangeArrowheads="1"/>
            </p:cNvSpPr>
            <p:nvPr/>
          </p:nvSpPr>
          <p:spPr bwMode="auto">
            <a:xfrm>
              <a:off x="555"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7670" name="Line 26">
              <a:extLst>
                <a:ext uri="{FF2B5EF4-FFF2-40B4-BE49-F238E27FC236}">
                  <a16:creationId xmlns:a16="http://schemas.microsoft.com/office/drawing/2014/main" id="{15E482CA-DDA3-FA0F-A969-5F86A554F961}"/>
                </a:ext>
              </a:extLst>
            </p:cNvPr>
            <p:cNvSpPr>
              <a:spLocks noChangeShapeType="1"/>
            </p:cNvSpPr>
            <p:nvPr/>
          </p:nvSpPr>
          <p:spPr bwMode="auto">
            <a:xfrm flipV="1">
              <a:off x="240" y="1025"/>
              <a:ext cx="1060"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1" name="Line 27">
              <a:extLst>
                <a:ext uri="{FF2B5EF4-FFF2-40B4-BE49-F238E27FC236}">
                  <a16:creationId xmlns:a16="http://schemas.microsoft.com/office/drawing/2014/main" id="{F73BA8FD-3E2E-45EE-F611-1A7BEECA584C}"/>
                </a:ext>
              </a:extLst>
            </p:cNvPr>
            <p:cNvSpPr>
              <a:spLocks noChangeShapeType="1"/>
            </p:cNvSpPr>
            <p:nvPr/>
          </p:nvSpPr>
          <p:spPr bwMode="auto">
            <a:xfrm>
              <a:off x="239" y="72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28">
              <a:extLst>
                <a:ext uri="{FF2B5EF4-FFF2-40B4-BE49-F238E27FC236}">
                  <a16:creationId xmlns:a16="http://schemas.microsoft.com/office/drawing/2014/main" id="{61BE44A7-0F18-6746-7493-918E358D291A}"/>
                </a:ext>
              </a:extLst>
            </p:cNvPr>
            <p:cNvSpPr>
              <a:spLocks noChangeShapeType="1"/>
            </p:cNvSpPr>
            <p:nvPr/>
          </p:nvSpPr>
          <p:spPr bwMode="auto">
            <a:xfrm>
              <a:off x="1305" y="1031"/>
              <a:ext cx="1" cy="517"/>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73" name="Line 29">
              <a:extLst>
                <a:ext uri="{FF2B5EF4-FFF2-40B4-BE49-F238E27FC236}">
                  <a16:creationId xmlns:a16="http://schemas.microsoft.com/office/drawing/2014/main" id="{5BAB47C4-3388-3764-F096-CD938A0B990A}"/>
                </a:ext>
              </a:extLst>
            </p:cNvPr>
            <p:cNvSpPr>
              <a:spLocks noChangeShapeType="1"/>
            </p:cNvSpPr>
            <p:nvPr/>
          </p:nvSpPr>
          <p:spPr bwMode="auto">
            <a:xfrm>
              <a:off x="105" y="745"/>
              <a:ext cx="1" cy="7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30">
              <a:extLst>
                <a:ext uri="{FF2B5EF4-FFF2-40B4-BE49-F238E27FC236}">
                  <a16:creationId xmlns:a16="http://schemas.microsoft.com/office/drawing/2014/main" id="{60812591-B959-42E8-D030-5D6F9D15C705}"/>
                </a:ext>
              </a:extLst>
            </p:cNvPr>
            <p:cNvSpPr>
              <a:spLocks noChangeShapeType="1"/>
            </p:cNvSpPr>
            <p:nvPr/>
          </p:nvSpPr>
          <p:spPr bwMode="auto">
            <a:xfrm>
              <a:off x="105" y="1540"/>
              <a:ext cx="43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Text Box 31">
              <a:extLst>
                <a:ext uri="{FF2B5EF4-FFF2-40B4-BE49-F238E27FC236}">
                  <a16:creationId xmlns:a16="http://schemas.microsoft.com/office/drawing/2014/main" id="{EE8A5246-2181-2DCF-C7C3-CA0C201A20AC}"/>
                </a:ext>
              </a:extLst>
            </p:cNvPr>
            <p:cNvSpPr txBox="1">
              <a:spLocks noChangeArrowheads="1"/>
            </p:cNvSpPr>
            <p:nvPr/>
          </p:nvSpPr>
          <p:spPr bwMode="auto">
            <a:xfrm>
              <a:off x="180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7676" name="Line 32">
              <a:extLst>
                <a:ext uri="{FF2B5EF4-FFF2-40B4-BE49-F238E27FC236}">
                  <a16:creationId xmlns:a16="http://schemas.microsoft.com/office/drawing/2014/main" id="{7B1538D2-3024-23B0-2A7D-4FBC380B08B9}"/>
                </a:ext>
              </a:extLst>
            </p:cNvPr>
            <p:cNvSpPr>
              <a:spLocks noChangeShapeType="1"/>
            </p:cNvSpPr>
            <p:nvPr/>
          </p:nvSpPr>
          <p:spPr bwMode="auto">
            <a:xfrm flipH="1">
              <a:off x="1040" y="1540"/>
              <a:ext cx="767"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7" name="Text Box 33">
              <a:extLst>
                <a:ext uri="{FF2B5EF4-FFF2-40B4-BE49-F238E27FC236}">
                  <a16:creationId xmlns:a16="http://schemas.microsoft.com/office/drawing/2014/main" id="{31142822-C2A8-147D-6AB2-CE1C9B39A49F}"/>
                </a:ext>
              </a:extLst>
            </p:cNvPr>
            <p:cNvSpPr txBox="1">
              <a:spLocks noChangeArrowheads="1"/>
            </p:cNvSpPr>
            <p:nvPr/>
          </p:nvSpPr>
          <p:spPr bwMode="auto">
            <a:xfrm>
              <a:off x="468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7678" name="Text Box 34">
              <a:extLst>
                <a:ext uri="{FF2B5EF4-FFF2-40B4-BE49-F238E27FC236}">
                  <a16:creationId xmlns:a16="http://schemas.microsoft.com/office/drawing/2014/main" id="{C56BAEB7-DC38-266F-9723-AD7F0086CA87}"/>
                </a:ext>
              </a:extLst>
            </p:cNvPr>
            <p:cNvSpPr txBox="1">
              <a:spLocks noChangeArrowheads="1"/>
            </p:cNvSpPr>
            <p:nvPr/>
          </p:nvSpPr>
          <p:spPr bwMode="auto">
            <a:xfrm>
              <a:off x="3525" y="1378"/>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7679" name="Line 35">
              <a:extLst>
                <a:ext uri="{FF2B5EF4-FFF2-40B4-BE49-F238E27FC236}">
                  <a16:creationId xmlns:a16="http://schemas.microsoft.com/office/drawing/2014/main" id="{F44B17DA-6E80-B835-F61E-57BF601256DD}"/>
                </a:ext>
              </a:extLst>
            </p:cNvPr>
            <p:cNvSpPr>
              <a:spLocks noChangeShapeType="1"/>
            </p:cNvSpPr>
            <p:nvPr/>
          </p:nvSpPr>
          <p:spPr bwMode="auto">
            <a:xfrm flipH="1" flipV="1">
              <a:off x="3255" y="1535"/>
              <a:ext cx="265"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0" name="Line 36">
              <a:extLst>
                <a:ext uri="{FF2B5EF4-FFF2-40B4-BE49-F238E27FC236}">
                  <a16:creationId xmlns:a16="http://schemas.microsoft.com/office/drawing/2014/main" id="{2F9E2ED7-C4DD-C499-C04A-4C4AC2CF5006}"/>
                </a:ext>
              </a:extLst>
            </p:cNvPr>
            <p:cNvSpPr>
              <a:spLocks noChangeShapeType="1"/>
            </p:cNvSpPr>
            <p:nvPr/>
          </p:nvSpPr>
          <p:spPr bwMode="auto">
            <a:xfrm flipH="1">
              <a:off x="2745" y="1535"/>
              <a:ext cx="435" cy="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1" name="Line 37">
              <a:extLst>
                <a:ext uri="{FF2B5EF4-FFF2-40B4-BE49-F238E27FC236}">
                  <a16:creationId xmlns:a16="http://schemas.microsoft.com/office/drawing/2014/main" id="{E6E54898-C415-B95E-19E8-22998001FC31}"/>
                </a:ext>
              </a:extLst>
            </p:cNvPr>
            <p:cNvSpPr>
              <a:spLocks noChangeShapeType="1"/>
            </p:cNvSpPr>
            <p:nvPr/>
          </p:nvSpPr>
          <p:spPr bwMode="auto">
            <a:xfrm flipH="1" flipV="1">
              <a:off x="2280" y="1535"/>
              <a:ext cx="394" cy="9"/>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82" name="Line 38">
              <a:extLst>
                <a:ext uri="{FF2B5EF4-FFF2-40B4-BE49-F238E27FC236}">
                  <a16:creationId xmlns:a16="http://schemas.microsoft.com/office/drawing/2014/main" id="{E68655C3-D493-F1D7-A287-A09567FE0624}"/>
                </a:ext>
              </a:extLst>
            </p:cNvPr>
            <p:cNvSpPr>
              <a:spLocks noChangeShapeType="1"/>
            </p:cNvSpPr>
            <p:nvPr/>
          </p:nvSpPr>
          <p:spPr bwMode="auto">
            <a:xfrm flipH="1">
              <a:off x="4005" y="1540"/>
              <a:ext cx="6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83" name="Line 39">
              <a:extLst>
                <a:ext uri="{FF2B5EF4-FFF2-40B4-BE49-F238E27FC236}">
                  <a16:creationId xmlns:a16="http://schemas.microsoft.com/office/drawing/2014/main" id="{3A792405-0D8F-7177-AD47-2B01639E1A9E}"/>
                </a:ext>
              </a:extLst>
            </p:cNvPr>
            <p:cNvSpPr>
              <a:spLocks noChangeShapeType="1"/>
            </p:cNvSpPr>
            <p:nvPr/>
          </p:nvSpPr>
          <p:spPr bwMode="auto">
            <a:xfrm flipH="1">
              <a:off x="5160" y="1540"/>
              <a:ext cx="2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27684" name="Group 38">
              <a:extLst>
                <a:ext uri="{FF2B5EF4-FFF2-40B4-BE49-F238E27FC236}">
                  <a16:creationId xmlns:a16="http://schemas.microsoft.com/office/drawing/2014/main" id="{B48C7772-497D-5126-3607-4651DB07C72D}"/>
                </a:ext>
              </a:extLst>
            </p:cNvPr>
            <p:cNvGrpSpPr>
              <a:grpSpLocks/>
            </p:cNvGrpSpPr>
            <p:nvPr/>
          </p:nvGrpSpPr>
          <p:grpSpPr bwMode="auto">
            <a:xfrm>
              <a:off x="450" y="2008"/>
              <a:ext cx="361" cy="522"/>
              <a:chOff x="0" y="0"/>
              <a:chExt cx="390" cy="563"/>
            </a:xfrm>
          </p:grpSpPr>
          <p:sp>
            <p:nvSpPr>
              <p:cNvPr id="27742" name="Freeform 41">
                <a:extLst>
                  <a:ext uri="{FF2B5EF4-FFF2-40B4-BE49-F238E27FC236}">
                    <a16:creationId xmlns:a16="http://schemas.microsoft.com/office/drawing/2014/main" id="{65D4A4B1-5B43-2B9F-8540-42F1D40A7B23}"/>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3" name="Freeform 42">
                <a:extLst>
                  <a:ext uri="{FF2B5EF4-FFF2-40B4-BE49-F238E27FC236}">
                    <a16:creationId xmlns:a16="http://schemas.microsoft.com/office/drawing/2014/main" id="{2F1D30E5-6866-D963-840C-354895D141FA}"/>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4" name="Freeform 43">
                <a:extLst>
                  <a:ext uri="{FF2B5EF4-FFF2-40B4-BE49-F238E27FC236}">
                    <a16:creationId xmlns:a16="http://schemas.microsoft.com/office/drawing/2014/main" id="{280A3BD1-3EEF-2C75-6EA3-0456AB441FB5}"/>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5" name="Freeform 44">
                <a:extLst>
                  <a:ext uri="{FF2B5EF4-FFF2-40B4-BE49-F238E27FC236}">
                    <a16:creationId xmlns:a16="http://schemas.microsoft.com/office/drawing/2014/main" id="{113977D7-36FE-F4AE-5876-9BFC132AB783}"/>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6" name="Freeform 45">
                <a:extLst>
                  <a:ext uri="{FF2B5EF4-FFF2-40B4-BE49-F238E27FC236}">
                    <a16:creationId xmlns:a16="http://schemas.microsoft.com/office/drawing/2014/main" id="{3ED081E2-E3C0-76B6-5A2D-6628E08FD8E5}"/>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685" name="Group 44">
              <a:extLst>
                <a:ext uri="{FF2B5EF4-FFF2-40B4-BE49-F238E27FC236}">
                  <a16:creationId xmlns:a16="http://schemas.microsoft.com/office/drawing/2014/main" id="{AB7FAEF1-D234-D130-A8AA-3AFC97FF0424}"/>
                </a:ext>
              </a:extLst>
            </p:cNvPr>
            <p:cNvGrpSpPr>
              <a:grpSpLocks/>
            </p:cNvGrpSpPr>
            <p:nvPr/>
          </p:nvGrpSpPr>
          <p:grpSpPr bwMode="auto">
            <a:xfrm>
              <a:off x="1710" y="2023"/>
              <a:ext cx="361" cy="522"/>
              <a:chOff x="0" y="0"/>
              <a:chExt cx="390" cy="563"/>
            </a:xfrm>
          </p:grpSpPr>
          <p:sp>
            <p:nvSpPr>
              <p:cNvPr id="27737" name="Freeform 47">
                <a:extLst>
                  <a:ext uri="{FF2B5EF4-FFF2-40B4-BE49-F238E27FC236}">
                    <a16:creationId xmlns:a16="http://schemas.microsoft.com/office/drawing/2014/main" id="{0FF15983-59EB-A240-04DB-E42859EE260E}"/>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8" name="Freeform 48">
                <a:extLst>
                  <a:ext uri="{FF2B5EF4-FFF2-40B4-BE49-F238E27FC236}">
                    <a16:creationId xmlns:a16="http://schemas.microsoft.com/office/drawing/2014/main" id="{F7883AC8-E66D-8BC7-9146-7647120C501D}"/>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9" name="Freeform 49">
                <a:extLst>
                  <a:ext uri="{FF2B5EF4-FFF2-40B4-BE49-F238E27FC236}">
                    <a16:creationId xmlns:a16="http://schemas.microsoft.com/office/drawing/2014/main" id="{A80BB3DB-DD87-760C-0FDD-CB2620775CD1}"/>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0" name="Freeform 50">
                <a:extLst>
                  <a:ext uri="{FF2B5EF4-FFF2-40B4-BE49-F238E27FC236}">
                    <a16:creationId xmlns:a16="http://schemas.microsoft.com/office/drawing/2014/main" id="{0E35F926-A144-108D-D26E-1BDB3A0EC803}"/>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1" name="Freeform 51">
                <a:extLst>
                  <a:ext uri="{FF2B5EF4-FFF2-40B4-BE49-F238E27FC236}">
                    <a16:creationId xmlns:a16="http://schemas.microsoft.com/office/drawing/2014/main" id="{FDC759AA-FDBB-F02F-9390-5AD80F04A531}"/>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686" name="Group 50">
              <a:extLst>
                <a:ext uri="{FF2B5EF4-FFF2-40B4-BE49-F238E27FC236}">
                  <a16:creationId xmlns:a16="http://schemas.microsoft.com/office/drawing/2014/main" id="{8BDF739E-7442-BF00-6491-253956FAB6BB}"/>
                </a:ext>
              </a:extLst>
            </p:cNvPr>
            <p:cNvGrpSpPr>
              <a:grpSpLocks/>
            </p:cNvGrpSpPr>
            <p:nvPr/>
          </p:nvGrpSpPr>
          <p:grpSpPr bwMode="auto">
            <a:xfrm>
              <a:off x="4575" y="2008"/>
              <a:ext cx="361" cy="522"/>
              <a:chOff x="0" y="0"/>
              <a:chExt cx="390" cy="563"/>
            </a:xfrm>
          </p:grpSpPr>
          <p:sp>
            <p:nvSpPr>
              <p:cNvPr id="27732" name="Freeform 53">
                <a:extLst>
                  <a:ext uri="{FF2B5EF4-FFF2-40B4-BE49-F238E27FC236}">
                    <a16:creationId xmlns:a16="http://schemas.microsoft.com/office/drawing/2014/main" id="{C11DFB5F-92A6-E178-084F-34D64F7702D1}"/>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3" name="Freeform 54">
                <a:extLst>
                  <a:ext uri="{FF2B5EF4-FFF2-40B4-BE49-F238E27FC236}">
                    <a16:creationId xmlns:a16="http://schemas.microsoft.com/office/drawing/2014/main" id="{0E245C6A-395D-EBDF-F3C1-268C93E51591}"/>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4" name="Freeform 55">
                <a:extLst>
                  <a:ext uri="{FF2B5EF4-FFF2-40B4-BE49-F238E27FC236}">
                    <a16:creationId xmlns:a16="http://schemas.microsoft.com/office/drawing/2014/main" id="{EFCDEC77-7211-5C6F-B1CD-33D7C360F031}"/>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5" name="Freeform 56">
                <a:extLst>
                  <a:ext uri="{FF2B5EF4-FFF2-40B4-BE49-F238E27FC236}">
                    <a16:creationId xmlns:a16="http://schemas.microsoft.com/office/drawing/2014/main" id="{4DCA9362-9F18-BF61-668C-5E33BB2D1124}"/>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6" name="Freeform 57">
                <a:extLst>
                  <a:ext uri="{FF2B5EF4-FFF2-40B4-BE49-F238E27FC236}">
                    <a16:creationId xmlns:a16="http://schemas.microsoft.com/office/drawing/2014/main" id="{45D74AD4-E5B9-CBAF-24FE-3218CFA42BA3}"/>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687" name="Group 56">
              <a:extLst>
                <a:ext uri="{FF2B5EF4-FFF2-40B4-BE49-F238E27FC236}">
                  <a16:creationId xmlns:a16="http://schemas.microsoft.com/office/drawing/2014/main" id="{4C73F8CF-DF06-BEA6-E6F1-F4E14DF53070}"/>
                </a:ext>
              </a:extLst>
            </p:cNvPr>
            <p:cNvGrpSpPr>
              <a:grpSpLocks/>
            </p:cNvGrpSpPr>
            <p:nvPr/>
          </p:nvGrpSpPr>
          <p:grpSpPr bwMode="auto">
            <a:xfrm>
              <a:off x="3435" y="2008"/>
              <a:ext cx="361" cy="522"/>
              <a:chOff x="0" y="0"/>
              <a:chExt cx="390" cy="563"/>
            </a:xfrm>
          </p:grpSpPr>
          <p:sp>
            <p:nvSpPr>
              <p:cNvPr id="27727" name="Freeform 59">
                <a:extLst>
                  <a:ext uri="{FF2B5EF4-FFF2-40B4-BE49-F238E27FC236}">
                    <a16:creationId xmlns:a16="http://schemas.microsoft.com/office/drawing/2014/main" id="{042F4A18-D214-D26C-AE93-0724E67E3ED9}"/>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8" name="Freeform 60">
                <a:extLst>
                  <a:ext uri="{FF2B5EF4-FFF2-40B4-BE49-F238E27FC236}">
                    <a16:creationId xmlns:a16="http://schemas.microsoft.com/office/drawing/2014/main" id="{46856678-5FCA-B6DE-E1BC-A8D2B5169878}"/>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9" name="Freeform 61">
                <a:extLst>
                  <a:ext uri="{FF2B5EF4-FFF2-40B4-BE49-F238E27FC236}">
                    <a16:creationId xmlns:a16="http://schemas.microsoft.com/office/drawing/2014/main" id="{1E794DCD-ACC0-834C-99A5-1E9D0CCF151B}"/>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0" name="Freeform 62">
                <a:extLst>
                  <a:ext uri="{FF2B5EF4-FFF2-40B4-BE49-F238E27FC236}">
                    <a16:creationId xmlns:a16="http://schemas.microsoft.com/office/drawing/2014/main" id="{6CAA1959-5EE2-970A-635E-BF7468523E36}"/>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1" name="Freeform 63">
                <a:extLst>
                  <a:ext uri="{FF2B5EF4-FFF2-40B4-BE49-F238E27FC236}">
                    <a16:creationId xmlns:a16="http://schemas.microsoft.com/office/drawing/2014/main" id="{415FDD09-8818-AA95-7086-F61EB8A6DBA5}"/>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688" name="Line 64">
              <a:extLst>
                <a:ext uri="{FF2B5EF4-FFF2-40B4-BE49-F238E27FC236}">
                  <a16:creationId xmlns:a16="http://schemas.microsoft.com/office/drawing/2014/main" id="{25CE3A05-F76B-9295-B26A-E52F88E33503}"/>
                </a:ext>
              </a:extLst>
            </p:cNvPr>
            <p:cNvSpPr>
              <a:spLocks noChangeShapeType="1"/>
            </p:cNvSpPr>
            <p:nvPr/>
          </p:nvSpPr>
          <p:spPr bwMode="auto">
            <a:xfrm flipH="1">
              <a:off x="631" y="1699"/>
              <a:ext cx="9"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9" name="Line 65">
              <a:extLst>
                <a:ext uri="{FF2B5EF4-FFF2-40B4-BE49-F238E27FC236}">
                  <a16:creationId xmlns:a16="http://schemas.microsoft.com/office/drawing/2014/main" id="{21F51510-E937-9F67-4C83-0B04077CA8E3}"/>
                </a:ext>
              </a:extLst>
            </p:cNvPr>
            <p:cNvSpPr>
              <a:spLocks noChangeShapeType="1"/>
            </p:cNvSpPr>
            <p:nvPr/>
          </p:nvSpPr>
          <p:spPr bwMode="auto">
            <a:xfrm flipH="1">
              <a:off x="1891" y="1696"/>
              <a:ext cx="9" cy="3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0" name="Line 66">
              <a:extLst>
                <a:ext uri="{FF2B5EF4-FFF2-40B4-BE49-F238E27FC236}">
                  <a16:creationId xmlns:a16="http://schemas.microsoft.com/office/drawing/2014/main" id="{CC7F9779-993C-0F3D-BD39-FD51718290F1}"/>
                </a:ext>
              </a:extLst>
            </p:cNvPr>
            <p:cNvSpPr>
              <a:spLocks noChangeShapeType="1"/>
            </p:cNvSpPr>
            <p:nvPr/>
          </p:nvSpPr>
          <p:spPr bwMode="auto">
            <a:xfrm>
              <a:off x="3615" y="1691"/>
              <a:ext cx="1"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1" name="Line 67">
              <a:extLst>
                <a:ext uri="{FF2B5EF4-FFF2-40B4-BE49-F238E27FC236}">
                  <a16:creationId xmlns:a16="http://schemas.microsoft.com/office/drawing/2014/main" id="{3C91469E-08C2-5F0C-CAEB-D8B4CD2A092D}"/>
                </a:ext>
              </a:extLst>
            </p:cNvPr>
            <p:cNvSpPr>
              <a:spLocks noChangeShapeType="1"/>
            </p:cNvSpPr>
            <p:nvPr/>
          </p:nvSpPr>
          <p:spPr bwMode="auto">
            <a:xfrm flipH="1">
              <a:off x="711" y="2425"/>
              <a:ext cx="9"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68">
              <a:extLst>
                <a:ext uri="{FF2B5EF4-FFF2-40B4-BE49-F238E27FC236}">
                  <a16:creationId xmlns:a16="http://schemas.microsoft.com/office/drawing/2014/main" id="{D019CF34-D540-F1A8-8195-0AF124D57E45}"/>
                </a:ext>
              </a:extLst>
            </p:cNvPr>
            <p:cNvSpPr>
              <a:spLocks noChangeShapeType="1"/>
            </p:cNvSpPr>
            <p:nvPr/>
          </p:nvSpPr>
          <p:spPr bwMode="auto">
            <a:xfrm>
              <a:off x="4755" y="169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69">
              <a:extLst>
                <a:ext uri="{FF2B5EF4-FFF2-40B4-BE49-F238E27FC236}">
                  <a16:creationId xmlns:a16="http://schemas.microsoft.com/office/drawing/2014/main" id="{C57F3A10-5A5C-D91E-5B24-9CAF73982E4B}"/>
                </a:ext>
              </a:extLst>
            </p:cNvPr>
            <p:cNvSpPr>
              <a:spLocks noChangeShapeType="1"/>
            </p:cNvSpPr>
            <p:nvPr/>
          </p:nvSpPr>
          <p:spPr bwMode="auto">
            <a:xfrm>
              <a:off x="555" y="242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70">
              <a:extLst>
                <a:ext uri="{FF2B5EF4-FFF2-40B4-BE49-F238E27FC236}">
                  <a16:creationId xmlns:a16="http://schemas.microsoft.com/office/drawing/2014/main" id="{2747755F-89E4-D9E1-822D-C5AACB7D3A58}"/>
                </a:ext>
              </a:extLst>
            </p:cNvPr>
            <p:cNvSpPr>
              <a:spLocks noChangeShapeType="1"/>
            </p:cNvSpPr>
            <p:nvPr/>
          </p:nvSpPr>
          <p:spPr bwMode="auto">
            <a:xfrm flipH="1">
              <a:off x="4671" y="2431"/>
              <a:ext cx="9" cy="9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5" name="Line 71">
              <a:extLst>
                <a:ext uri="{FF2B5EF4-FFF2-40B4-BE49-F238E27FC236}">
                  <a16:creationId xmlns:a16="http://schemas.microsoft.com/office/drawing/2014/main" id="{3D4EA75C-A901-795A-B079-675A866BD7A8}"/>
                </a:ext>
              </a:extLst>
            </p:cNvPr>
            <p:cNvSpPr>
              <a:spLocks noChangeShapeType="1"/>
            </p:cNvSpPr>
            <p:nvPr/>
          </p:nvSpPr>
          <p:spPr bwMode="auto">
            <a:xfrm flipH="1">
              <a:off x="1791" y="2461"/>
              <a:ext cx="9"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6" name="Line 72">
              <a:extLst>
                <a:ext uri="{FF2B5EF4-FFF2-40B4-BE49-F238E27FC236}">
                  <a16:creationId xmlns:a16="http://schemas.microsoft.com/office/drawing/2014/main" id="{D459FB5F-09BF-6BEC-3B0C-9EBBF0A44A43}"/>
                </a:ext>
              </a:extLst>
            </p:cNvPr>
            <p:cNvSpPr>
              <a:spLocks noChangeShapeType="1"/>
            </p:cNvSpPr>
            <p:nvPr/>
          </p:nvSpPr>
          <p:spPr bwMode="auto">
            <a:xfrm>
              <a:off x="3555" y="239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7" name="Line 73">
              <a:extLst>
                <a:ext uri="{FF2B5EF4-FFF2-40B4-BE49-F238E27FC236}">
                  <a16:creationId xmlns:a16="http://schemas.microsoft.com/office/drawing/2014/main" id="{D663C5DA-3EF7-EB03-5975-7537E3BD0BAA}"/>
                </a:ext>
              </a:extLst>
            </p:cNvPr>
            <p:cNvSpPr>
              <a:spLocks noChangeShapeType="1"/>
            </p:cNvSpPr>
            <p:nvPr/>
          </p:nvSpPr>
          <p:spPr bwMode="auto">
            <a:xfrm>
              <a:off x="720" y="2752"/>
              <a:ext cx="52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8" name="Line 74">
              <a:extLst>
                <a:ext uri="{FF2B5EF4-FFF2-40B4-BE49-F238E27FC236}">
                  <a16:creationId xmlns:a16="http://schemas.microsoft.com/office/drawing/2014/main" id="{8866B1E6-672B-8E54-9958-1668B2241930}"/>
                </a:ext>
              </a:extLst>
            </p:cNvPr>
            <p:cNvSpPr>
              <a:spLocks noChangeShapeType="1"/>
            </p:cNvSpPr>
            <p:nvPr/>
          </p:nvSpPr>
          <p:spPr bwMode="auto">
            <a:xfrm flipH="1">
              <a:off x="1971" y="2431"/>
              <a:ext cx="9"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99" name="Line 75">
              <a:extLst>
                <a:ext uri="{FF2B5EF4-FFF2-40B4-BE49-F238E27FC236}">
                  <a16:creationId xmlns:a16="http://schemas.microsoft.com/office/drawing/2014/main" id="{D4D74952-812B-F09B-9DFD-023E8DF11B92}"/>
                </a:ext>
              </a:extLst>
            </p:cNvPr>
            <p:cNvSpPr>
              <a:spLocks noChangeShapeType="1"/>
            </p:cNvSpPr>
            <p:nvPr/>
          </p:nvSpPr>
          <p:spPr bwMode="auto">
            <a:xfrm>
              <a:off x="3705" y="2446"/>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00" name="Line 76">
              <a:extLst>
                <a:ext uri="{FF2B5EF4-FFF2-40B4-BE49-F238E27FC236}">
                  <a16:creationId xmlns:a16="http://schemas.microsoft.com/office/drawing/2014/main" id="{33A4BE30-2BC2-CA50-3DAC-89EAB64BB9C3}"/>
                </a:ext>
              </a:extLst>
            </p:cNvPr>
            <p:cNvSpPr>
              <a:spLocks noChangeShapeType="1"/>
            </p:cNvSpPr>
            <p:nvPr/>
          </p:nvSpPr>
          <p:spPr bwMode="auto">
            <a:xfrm>
              <a:off x="4845" y="2431"/>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01" name="Line 77">
              <a:extLst>
                <a:ext uri="{FF2B5EF4-FFF2-40B4-BE49-F238E27FC236}">
                  <a16:creationId xmlns:a16="http://schemas.microsoft.com/office/drawing/2014/main" id="{D80AE477-0527-3496-448C-85625A8F8679}"/>
                </a:ext>
              </a:extLst>
            </p:cNvPr>
            <p:cNvSpPr>
              <a:spLocks noChangeShapeType="1"/>
            </p:cNvSpPr>
            <p:nvPr/>
          </p:nvSpPr>
          <p:spPr bwMode="auto">
            <a:xfrm>
              <a:off x="945" y="1699"/>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2" name="Line 78">
              <a:extLst>
                <a:ext uri="{FF2B5EF4-FFF2-40B4-BE49-F238E27FC236}">
                  <a16:creationId xmlns:a16="http://schemas.microsoft.com/office/drawing/2014/main" id="{32965C4A-0EDC-AAC9-A92D-F64EDA2CBA99}"/>
                </a:ext>
              </a:extLst>
            </p:cNvPr>
            <p:cNvSpPr>
              <a:spLocks noChangeShapeType="1"/>
            </p:cNvSpPr>
            <p:nvPr/>
          </p:nvSpPr>
          <p:spPr bwMode="auto">
            <a:xfrm flipH="1">
              <a:off x="2181" y="1699"/>
              <a:ext cx="9" cy="16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3" name="Line 79">
              <a:extLst>
                <a:ext uri="{FF2B5EF4-FFF2-40B4-BE49-F238E27FC236}">
                  <a16:creationId xmlns:a16="http://schemas.microsoft.com/office/drawing/2014/main" id="{ECF65364-0813-BEF8-5CC7-E5320571EFCB}"/>
                </a:ext>
              </a:extLst>
            </p:cNvPr>
            <p:cNvSpPr>
              <a:spLocks noChangeShapeType="1"/>
            </p:cNvSpPr>
            <p:nvPr/>
          </p:nvSpPr>
          <p:spPr bwMode="auto">
            <a:xfrm>
              <a:off x="3915" y="1691"/>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4" name="Line 80">
              <a:extLst>
                <a:ext uri="{FF2B5EF4-FFF2-40B4-BE49-F238E27FC236}">
                  <a16:creationId xmlns:a16="http://schemas.microsoft.com/office/drawing/2014/main" id="{EB05F877-02AB-FB58-8650-5A8E2A17B5AB}"/>
                </a:ext>
              </a:extLst>
            </p:cNvPr>
            <p:cNvSpPr>
              <a:spLocks noChangeShapeType="1"/>
            </p:cNvSpPr>
            <p:nvPr/>
          </p:nvSpPr>
          <p:spPr bwMode="auto">
            <a:xfrm>
              <a:off x="5055" y="1699"/>
              <a:ext cx="1" cy="16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5" name="Text Box 81">
              <a:extLst>
                <a:ext uri="{FF2B5EF4-FFF2-40B4-BE49-F238E27FC236}">
                  <a16:creationId xmlns:a16="http://schemas.microsoft.com/office/drawing/2014/main" id="{909063C1-5EB8-631A-ABA8-460C6AD4DEB5}"/>
                </a:ext>
              </a:extLst>
            </p:cNvPr>
            <p:cNvSpPr txBox="1">
              <a:spLocks noChangeArrowheads="1"/>
            </p:cNvSpPr>
            <p:nvPr/>
          </p:nvSpPr>
          <p:spPr bwMode="auto">
            <a:xfrm>
              <a:off x="340" y="3334"/>
              <a:ext cx="3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7706" name="Text Box 82">
              <a:extLst>
                <a:ext uri="{FF2B5EF4-FFF2-40B4-BE49-F238E27FC236}">
                  <a16:creationId xmlns:a16="http://schemas.microsoft.com/office/drawing/2014/main" id="{3F66C720-DDFB-BB53-678D-86F639653E3D}"/>
                </a:ext>
              </a:extLst>
            </p:cNvPr>
            <p:cNvSpPr txBox="1">
              <a:spLocks noChangeArrowheads="1"/>
            </p:cNvSpPr>
            <p:nvPr/>
          </p:nvSpPr>
          <p:spPr bwMode="auto">
            <a:xfrm>
              <a:off x="784" y="335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7707" name="Text Box 83">
              <a:extLst>
                <a:ext uri="{FF2B5EF4-FFF2-40B4-BE49-F238E27FC236}">
                  <a16:creationId xmlns:a16="http://schemas.microsoft.com/office/drawing/2014/main" id="{0D45CD25-28BB-1CF5-1851-5E312831A760}"/>
                </a:ext>
              </a:extLst>
            </p:cNvPr>
            <p:cNvSpPr txBox="1">
              <a:spLocks noChangeArrowheads="1"/>
            </p:cNvSpPr>
            <p:nvPr/>
          </p:nvSpPr>
          <p:spPr bwMode="auto">
            <a:xfrm>
              <a:off x="1668" y="332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7708" name="Text Box 84">
              <a:extLst>
                <a:ext uri="{FF2B5EF4-FFF2-40B4-BE49-F238E27FC236}">
                  <a16:creationId xmlns:a16="http://schemas.microsoft.com/office/drawing/2014/main" id="{C7960B68-3E81-E6EA-159F-ADD6E18442E9}"/>
                </a:ext>
              </a:extLst>
            </p:cNvPr>
            <p:cNvSpPr txBox="1">
              <a:spLocks noChangeArrowheads="1"/>
            </p:cNvSpPr>
            <p:nvPr/>
          </p:nvSpPr>
          <p:spPr bwMode="auto">
            <a:xfrm>
              <a:off x="2084"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7709" name="Text Box 85">
              <a:extLst>
                <a:ext uri="{FF2B5EF4-FFF2-40B4-BE49-F238E27FC236}">
                  <a16:creationId xmlns:a16="http://schemas.microsoft.com/office/drawing/2014/main" id="{74C7F290-82B9-2260-3A3A-F047D262CCAB}"/>
                </a:ext>
              </a:extLst>
            </p:cNvPr>
            <p:cNvSpPr txBox="1">
              <a:spLocks noChangeArrowheads="1"/>
            </p:cNvSpPr>
            <p:nvPr/>
          </p:nvSpPr>
          <p:spPr bwMode="auto">
            <a:xfrm>
              <a:off x="38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7710" name="Text Box 86">
              <a:extLst>
                <a:ext uri="{FF2B5EF4-FFF2-40B4-BE49-F238E27FC236}">
                  <a16:creationId xmlns:a16="http://schemas.microsoft.com/office/drawing/2014/main" id="{933FBE78-5009-8337-8FBF-87E2A3ABDDC9}"/>
                </a:ext>
              </a:extLst>
            </p:cNvPr>
            <p:cNvSpPr txBox="1">
              <a:spLocks noChangeArrowheads="1"/>
            </p:cNvSpPr>
            <p:nvPr/>
          </p:nvSpPr>
          <p:spPr bwMode="auto">
            <a:xfrm>
              <a:off x="3442"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7711" name="Text Box 87">
              <a:extLst>
                <a:ext uri="{FF2B5EF4-FFF2-40B4-BE49-F238E27FC236}">
                  <a16:creationId xmlns:a16="http://schemas.microsoft.com/office/drawing/2014/main" id="{DA2873EA-19DC-7CB5-2DBC-B73B563C74C3}"/>
                </a:ext>
              </a:extLst>
            </p:cNvPr>
            <p:cNvSpPr txBox="1">
              <a:spLocks noChangeArrowheads="1"/>
            </p:cNvSpPr>
            <p:nvPr/>
          </p:nvSpPr>
          <p:spPr bwMode="auto">
            <a:xfrm>
              <a:off x="45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7712" name="Text Box 88">
              <a:extLst>
                <a:ext uri="{FF2B5EF4-FFF2-40B4-BE49-F238E27FC236}">
                  <a16:creationId xmlns:a16="http://schemas.microsoft.com/office/drawing/2014/main" id="{C919D725-6C01-2D8A-3C24-292409B029C6}"/>
                </a:ext>
              </a:extLst>
            </p:cNvPr>
            <p:cNvSpPr txBox="1">
              <a:spLocks noChangeArrowheads="1"/>
            </p:cNvSpPr>
            <p:nvPr/>
          </p:nvSpPr>
          <p:spPr bwMode="auto">
            <a:xfrm>
              <a:off x="2676" y="3346"/>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7713" name="Text Box 89">
              <a:extLst>
                <a:ext uri="{FF2B5EF4-FFF2-40B4-BE49-F238E27FC236}">
                  <a16:creationId xmlns:a16="http://schemas.microsoft.com/office/drawing/2014/main" id="{03699F2C-AEE3-4D36-FB13-4DD73671275C}"/>
                </a:ext>
              </a:extLst>
            </p:cNvPr>
            <p:cNvSpPr txBox="1">
              <a:spLocks noChangeArrowheads="1"/>
            </p:cNvSpPr>
            <p:nvPr/>
          </p:nvSpPr>
          <p:spPr bwMode="auto">
            <a:xfrm>
              <a:off x="2550" y="2144"/>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7714" name="Text Box 90">
              <a:extLst>
                <a:ext uri="{FF2B5EF4-FFF2-40B4-BE49-F238E27FC236}">
                  <a16:creationId xmlns:a16="http://schemas.microsoft.com/office/drawing/2014/main" id="{756ABD2E-7841-1205-A487-0753CD8E3751}"/>
                </a:ext>
              </a:extLst>
            </p:cNvPr>
            <p:cNvSpPr txBox="1">
              <a:spLocks noChangeArrowheads="1"/>
            </p:cNvSpPr>
            <p:nvPr/>
          </p:nvSpPr>
          <p:spPr bwMode="auto">
            <a:xfrm>
              <a:off x="500" y="3598"/>
              <a:ext cx="7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zh-CN" altLang="en-US" sz="1600">
                  <a:solidFill>
                    <a:schemeClr val="tx1"/>
                  </a:solidFill>
                  <a:ea typeface="宋体" panose="02010600030101010101" pitchFamily="2" charset="-122"/>
                </a:rPr>
                <a:t>符号位</a:t>
              </a:r>
            </a:p>
          </p:txBody>
        </p:sp>
        <p:sp>
          <p:nvSpPr>
            <p:cNvPr id="27715" name="Line 91">
              <a:extLst>
                <a:ext uri="{FF2B5EF4-FFF2-40B4-BE49-F238E27FC236}">
                  <a16:creationId xmlns:a16="http://schemas.microsoft.com/office/drawing/2014/main" id="{D5027590-092F-99B3-C374-B8D12EAD41C7}"/>
                </a:ext>
              </a:extLst>
            </p:cNvPr>
            <p:cNvSpPr>
              <a:spLocks noChangeShapeType="1"/>
            </p:cNvSpPr>
            <p:nvPr/>
          </p:nvSpPr>
          <p:spPr bwMode="auto">
            <a:xfrm>
              <a:off x="5452" y="1538"/>
              <a:ext cx="1" cy="120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16" name="Text Box 92">
              <a:extLst>
                <a:ext uri="{FF2B5EF4-FFF2-40B4-BE49-F238E27FC236}">
                  <a16:creationId xmlns:a16="http://schemas.microsoft.com/office/drawing/2014/main" id="{5D08A8AE-BFF1-FF77-FCA1-6CDFFECD00EA}"/>
                </a:ext>
              </a:extLst>
            </p:cNvPr>
            <p:cNvSpPr txBox="1">
              <a:spLocks noChangeArrowheads="1"/>
            </p:cNvSpPr>
            <p:nvPr/>
          </p:nvSpPr>
          <p:spPr bwMode="auto">
            <a:xfrm>
              <a:off x="5492" y="1805"/>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dirty="0">
                  <a:solidFill>
                    <a:schemeClr val="tx1"/>
                  </a:solidFill>
                  <a:highlight>
                    <a:srgbClr val="FFFF00"/>
                  </a:highlight>
                  <a:ea typeface="宋体" panose="02010600030101010101" pitchFamily="2" charset="-122"/>
                </a:rPr>
                <a:t>M=0</a:t>
              </a:r>
              <a:r>
                <a:rPr lang="zh-CN" altLang="en-US" sz="1600" dirty="0">
                  <a:solidFill>
                    <a:schemeClr val="tx1"/>
                  </a:solidFill>
                  <a:highlight>
                    <a:srgbClr val="FFFF00"/>
                  </a:highlight>
                  <a:ea typeface="宋体" panose="02010600030101010101" pitchFamily="2" charset="-122"/>
                </a:rPr>
                <a:t>加</a:t>
              </a:r>
            </a:p>
          </p:txBody>
        </p:sp>
        <p:sp>
          <p:nvSpPr>
            <p:cNvPr id="27717" name="Text Box 93">
              <a:extLst>
                <a:ext uri="{FF2B5EF4-FFF2-40B4-BE49-F238E27FC236}">
                  <a16:creationId xmlns:a16="http://schemas.microsoft.com/office/drawing/2014/main" id="{D6B7D3F1-2508-11C4-CE56-DD3B606EB66A}"/>
                </a:ext>
              </a:extLst>
            </p:cNvPr>
            <p:cNvSpPr txBox="1">
              <a:spLocks noChangeArrowheads="1"/>
            </p:cNvSpPr>
            <p:nvPr/>
          </p:nvSpPr>
          <p:spPr bwMode="auto">
            <a:xfrm>
              <a:off x="5096" y="2778"/>
              <a:ext cx="9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zh-CN" altLang="en-US" sz="1600">
                  <a:solidFill>
                    <a:schemeClr val="tx1"/>
                  </a:solidFill>
                  <a:ea typeface="宋体" panose="02010600030101010101" pitchFamily="2" charset="-122"/>
                </a:rPr>
                <a:t>方式控制</a:t>
              </a:r>
              <a:r>
                <a:rPr lang="en-US" altLang="zh-CN" sz="1600">
                  <a:solidFill>
                    <a:schemeClr val="tx1"/>
                  </a:solidFill>
                  <a:ea typeface="宋体" panose="02010600030101010101" pitchFamily="2" charset="-122"/>
                </a:rPr>
                <a:t>M</a:t>
              </a:r>
            </a:p>
          </p:txBody>
        </p:sp>
        <p:sp>
          <p:nvSpPr>
            <p:cNvPr id="27718" name="Text Box 94">
              <a:extLst>
                <a:ext uri="{FF2B5EF4-FFF2-40B4-BE49-F238E27FC236}">
                  <a16:creationId xmlns:a16="http://schemas.microsoft.com/office/drawing/2014/main" id="{AFDB2767-C16D-D959-DDB5-082033507B98}"/>
                </a:ext>
              </a:extLst>
            </p:cNvPr>
            <p:cNvSpPr txBox="1">
              <a:spLocks noChangeArrowheads="1"/>
            </p:cNvSpPr>
            <p:nvPr/>
          </p:nvSpPr>
          <p:spPr bwMode="auto">
            <a:xfrm>
              <a:off x="2690" y="34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7719" name="Line 95">
              <a:extLst>
                <a:ext uri="{FF2B5EF4-FFF2-40B4-BE49-F238E27FC236}">
                  <a16:creationId xmlns:a16="http://schemas.microsoft.com/office/drawing/2014/main" id="{33A08765-E213-08E9-3544-755A029D5F5E}"/>
                </a:ext>
              </a:extLst>
            </p:cNvPr>
            <p:cNvSpPr>
              <a:spLocks noChangeShapeType="1"/>
            </p:cNvSpPr>
            <p:nvPr/>
          </p:nvSpPr>
          <p:spPr bwMode="auto">
            <a:xfrm flipV="1">
              <a:off x="776"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720" name="Line 96">
              <a:extLst>
                <a:ext uri="{FF2B5EF4-FFF2-40B4-BE49-F238E27FC236}">
                  <a16:creationId xmlns:a16="http://schemas.microsoft.com/office/drawing/2014/main" id="{28E9976D-7617-2E96-579F-3FC31A497EF8}"/>
                </a:ext>
              </a:extLst>
            </p:cNvPr>
            <p:cNvSpPr>
              <a:spLocks noChangeShapeType="1"/>
            </p:cNvSpPr>
            <p:nvPr/>
          </p:nvSpPr>
          <p:spPr bwMode="auto">
            <a:xfrm flipV="1">
              <a:off x="2028"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721" name="Line 97">
              <a:extLst>
                <a:ext uri="{FF2B5EF4-FFF2-40B4-BE49-F238E27FC236}">
                  <a16:creationId xmlns:a16="http://schemas.microsoft.com/office/drawing/2014/main" id="{02774932-3D07-14A3-E121-F426B300F1E8}"/>
                </a:ext>
              </a:extLst>
            </p:cNvPr>
            <p:cNvSpPr>
              <a:spLocks noChangeShapeType="1"/>
            </p:cNvSpPr>
            <p:nvPr/>
          </p:nvSpPr>
          <p:spPr bwMode="auto">
            <a:xfrm flipV="1">
              <a:off x="3748" y="594"/>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722" name="Line 98">
              <a:extLst>
                <a:ext uri="{FF2B5EF4-FFF2-40B4-BE49-F238E27FC236}">
                  <a16:creationId xmlns:a16="http://schemas.microsoft.com/office/drawing/2014/main" id="{91802811-8EF5-C66D-3C44-D17EF5E4B050}"/>
                </a:ext>
              </a:extLst>
            </p:cNvPr>
            <p:cNvSpPr>
              <a:spLocks noChangeShapeType="1"/>
            </p:cNvSpPr>
            <p:nvPr/>
          </p:nvSpPr>
          <p:spPr bwMode="auto">
            <a:xfrm flipV="1">
              <a:off x="4912" y="602"/>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723" name="Text Box 99">
              <a:extLst>
                <a:ext uri="{FF2B5EF4-FFF2-40B4-BE49-F238E27FC236}">
                  <a16:creationId xmlns:a16="http://schemas.microsoft.com/office/drawing/2014/main" id="{A85820CD-2ADD-B33B-FE00-70C68D53B41C}"/>
                </a:ext>
              </a:extLst>
            </p:cNvPr>
            <p:cNvSpPr txBox="1">
              <a:spLocks noChangeArrowheads="1"/>
            </p:cNvSpPr>
            <p:nvPr/>
          </p:nvSpPr>
          <p:spPr bwMode="auto">
            <a:xfrm>
              <a:off x="1879" y="31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7724" name="Text Box 100">
              <a:extLst>
                <a:ext uri="{FF2B5EF4-FFF2-40B4-BE49-F238E27FC236}">
                  <a16:creationId xmlns:a16="http://schemas.microsoft.com/office/drawing/2014/main" id="{4B74C9DA-CE61-DB3B-9099-90AADA0E0DA5}"/>
                </a:ext>
              </a:extLst>
            </p:cNvPr>
            <p:cNvSpPr txBox="1">
              <a:spLocks noChangeArrowheads="1"/>
            </p:cNvSpPr>
            <p:nvPr/>
          </p:nvSpPr>
          <p:spPr bwMode="auto">
            <a:xfrm>
              <a:off x="3656" y="29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7725" name="Text Box 101">
              <a:extLst>
                <a:ext uri="{FF2B5EF4-FFF2-40B4-BE49-F238E27FC236}">
                  <a16:creationId xmlns:a16="http://schemas.microsoft.com/office/drawing/2014/main" id="{C1C85314-1D79-C56A-DD1A-E9EC1D0B18F2}"/>
                </a:ext>
              </a:extLst>
            </p:cNvPr>
            <p:cNvSpPr txBox="1">
              <a:spLocks noChangeArrowheads="1"/>
            </p:cNvSpPr>
            <p:nvPr/>
          </p:nvSpPr>
          <p:spPr bwMode="auto">
            <a:xfrm>
              <a:off x="4768" y="30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7726" name="Text Box 103">
              <a:extLst>
                <a:ext uri="{FF2B5EF4-FFF2-40B4-BE49-F238E27FC236}">
                  <a16:creationId xmlns:a16="http://schemas.microsoft.com/office/drawing/2014/main" id="{6CE302A9-5EBA-C2E6-988F-5FFCD287CD47}"/>
                </a:ext>
              </a:extLst>
            </p:cNvPr>
            <p:cNvSpPr txBox="1">
              <a:spLocks noChangeArrowheads="1"/>
            </p:cNvSpPr>
            <p:nvPr/>
          </p:nvSpPr>
          <p:spPr bwMode="auto">
            <a:xfrm>
              <a:off x="4430" y="171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gr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E9FB0197-46BA-440E-FFC3-6E8B4F6CF31F}"/>
              </a:ext>
            </a:extLst>
          </p:cNvPr>
          <p:cNvSpPr>
            <a:spLocks noGrp="1" noChangeArrowheads="1"/>
          </p:cNvSpPr>
          <p:nvPr>
            <p:ph type="title" idx="4294967295"/>
          </p:nvPr>
        </p:nvSpPr>
        <p:spPr>
          <a:xfrm>
            <a:off x="500063" y="285750"/>
            <a:ext cx="7772400" cy="658813"/>
          </a:xfrm>
        </p:spPr>
        <p:txBody>
          <a:bodyPr/>
          <a:lstStyle/>
          <a:p>
            <a:pPr eaLnBrk="1" hangingPunct="1">
              <a:defRPr/>
            </a:pPr>
            <a:r>
              <a:rPr kumimoji="1" lang="zh-CN" altLang="en-US" sz="3200" dirty="0">
                <a:latin typeface="宋体" panose="02010600030101010101" pitchFamily="2" charset="-122"/>
              </a:rPr>
              <a:t>二进制串行加减法运算器</a:t>
            </a:r>
          </a:p>
        </p:txBody>
      </p:sp>
      <p:sp>
        <p:nvSpPr>
          <p:cNvPr id="28675" name="Text Box 8">
            <a:extLst>
              <a:ext uri="{FF2B5EF4-FFF2-40B4-BE49-F238E27FC236}">
                <a16:creationId xmlns:a16="http://schemas.microsoft.com/office/drawing/2014/main" id="{ED6EF5ED-B1BB-BBFE-53DB-252018758F56}"/>
              </a:ext>
            </a:extLst>
          </p:cNvPr>
          <p:cNvSpPr txBox="1">
            <a:spLocks noChangeArrowheads="1"/>
          </p:cNvSpPr>
          <p:nvPr/>
        </p:nvSpPr>
        <p:spPr bwMode="auto">
          <a:xfrm>
            <a:off x="285750" y="92868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a:t>
            </a:r>
            <a:r>
              <a:rPr lang="en-US" altLang="zh-CN" sz="2400" b="0">
                <a:solidFill>
                  <a:schemeClr val="tx1"/>
                </a:solidFill>
                <a:latin typeface="Arial" panose="020B0604020202020204" pitchFamily="34" charset="0"/>
                <a:ea typeface="宋体" panose="02010600030101010101" pitchFamily="2" charset="-122"/>
              </a:rPr>
              <a:t>1</a:t>
            </a:r>
            <a:r>
              <a:rPr lang="zh-CN" altLang="en-US" sz="2400" b="0">
                <a:solidFill>
                  <a:schemeClr val="tx1"/>
                </a:solidFill>
                <a:latin typeface="Arial" panose="020B0604020202020204" pitchFamily="34" charset="0"/>
                <a:ea typeface="宋体" panose="02010600030101010101" pitchFamily="2" charset="-122"/>
              </a:rPr>
              <a:t>） 补码加法的实现</a:t>
            </a:r>
          </a:p>
        </p:txBody>
      </p:sp>
      <p:sp>
        <p:nvSpPr>
          <p:cNvPr id="28676" name="Rectangle 9">
            <a:extLst>
              <a:ext uri="{FF2B5EF4-FFF2-40B4-BE49-F238E27FC236}">
                <a16:creationId xmlns:a16="http://schemas.microsoft.com/office/drawing/2014/main" id="{03DA3BBA-4C0B-4A8F-2FA4-B3DDE68F32DF}"/>
              </a:ext>
            </a:extLst>
          </p:cNvPr>
          <p:cNvSpPr>
            <a:spLocks noChangeArrowheads="1"/>
          </p:cNvSpPr>
          <p:nvPr/>
        </p:nvSpPr>
        <p:spPr bwMode="auto">
          <a:xfrm>
            <a:off x="1200150" y="1462088"/>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方式控制码</a:t>
            </a:r>
            <a:r>
              <a:rPr lang="en-US" altLang="zh-CN" sz="2400" b="0">
                <a:solidFill>
                  <a:schemeClr val="tx1"/>
                </a:solidFill>
                <a:ea typeface="宋体" panose="02010600030101010101" pitchFamily="2" charset="-122"/>
              </a:rPr>
              <a:t>M=0</a:t>
            </a:r>
            <a:r>
              <a:rPr lang="en-US" altLang="zh-CN" sz="2400" b="0">
                <a:solidFill>
                  <a:schemeClr val="tx1"/>
                </a:solidFill>
                <a:latin typeface="Arial" panose="020B0604020202020204" pitchFamily="34" charset="0"/>
                <a:ea typeface="宋体" panose="02010600030101010101" pitchFamily="2" charset="-122"/>
              </a:rPr>
              <a:t> </a:t>
            </a:r>
          </a:p>
        </p:txBody>
      </p:sp>
      <p:sp>
        <p:nvSpPr>
          <p:cNvPr id="28677" name="Rectangle 10">
            <a:extLst>
              <a:ext uri="{FF2B5EF4-FFF2-40B4-BE49-F238E27FC236}">
                <a16:creationId xmlns:a16="http://schemas.microsoft.com/office/drawing/2014/main" id="{F7242C5B-CCF2-C997-FF75-7A95177EBD0D}"/>
              </a:ext>
            </a:extLst>
          </p:cNvPr>
          <p:cNvSpPr>
            <a:spLocks noChangeArrowheads="1"/>
          </p:cNvSpPr>
          <p:nvPr/>
        </p:nvSpPr>
        <p:spPr bwMode="auto">
          <a:xfrm>
            <a:off x="1276350" y="1995488"/>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FA</a:t>
            </a:r>
            <a:r>
              <a:rPr lang="zh-CN" altLang="en-US" sz="2400" b="0">
                <a:solidFill>
                  <a:schemeClr val="tx1"/>
                </a:solidFill>
                <a:ea typeface="宋体" panose="02010600030101010101" pitchFamily="2" charset="-122"/>
              </a:rPr>
              <a:t>的左输入端   </a:t>
            </a:r>
            <a:r>
              <a:rPr lang="en-US" altLang="zh-CN" sz="2400" b="0">
                <a:solidFill>
                  <a:schemeClr val="tx1"/>
                </a:solidFill>
                <a:ea typeface="宋体" panose="02010600030101010101" pitchFamily="2" charset="-122"/>
              </a:rPr>
              <a:t>B</a:t>
            </a:r>
            <a:r>
              <a:rPr lang="en-US" altLang="zh-CN" sz="2400" b="0">
                <a:solidFill>
                  <a:schemeClr val="tx1"/>
                </a:solidFill>
                <a:latin typeface="Arial" panose="020B0604020202020204" pitchFamily="34" charset="0"/>
                <a:ea typeface="宋体" panose="02010600030101010101" pitchFamily="2" charset="-122"/>
              </a:rPr>
              <a:t>’</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=M⊕B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0⊕B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B</a:t>
            </a:r>
            <a:r>
              <a:rPr lang="en-US" altLang="zh-CN" sz="2400" b="0" baseline="-30000">
                <a:solidFill>
                  <a:schemeClr val="tx1"/>
                </a:solidFill>
                <a:ea typeface="宋体" panose="02010600030101010101" pitchFamily="2" charset="-122"/>
              </a:rPr>
              <a:t>i</a:t>
            </a:r>
            <a:r>
              <a:rPr lang="en-US" altLang="zh-CN" sz="2400" b="0">
                <a:solidFill>
                  <a:schemeClr val="tx1"/>
                </a:solidFill>
                <a:latin typeface="Arial" panose="020B0604020202020204" pitchFamily="34" charset="0"/>
                <a:ea typeface="宋体" panose="02010600030101010101" pitchFamily="2" charset="-122"/>
              </a:rPr>
              <a:t> </a:t>
            </a:r>
          </a:p>
        </p:txBody>
      </p:sp>
      <p:sp>
        <p:nvSpPr>
          <p:cNvPr id="28678" name="Rectangle 11">
            <a:extLst>
              <a:ext uri="{FF2B5EF4-FFF2-40B4-BE49-F238E27FC236}">
                <a16:creationId xmlns:a16="http://schemas.microsoft.com/office/drawing/2014/main" id="{41FDDB85-6195-0A25-457B-C04E4B9C09D2}"/>
              </a:ext>
            </a:extLst>
          </p:cNvPr>
          <p:cNvSpPr>
            <a:spLocks noChangeArrowheads="1"/>
          </p:cNvSpPr>
          <p:nvPr/>
        </p:nvSpPr>
        <p:spPr bwMode="auto">
          <a:xfrm>
            <a:off x="1276350" y="2605088"/>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FA</a:t>
            </a:r>
            <a:r>
              <a:rPr lang="zh-CN" altLang="en-US" sz="2400" b="0">
                <a:solidFill>
                  <a:schemeClr val="tx1"/>
                </a:solidFill>
                <a:ea typeface="宋体" panose="02010600030101010101" pitchFamily="2" charset="-122"/>
              </a:rPr>
              <a:t>的输出为：  </a:t>
            </a:r>
            <a:r>
              <a:rPr lang="en-US" altLang="zh-CN" sz="2400" b="0">
                <a:solidFill>
                  <a:schemeClr val="tx1"/>
                </a:solidFill>
                <a:ea typeface="宋体" panose="02010600030101010101" pitchFamily="2" charset="-122"/>
              </a:rPr>
              <a:t>[F]</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+[B]</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=[A+B]</a:t>
            </a:r>
            <a:r>
              <a:rPr lang="zh-CN" altLang="en-US" sz="2400" b="0" baseline="-30000">
                <a:solidFill>
                  <a:schemeClr val="tx1"/>
                </a:solidFill>
                <a:ea typeface="宋体" panose="02010600030101010101" pitchFamily="2" charset="-122"/>
              </a:rPr>
              <a:t>补</a:t>
            </a:r>
            <a:r>
              <a:rPr lang="zh-CN" altLang="en-US" sz="2400" b="0">
                <a:solidFill>
                  <a:schemeClr val="tx1"/>
                </a:solidFill>
                <a:latin typeface="Arial" panose="020B0604020202020204" pitchFamily="34" charset="0"/>
                <a:ea typeface="宋体" panose="02010600030101010101" pitchFamily="2" charset="-122"/>
              </a:rPr>
              <a:t> </a:t>
            </a:r>
          </a:p>
        </p:txBody>
      </p:sp>
      <p:sp>
        <p:nvSpPr>
          <p:cNvPr id="28679" name="Rectangle 10">
            <a:extLst>
              <a:ext uri="{FF2B5EF4-FFF2-40B4-BE49-F238E27FC236}">
                <a16:creationId xmlns:a16="http://schemas.microsoft.com/office/drawing/2014/main" id="{5AB628A0-28F8-C13E-6A16-5997283440EA}"/>
              </a:ext>
            </a:extLst>
          </p:cNvPr>
          <p:cNvSpPr>
            <a:spLocks noChangeArrowheads="1"/>
          </p:cNvSpPr>
          <p:nvPr/>
        </p:nvSpPr>
        <p:spPr bwMode="auto">
          <a:xfrm>
            <a:off x="571500" y="3071813"/>
            <a:ext cx="7572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补码加法： </a:t>
            </a:r>
            <a:r>
              <a:rPr lang="en-US" altLang="zh-CN" sz="2400" b="0">
                <a:solidFill>
                  <a:schemeClr val="tx1"/>
                </a:solidFill>
                <a:ea typeface="宋体" panose="02010600030101010101" pitchFamily="2" charset="-122"/>
              </a:rPr>
              <a:t>M=0       B</a:t>
            </a:r>
            <a:r>
              <a:rPr lang="en-US" altLang="zh-CN" sz="2400" b="0">
                <a:solidFill>
                  <a:schemeClr val="tx1"/>
                </a:solidFill>
                <a:latin typeface="Arial" panose="020B0604020202020204" pitchFamily="34" charset="0"/>
                <a:ea typeface="宋体" panose="02010600030101010101" pitchFamily="2" charset="-122"/>
              </a:rPr>
              <a:t>’</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=M⊕B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0⊕B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B</a:t>
            </a:r>
            <a:r>
              <a:rPr lang="en-US" altLang="zh-CN" sz="2400" b="0" baseline="-30000">
                <a:solidFill>
                  <a:schemeClr val="tx1"/>
                </a:solidFill>
                <a:ea typeface="宋体" panose="02010600030101010101" pitchFamily="2" charset="-122"/>
              </a:rPr>
              <a:t>i</a:t>
            </a:r>
            <a:r>
              <a:rPr lang="en-US" altLang="zh-CN" sz="2400" b="0">
                <a:solidFill>
                  <a:schemeClr val="tx1"/>
                </a:solidFill>
                <a:latin typeface="Arial" panose="020B0604020202020204" pitchFamily="34" charset="0"/>
                <a:ea typeface="宋体" panose="02010600030101010101" pitchFamily="2" charset="-122"/>
              </a:rPr>
              <a:t> </a:t>
            </a:r>
          </a:p>
        </p:txBody>
      </p:sp>
      <p:sp>
        <p:nvSpPr>
          <p:cNvPr id="28680" name="Text Box 6">
            <a:extLst>
              <a:ext uri="{FF2B5EF4-FFF2-40B4-BE49-F238E27FC236}">
                <a16:creationId xmlns:a16="http://schemas.microsoft.com/office/drawing/2014/main" id="{36D91ACF-63FE-6113-666A-777B6F1D597A}"/>
              </a:ext>
            </a:extLst>
          </p:cNvPr>
          <p:cNvSpPr txBox="1">
            <a:spLocks noChangeArrowheads="1"/>
          </p:cNvSpPr>
          <p:nvPr/>
        </p:nvSpPr>
        <p:spPr bwMode="auto">
          <a:xfrm>
            <a:off x="357188" y="3571875"/>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a:t>
            </a:r>
            <a:r>
              <a:rPr lang="en-US" altLang="zh-CN" sz="2400" b="0">
                <a:solidFill>
                  <a:schemeClr val="tx1"/>
                </a:solidFill>
                <a:latin typeface="Arial" panose="020B0604020202020204" pitchFamily="34" charset="0"/>
                <a:ea typeface="宋体" panose="02010600030101010101" pitchFamily="2" charset="-122"/>
              </a:rPr>
              <a:t>2</a:t>
            </a:r>
            <a:r>
              <a:rPr lang="zh-CN" altLang="en-US" sz="2400" b="0">
                <a:solidFill>
                  <a:schemeClr val="tx1"/>
                </a:solidFill>
                <a:latin typeface="Arial" panose="020B0604020202020204" pitchFamily="34" charset="0"/>
                <a:ea typeface="宋体" panose="02010600030101010101" pitchFamily="2" charset="-122"/>
              </a:rPr>
              <a:t>）补码减法的实现</a:t>
            </a:r>
          </a:p>
        </p:txBody>
      </p:sp>
      <p:sp>
        <p:nvSpPr>
          <p:cNvPr id="28681" name="Rectangle 8">
            <a:extLst>
              <a:ext uri="{FF2B5EF4-FFF2-40B4-BE49-F238E27FC236}">
                <a16:creationId xmlns:a16="http://schemas.microsoft.com/office/drawing/2014/main" id="{54B7593E-1546-E10B-697F-72CF0DD57C21}"/>
              </a:ext>
            </a:extLst>
          </p:cNvPr>
          <p:cNvSpPr>
            <a:spLocks noChangeArrowheads="1"/>
          </p:cNvSpPr>
          <p:nvPr/>
        </p:nvSpPr>
        <p:spPr bwMode="auto">
          <a:xfrm>
            <a:off x="1214438" y="4071938"/>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b="0">
                <a:solidFill>
                  <a:schemeClr val="tx1"/>
                </a:solidFill>
                <a:ea typeface="宋体" panose="02010600030101010101" pitchFamily="2" charset="-122"/>
              </a:rPr>
              <a:t>M=1</a:t>
            </a:r>
            <a:r>
              <a:rPr lang="zh-CN" altLang="en-US" sz="2400" b="0">
                <a:solidFill>
                  <a:schemeClr val="tx1"/>
                </a:solidFill>
                <a:ea typeface="宋体" panose="02010600030101010101" pitchFamily="2" charset="-122"/>
              </a:rPr>
              <a:t>，则</a:t>
            </a:r>
            <a:r>
              <a:rPr lang="en-US" altLang="zh-CN" sz="2400" b="0">
                <a:solidFill>
                  <a:schemeClr val="tx1"/>
                </a:solidFill>
                <a:ea typeface="宋体" panose="02010600030101010101" pitchFamily="2" charset="-122"/>
              </a:rPr>
              <a:t>B</a:t>
            </a:r>
            <a:r>
              <a:rPr lang="en-US" altLang="zh-CN" sz="2400" b="0">
                <a:solidFill>
                  <a:schemeClr val="tx1"/>
                </a:solidFill>
                <a:latin typeface="Arial" panose="020B0604020202020204" pitchFamily="34" charset="0"/>
                <a:ea typeface="宋体" panose="02010600030101010101" pitchFamily="2" charset="-122"/>
              </a:rPr>
              <a:t>’</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=1⊕B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C</a:t>
            </a:r>
            <a:r>
              <a:rPr lang="en-US" altLang="zh-CN" sz="2400" b="0" baseline="-30000">
                <a:solidFill>
                  <a:schemeClr val="tx1"/>
                </a:solidFill>
                <a:ea typeface="宋体" panose="02010600030101010101" pitchFamily="2" charset="-122"/>
              </a:rPr>
              <a:t>0</a:t>
            </a:r>
            <a:r>
              <a:rPr lang="en-US" altLang="zh-CN" sz="2400" b="0">
                <a:solidFill>
                  <a:schemeClr val="tx1"/>
                </a:solidFill>
                <a:ea typeface="宋体" panose="02010600030101010101" pitchFamily="2" charset="-122"/>
              </a:rPr>
              <a:t>=1</a:t>
            </a:r>
            <a:r>
              <a:rPr lang="en-US" altLang="zh-CN" sz="2400" b="0">
                <a:solidFill>
                  <a:schemeClr val="tx1"/>
                </a:solidFill>
                <a:latin typeface="Arial" panose="020B0604020202020204" pitchFamily="34" charset="0"/>
                <a:ea typeface="宋体" panose="02010600030101010101" pitchFamily="2" charset="-122"/>
              </a:rPr>
              <a:t> </a:t>
            </a:r>
          </a:p>
        </p:txBody>
      </p:sp>
      <p:graphicFrame>
        <p:nvGraphicFramePr>
          <p:cNvPr id="28682" name="Object 6">
            <a:extLst>
              <a:ext uri="{FF2B5EF4-FFF2-40B4-BE49-F238E27FC236}">
                <a16:creationId xmlns:a16="http://schemas.microsoft.com/office/drawing/2014/main" id="{87503736-017A-BB0A-DE5C-FC95DB11913A}"/>
              </a:ext>
            </a:extLst>
          </p:cNvPr>
          <p:cNvGraphicFramePr>
            <a:graphicFrameLocks noChangeAspect="1"/>
          </p:cNvGraphicFramePr>
          <p:nvPr/>
        </p:nvGraphicFramePr>
        <p:xfrm>
          <a:off x="3951288" y="4038600"/>
          <a:ext cx="363537" cy="533400"/>
        </p:xfrm>
        <a:graphic>
          <a:graphicData uri="http://schemas.openxmlformats.org/presentationml/2006/ole">
            <mc:AlternateContent xmlns:mc="http://schemas.openxmlformats.org/markup-compatibility/2006">
              <mc:Choice xmlns:v="urn:schemas-microsoft-com:vml" Requires="v">
                <p:oleObj r:id="rId5" imgW="190914" imgH="254552" progId="Equation.3">
                  <p:embed/>
                </p:oleObj>
              </mc:Choice>
              <mc:Fallback>
                <p:oleObj r:id="rId5" imgW="190914" imgH="254552" progId="Equation.3">
                  <p:embed/>
                  <p:pic>
                    <p:nvPicPr>
                      <p:cNvPr id="28682" name="Object 6">
                        <a:extLst>
                          <a:ext uri="{FF2B5EF4-FFF2-40B4-BE49-F238E27FC236}">
                            <a16:creationId xmlns:a16="http://schemas.microsoft.com/office/drawing/2014/main" id="{87503736-017A-BB0A-DE5C-FC95DB119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4038600"/>
                        <a:ext cx="3635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83" name="Rectangle 9">
            <a:extLst>
              <a:ext uri="{FF2B5EF4-FFF2-40B4-BE49-F238E27FC236}">
                <a16:creationId xmlns:a16="http://schemas.microsoft.com/office/drawing/2014/main" id="{1BDE1886-43E3-DDCB-BBA2-0453575D561A}"/>
              </a:ext>
            </a:extLst>
          </p:cNvPr>
          <p:cNvSpPr>
            <a:spLocks noChangeArrowheads="1"/>
          </p:cNvSpPr>
          <p:nvPr/>
        </p:nvSpPr>
        <p:spPr bwMode="auto">
          <a:xfrm>
            <a:off x="1214438" y="45720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所以 </a:t>
            </a:r>
            <a:r>
              <a:rPr lang="en-US" altLang="zh-CN" sz="2400" b="0">
                <a:solidFill>
                  <a:schemeClr val="tx1"/>
                </a:solidFill>
                <a:ea typeface="宋体" panose="02010600030101010101" pitchFamily="2" charset="-122"/>
              </a:rPr>
              <a:t>[F]</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+[-B]</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=[A-B]</a:t>
            </a:r>
            <a:r>
              <a:rPr lang="zh-CN" altLang="en-US" sz="2400" b="0" baseline="-30000">
                <a:solidFill>
                  <a:schemeClr val="tx1"/>
                </a:solidFill>
                <a:ea typeface="宋体" panose="02010600030101010101" pitchFamily="2" charset="-122"/>
              </a:rPr>
              <a:t>补</a:t>
            </a:r>
            <a:r>
              <a:rPr lang="zh-CN" altLang="en-US" sz="2400" b="0">
                <a:solidFill>
                  <a:schemeClr val="tx1"/>
                </a:solidFill>
                <a:latin typeface="Arial" panose="020B0604020202020204" pitchFamily="34" charset="0"/>
                <a:ea typeface="宋体" panose="02010600030101010101" pitchFamily="2" charset="-122"/>
              </a:rPr>
              <a:t> </a:t>
            </a:r>
          </a:p>
        </p:txBody>
      </p:sp>
      <p:sp>
        <p:nvSpPr>
          <p:cNvPr id="28684" name="Text Box 10">
            <a:extLst>
              <a:ext uri="{FF2B5EF4-FFF2-40B4-BE49-F238E27FC236}">
                <a16:creationId xmlns:a16="http://schemas.microsoft.com/office/drawing/2014/main" id="{CE72EC4B-6377-927D-85A2-267E98BD09E4}"/>
              </a:ext>
            </a:extLst>
          </p:cNvPr>
          <p:cNvSpPr txBox="1">
            <a:spLocks noChangeArrowheads="1"/>
          </p:cNvSpPr>
          <p:nvPr/>
        </p:nvSpPr>
        <p:spPr bwMode="auto">
          <a:xfrm>
            <a:off x="357188" y="5572125"/>
            <a:ext cx="585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dirty="0">
                <a:solidFill>
                  <a:schemeClr val="tx1"/>
                </a:solidFill>
                <a:highlight>
                  <a:srgbClr val="FFFF00"/>
                </a:highlight>
                <a:latin typeface="Arial" panose="020B0604020202020204" pitchFamily="34" charset="0"/>
                <a:ea typeface="宋体" panose="02010600030101010101" pitchFamily="2" charset="-122"/>
              </a:rPr>
              <a:t>（</a:t>
            </a:r>
            <a:r>
              <a:rPr lang="en-US" altLang="zh-CN" sz="2400" b="0" dirty="0">
                <a:solidFill>
                  <a:schemeClr val="tx1"/>
                </a:solidFill>
                <a:highlight>
                  <a:srgbClr val="FFFF00"/>
                </a:highlight>
                <a:latin typeface="Arial" panose="020B0604020202020204" pitchFamily="34" charset="0"/>
                <a:ea typeface="宋体" panose="02010600030101010101" pitchFamily="2" charset="-122"/>
              </a:rPr>
              <a:t>3</a:t>
            </a:r>
            <a:r>
              <a:rPr lang="zh-CN" altLang="en-US" sz="2400" b="0" dirty="0">
                <a:solidFill>
                  <a:schemeClr val="tx1"/>
                </a:solidFill>
                <a:highlight>
                  <a:srgbClr val="FFFF00"/>
                </a:highlight>
                <a:latin typeface="Arial" panose="020B0604020202020204" pitchFamily="34" charset="0"/>
                <a:ea typeface="宋体" panose="02010600030101010101" pitchFamily="2" charset="-122"/>
              </a:rPr>
              <a:t>）判溢出  </a:t>
            </a:r>
            <a:r>
              <a:rPr lang="en-US" altLang="zh-CN" sz="2400" b="0" dirty="0">
                <a:solidFill>
                  <a:schemeClr val="tx1"/>
                </a:solidFill>
                <a:highlight>
                  <a:srgbClr val="FFFF00"/>
                </a:highlight>
                <a:ea typeface="宋体" panose="02010600030101010101" pitchFamily="2" charset="-122"/>
              </a:rPr>
              <a:t>OF</a:t>
            </a:r>
            <a:r>
              <a:rPr lang="en-US" altLang="zh-CN" sz="2400" b="0" dirty="0">
                <a:solidFill>
                  <a:schemeClr val="tx1"/>
                </a:solidFill>
                <a:highlight>
                  <a:srgbClr val="FFFF00"/>
                </a:highlight>
                <a:latin typeface="Arial" panose="020B0604020202020204" pitchFamily="34" charset="0"/>
                <a:ea typeface="宋体" panose="02010600030101010101" pitchFamily="2" charset="-122"/>
              </a:rPr>
              <a:t> </a:t>
            </a:r>
            <a:r>
              <a:rPr lang="zh-CN" altLang="en-US" sz="2400" b="0" dirty="0">
                <a:solidFill>
                  <a:schemeClr val="tx1"/>
                </a:solidFill>
                <a:highlight>
                  <a:srgbClr val="FFFF00"/>
                </a:highlight>
                <a:latin typeface="Arial" panose="020B0604020202020204" pitchFamily="34" charset="0"/>
                <a:ea typeface="宋体" panose="02010600030101010101" pitchFamily="2" charset="-122"/>
              </a:rPr>
              <a:t>＝ </a:t>
            </a:r>
            <a:r>
              <a:rPr lang="en-US" altLang="zh-CN" sz="2400" b="0" dirty="0">
                <a:solidFill>
                  <a:schemeClr val="tx1"/>
                </a:solidFill>
                <a:highlight>
                  <a:srgbClr val="FFFF00"/>
                </a:highlight>
                <a:ea typeface="宋体" panose="02010600030101010101" pitchFamily="2" charset="-122"/>
              </a:rPr>
              <a:t>C</a:t>
            </a:r>
            <a:r>
              <a:rPr lang="en-US" altLang="zh-CN" sz="2400" b="0" baseline="-30000" dirty="0">
                <a:solidFill>
                  <a:schemeClr val="tx1"/>
                </a:solidFill>
                <a:highlight>
                  <a:srgbClr val="FFFF00"/>
                </a:highlight>
                <a:ea typeface="宋体" panose="02010600030101010101" pitchFamily="2" charset="-122"/>
              </a:rPr>
              <a:t>n </a:t>
            </a:r>
            <a:r>
              <a:rPr lang="en-US" altLang="zh-CN" sz="2400" b="0" dirty="0">
                <a:solidFill>
                  <a:schemeClr val="tx1"/>
                </a:solidFill>
                <a:highlight>
                  <a:srgbClr val="FFFF00"/>
                </a:highlight>
                <a:ea typeface="宋体" panose="02010600030101010101" pitchFamily="2" charset="-122"/>
              </a:rPr>
              <a:t>⊕</a:t>
            </a:r>
            <a:r>
              <a:rPr lang="en-US" altLang="zh-CN" sz="2400" b="0" baseline="-30000" dirty="0">
                <a:solidFill>
                  <a:schemeClr val="tx1"/>
                </a:solidFill>
                <a:highlight>
                  <a:srgbClr val="FFFF00"/>
                </a:highlight>
                <a:ea typeface="宋体" panose="02010600030101010101" pitchFamily="2" charset="-122"/>
              </a:rPr>
              <a:t> </a:t>
            </a:r>
            <a:r>
              <a:rPr lang="en-US" altLang="zh-CN" sz="2400" b="0" dirty="0">
                <a:solidFill>
                  <a:schemeClr val="tx1"/>
                </a:solidFill>
                <a:highlight>
                  <a:srgbClr val="FFFF00"/>
                </a:highlight>
                <a:ea typeface="宋体" panose="02010600030101010101" pitchFamily="2" charset="-122"/>
              </a:rPr>
              <a:t>C</a:t>
            </a:r>
            <a:r>
              <a:rPr lang="en-US" altLang="zh-CN" sz="2400" b="0" baseline="-30000" dirty="0">
                <a:solidFill>
                  <a:schemeClr val="tx1"/>
                </a:solidFill>
                <a:highlight>
                  <a:srgbClr val="FFFF00"/>
                </a:highlight>
                <a:ea typeface="宋体" panose="02010600030101010101" pitchFamily="2" charset="-122"/>
              </a:rPr>
              <a:t>n</a:t>
            </a:r>
            <a:r>
              <a:rPr lang="zh-CN" altLang="en-US" sz="2400" b="0" baseline="-30000" dirty="0">
                <a:solidFill>
                  <a:schemeClr val="tx1"/>
                </a:solidFill>
                <a:highlight>
                  <a:srgbClr val="FFFF00"/>
                </a:highlight>
                <a:ea typeface="宋体" panose="02010600030101010101" pitchFamily="2" charset="-122"/>
              </a:rPr>
              <a:t>-</a:t>
            </a:r>
            <a:r>
              <a:rPr lang="en-US" altLang="zh-CN" sz="2400" b="0" baseline="-30000" dirty="0">
                <a:solidFill>
                  <a:schemeClr val="tx1"/>
                </a:solidFill>
                <a:highlight>
                  <a:srgbClr val="FFFF00"/>
                </a:highlight>
                <a:ea typeface="宋体" panose="02010600030101010101" pitchFamily="2" charset="-122"/>
              </a:rPr>
              <a:t>1</a:t>
            </a:r>
            <a:r>
              <a:rPr lang="en-US" altLang="zh-CN" sz="2400" b="0" dirty="0">
                <a:solidFill>
                  <a:schemeClr val="tx1"/>
                </a:solidFill>
                <a:highlight>
                  <a:srgbClr val="FFFF00"/>
                </a:highlight>
                <a:latin typeface="Arial" panose="020B0604020202020204" pitchFamily="34" charset="0"/>
                <a:ea typeface="宋体" panose="02010600030101010101" pitchFamily="2" charset="-122"/>
              </a:rPr>
              <a:t> </a:t>
            </a:r>
          </a:p>
        </p:txBody>
      </p:sp>
      <p:sp>
        <p:nvSpPr>
          <p:cNvPr id="28685" name="Rectangle 10">
            <a:extLst>
              <a:ext uri="{FF2B5EF4-FFF2-40B4-BE49-F238E27FC236}">
                <a16:creationId xmlns:a16="http://schemas.microsoft.com/office/drawing/2014/main" id="{51EBB818-FB7E-25E1-4C82-5E86B6E4917D}"/>
              </a:ext>
            </a:extLst>
          </p:cNvPr>
          <p:cNvSpPr>
            <a:spLocks noChangeArrowheads="1"/>
          </p:cNvSpPr>
          <p:nvPr/>
        </p:nvSpPr>
        <p:spPr bwMode="auto">
          <a:xfrm>
            <a:off x="500063" y="5072063"/>
            <a:ext cx="6477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补码减法： </a:t>
            </a:r>
            <a:r>
              <a:rPr lang="en-US" altLang="zh-CN" sz="2400" b="0">
                <a:solidFill>
                  <a:schemeClr val="tx1"/>
                </a:solidFill>
                <a:ea typeface="宋体" panose="02010600030101010101" pitchFamily="2" charset="-122"/>
              </a:rPr>
              <a:t>M=1       B</a:t>
            </a:r>
            <a:r>
              <a:rPr lang="en-US" altLang="zh-CN" sz="2400" b="0">
                <a:solidFill>
                  <a:schemeClr val="tx1"/>
                </a:solidFill>
                <a:latin typeface="Arial" panose="020B0604020202020204" pitchFamily="34" charset="0"/>
                <a:ea typeface="宋体" panose="02010600030101010101" pitchFamily="2" charset="-122"/>
              </a:rPr>
              <a:t>’</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=M⊕B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 1⊕ B</a:t>
            </a:r>
            <a:r>
              <a:rPr lang="en-US" altLang="zh-CN" sz="2400" b="0" baseline="-30000">
                <a:solidFill>
                  <a:schemeClr val="tx1"/>
                </a:solidFill>
                <a:ea typeface="宋体" panose="02010600030101010101" pitchFamily="2" charset="-122"/>
              </a:rPr>
              <a:t>i</a:t>
            </a:r>
            <a:r>
              <a:rPr lang="en-US" altLang="zh-CN" sz="2400" b="0">
                <a:solidFill>
                  <a:schemeClr val="tx1"/>
                </a:solidFill>
                <a:ea typeface="宋体" panose="02010600030101010101" pitchFamily="2" charset="-122"/>
              </a:rPr>
              <a:t>=</a:t>
            </a:r>
            <a:endParaRPr lang="en-US" altLang="zh-CN" sz="2400" b="0">
              <a:solidFill>
                <a:schemeClr val="tx1"/>
              </a:solidFill>
              <a:latin typeface="Arial" panose="020B0604020202020204" pitchFamily="34" charset="0"/>
              <a:ea typeface="宋体" panose="02010600030101010101" pitchFamily="2" charset="-122"/>
            </a:endParaRPr>
          </a:p>
        </p:txBody>
      </p:sp>
      <p:graphicFrame>
        <p:nvGraphicFramePr>
          <p:cNvPr id="28686" name="Object 108">
            <a:extLst>
              <a:ext uri="{FF2B5EF4-FFF2-40B4-BE49-F238E27FC236}">
                <a16:creationId xmlns:a16="http://schemas.microsoft.com/office/drawing/2014/main" id="{437928F8-8844-4CBD-9F24-1D3B9514C35A}"/>
              </a:ext>
            </a:extLst>
          </p:cNvPr>
          <p:cNvGraphicFramePr>
            <a:graphicFrameLocks noChangeAspect="1"/>
          </p:cNvGraphicFramePr>
          <p:nvPr/>
        </p:nvGraphicFramePr>
        <p:xfrm>
          <a:off x="5859463" y="5072063"/>
          <a:ext cx="363537" cy="533400"/>
        </p:xfrm>
        <a:graphic>
          <a:graphicData uri="http://schemas.openxmlformats.org/presentationml/2006/ole">
            <mc:AlternateContent xmlns:mc="http://schemas.openxmlformats.org/markup-compatibility/2006">
              <mc:Choice xmlns:v="urn:schemas-microsoft-com:vml" Requires="v">
                <p:oleObj r:id="rId7" imgW="190914" imgH="254552" progId="Equation.3">
                  <p:embed/>
                </p:oleObj>
              </mc:Choice>
              <mc:Fallback>
                <p:oleObj r:id="rId7" imgW="190914" imgH="254552" progId="Equation.3">
                  <p:embed/>
                  <p:pic>
                    <p:nvPicPr>
                      <p:cNvPr id="28686" name="Object 108">
                        <a:extLst>
                          <a:ext uri="{FF2B5EF4-FFF2-40B4-BE49-F238E27FC236}">
                            <a16:creationId xmlns:a16="http://schemas.microsoft.com/office/drawing/2014/main" id="{437928F8-8844-4CBD-9F24-1D3B9514C3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9463" y="5072063"/>
                        <a:ext cx="3635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87" name="Rectangle 9">
            <a:extLst>
              <a:ext uri="{FF2B5EF4-FFF2-40B4-BE49-F238E27FC236}">
                <a16:creationId xmlns:a16="http://schemas.microsoft.com/office/drawing/2014/main" id="{3604960D-2890-0853-4C23-3BADF004F82F}"/>
              </a:ext>
            </a:extLst>
          </p:cNvPr>
          <p:cNvSpPr>
            <a:spLocks noChangeArrowheads="1"/>
          </p:cNvSpPr>
          <p:nvPr/>
        </p:nvSpPr>
        <p:spPr bwMode="auto">
          <a:xfrm>
            <a:off x="571500" y="6072188"/>
            <a:ext cx="757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dirty="0">
                <a:solidFill>
                  <a:schemeClr val="tx1"/>
                </a:solidFill>
                <a:highlight>
                  <a:srgbClr val="FFFF00"/>
                </a:highlight>
                <a:ea typeface="宋体" panose="02010600030101010101" pitchFamily="2" charset="-122"/>
              </a:rPr>
              <a:t>溢出：</a:t>
            </a:r>
            <a:r>
              <a:rPr lang="zh-CN" altLang="en-US" sz="2400" b="0" dirty="0">
                <a:solidFill>
                  <a:srgbClr val="CC0000"/>
                </a:solidFill>
                <a:highlight>
                  <a:srgbClr val="FFFF00"/>
                </a:highlight>
                <a:ea typeface="宋体" panose="02010600030101010101" pitchFamily="2" charset="-122"/>
              </a:rPr>
              <a:t>最高有效位产生的进位和符号位产生的进位不同</a:t>
            </a:r>
            <a:endParaRPr lang="en-US" altLang="zh-CN" sz="2400" b="0" dirty="0">
              <a:solidFill>
                <a:schemeClr val="tx1"/>
              </a:solidFill>
              <a:highlight>
                <a:srgbClr val="FFFF00"/>
              </a:highlight>
              <a:latin typeface="Arial" panose="020B0604020202020204" pitchFamily="34" charset="0"/>
              <a:ea typeface="宋体" panose="02010600030101010101" pitchFamily="2" charset="-122"/>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C5F6A1FD-2A76-F39B-6D1D-094B22AACE76}"/>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539B0C7C-FA3B-4F6F-B954-FDC528CFE978}" type="slidenum">
              <a:rPr lang="en-US" altLang="zh-CN" smtClean="0"/>
              <a:pPr>
                <a:spcBef>
                  <a:spcPct val="0"/>
                </a:spcBef>
                <a:spcAft>
                  <a:spcPct val="0"/>
                </a:spcAft>
                <a:buFontTx/>
                <a:buNone/>
                <a:defRPr/>
              </a:pPr>
              <a:t>115</a:t>
            </a:fld>
            <a:endParaRPr lang="en-US" altLang="zh-CN" sz="1400" b="0">
              <a:solidFill>
                <a:schemeClr val="tx1"/>
              </a:solidFill>
              <a:ea typeface="宋体" panose="02010600030101010101" pitchFamily="2" charset="-122"/>
            </a:endParaRPr>
          </a:p>
        </p:txBody>
      </p:sp>
      <p:grpSp>
        <p:nvGrpSpPr>
          <p:cNvPr id="29699" name="Group 2">
            <a:extLst>
              <a:ext uri="{FF2B5EF4-FFF2-40B4-BE49-F238E27FC236}">
                <a16:creationId xmlns:a16="http://schemas.microsoft.com/office/drawing/2014/main" id="{0E964838-EB8F-A508-5136-8575144431EC}"/>
              </a:ext>
            </a:extLst>
          </p:cNvPr>
          <p:cNvGrpSpPr>
            <a:grpSpLocks/>
          </p:cNvGrpSpPr>
          <p:nvPr/>
        </p:nvGrpSpPr>
        <p:grpSpPr bwMode="auto">
          <a:xfrm>
            <a:off x="214313" y="1785938"/>
            <a:ext cx="7772400" cy="4848225"/>
            <a:chOff x="0" y="0"/>
            <a:chExt cx="6044" cy="3910"/>
          </a:xfrm>
        </p:grpSpPr>
        <p:sp>
          <p:nvSpPr>
            <p:cNvPr id="29705" name="Text Box 5">
              <a:extLst>
                <a:ext uri="{FF2B5EF4-FFF2-40B4-BE49-F238E27FC236}">
                  <a16:creationId xmlns:a16="http://schemas.microsoft.com/office/drawing/2014/main" id="{47899482-52E5-289F-B319-DD7DF4E6C53E}"/>
                </a:ext>
              </a:extLst>
            </p:cNvPr>
            <p:cNvSpPr txBox="1">
              <a:spLocks noChangeArrowheads="1"/>
            </p:cNvSpPr>
            <p:nvPr/>
          </p:nvSpPr>
          <p:spPr bwMode="auto">
            <a:xfrm>
              <a:off x="29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9706" name="Text Box 6">
              <a:extLst>
                <a:ext uri="{FF2B5EF4-FFF2-40B4-BE49-F238E27FC236}">
                  <a16:creationId xmlns:a16="http://schemas.microsoft.com/office/drawing/2014/main" id="{6A4C0796-C630-4FD5-49E5-D9A6AFBAB109}"/>
                </a:ext>
              </a:extLst>
            </p:cNvPr>
            <p:cNvSpPr txBox="1">
              <a:spLocks noChangeArrowheads="1"/>
            </p:cNvSpPr>
            <p:nvPr/>
          </p:nvSpPr>
          <p:spPr bwMode="auto">
            <a:xfrm>
              <a:off x="152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9707" name="Text Box 7">
              <a:extLst>
                <a:ext uri="{FF2B5EF4-FFF2-40B4-BE49-F238E27FC236}">
                  <a16:creationId xmlns:a16="http://schemas.microsoft.com/office/drawing/2014/main" id="{59DA5252-6FE6-512E-B798-BADA63A37294}"/>
                </a:ext>
              </a:extLst>
            </p:cNvPr>
            <p:cNvSpPr txBox="1">
              <a:spLocks noChangeArrowheads="1"/>
            </p:cNvSpPr>
            <p:nvPr/>
          </p:nvSpPr>
          <p:spPr bwMode="auto">
            <a:xfrm>
              <a:off x="3350" y="173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9708" name="Text Box 8">
              <a:extLst>
                <a:ext uri="{FF2B5EF4-FFF2-40B4-BE49-F238E27FC236}">
                  <a16:creationId xmlns:a16="http://schemas.microsoft.com/office/drawing/2014/main" id="{DCA493A6-3D45-3030-6058-C1DDC07CB5B7}"/>
                </a:ext>
              </a:extLst>
            </p:cNvPr>
            <p:cNvSpPr txBox="1">
              <a:spLocks noChangeArrowheads="1"/>
            </p:cNvSpPr>
            <p:nvPr/>
          </p:nvSpPr>
          <p:spPr bwMode="auto">
            <a:xfrm>
              <a:off x="4932"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9709" name="Text Box 9">
              <a:extLst>
                <a:ext uri="{FF2B5EF4-FFF2-40B4-BE49-F238E27FC236}">
                  <a16:creationId xmlns:a16="http://schemas.microsoft.com/office/drawing/2014/main" id="{8D6813D6-BBFF-A314-608C-BA4EF61A2C64}"/>
                </a:ext>
              </a:extLst>
            </p:cNvPr>
            <p:cNvSpPr txBox="1">
              <a:spLocks noChangeArrowheads="1"/>
            </p:cNvSpPr>
            <p:nvPr/>
          </p:nvSpPr>
          <p:spPr bwMode="auto">
            <a:xfrm>
              <a:off x="689" y="33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9710" name="Line 10">
              <a:extLst>
                <a:ext uri="{FF2B5EF4-FFF2-40B4-BE49-F238E27FC236}">
                  <a16:creationId xmlns:a16="http://schemas.microsoft.com/office/drawing/2014/main" id="{E014A266-0499-BEC5-CFEB-9387924733AF}"/>
                </a:ext>
              </a:extLst>
            </p:cNvPr>
            <p:cNvSpPr>
              <a:spLocks noChangeShapeType="1"/>
            </p:cNvSpPr>
            <p:nvPr/>
          </p:nvSpPr>
          <p:spPr bwMode="auto">
            <a:xfrm flipV="1">
              <a:off x="180" y="0"/>
              <a:ext cx="0" cy="312"/>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11" name="Text Box 11">
              <a:extLst>
                <a:ext uri="{FF2B5EF4-FFF2-40B4-BE49-F238E27FC236}">
                  <a16:creationId xmlns:a16="http://schemas.microsoft.com/office/drawing/2014/main" id="{EEFC71A1-3D4C-681B-C5CB-4CF272B5A867}"/>
                </a:ext>
              </a:extLst>
            </p:cNvPr>
            <p:cNvSpPr txBox="1">
              <a:spLocks noChangeArrowheads="1"/>
            </p:cNvSpPr>
            <p:nvPr/>
          </p:nvSpPr>
          <p:spPr bwMode="auto">
            <a:xfrm>
              <a:off x="332" y="0"/>
              <a:ext cx="65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OF</a:t>
              </a:r>
            </a:p>
          </p:txBody>
        </p:sp>
        <p:sp>
          <p:nvSpPr>
            <p:cNvPr id="29712" name="Text Box 12">
              <a:extLst>
                <a:ext uri="{FF2B5EF4-FFF2-40B4-BE49-F238E27FC236}">
                  <a16:creationId xmlns:a16="http://schemas.microsoft.com/office/drawing/2014/main" id="{94A9354F-8E5A-6C85-B138-B76621B9A88F}"/>
                </a:ext>
              </a:extLst>
            </p:cNvPr>
            <p:cNvSpPr txBox="1">
              <a:spLocks noChangeArrowheads="1"/>
            </p:cNvSpPr>
            <p:nvPr/>
          </p:nvSpPr>
          <p:spPr bwMode="auto">
            <a:xfrm>
              <a:off x="5504" y="202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M=1</a:t>
              </a:r>
              <a:r>
                <a:rPr lang="zh-CN" altLang="en-US" sz="1600">
                  <a:solidFill>
                    <a:schemeClr val="tx1"/>
                  </a:solidFill>
                  <a:ea typeface="宋体" panose="02010600030101010101" pitchFamily="2" charset="-122"/>
                </a:rPr>
                <a:t>减</a:t>
              </a:r>
            </a:p>
          </p:txBody>
        </p:sp>
        <p:sp>
          <p:nvSpPr>
            <p:cNvPr id="29713" name="Text Box 13">
              <a:extLst>
                <a:ext uri="{FF2B5EF4-FFF2-40B4-BE49-F238E27FC236}">
                  <a16:creationId xmlns:a16="http://schemas.microsoft.com/office/drawing/2014/main" id="{448F1F3A-2EB5-953A-716E-6000BE78FF92}"/>
                </a:ext>
              </a:extLst>
            </p:cNvPr>
            <p:cNvSpPr txBox="1">
              <a:spLocks noChangeArrowheads="1"/>
            </p:cNvSpPr>
            <p:nvPr/>
          </p:nvSpPr>
          <p:spPr bwMode="auto">
            <a:xfrm>
              <a:off x="5220" y="116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9714" name="Text Box 14">
              <a:extLst>
                <a:ext uri="{FF2B5EF4-FFF2-40B4-BE49-F238E27FC236}">
                  <a16:creationId xmlns:a16="http://schemas.microsoft.com/office/drawing/2014/main" id="{72C5D186-0F78-2C8B-E647-48BBF4CD47D5}"/>
                </a:ext>
              </a:extLst>
            </p:cNvPr>
            <p:cNvSpPr txBox="1">
              <a:spLocks noChangeArrowheads="1"/>
            </p:cNvSpPr>
            <p:nvPr/>
          </p:nvSpPr>
          <p:spPr bwMode="auto">
            <a:xfrm>
              <a:off x="4392"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9715" name="Text Box 15">
              <a:extLst>
                <a:ext uri="{FF2B5EF4-FFF2-40B4-BE49-F238E27FC236}">
                  <a16:creationId xmlns:a16="http://schemas.microsoft.com/office/drawing/2014/main" id="{5F512CD4-A9DC-5924-B68A-2408AF6DA0C2}"/>
                </a:ext>
              </a:extLst>
            </p:cNvPr>
            <p:cNvSpPr txBox="1">
              <a:spLocks noChangeArrowheads="1"/>
            </p:cNvSpPr>
            <p:nvPr/>
          </p:nvSpPr>
          <p:spPr bwMode="auto">
            <a:xfrm>
              <a:off x="3260"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2</a:t>
              </a:r>
              <a:endParaRPr lang="en-US" altLang="zh-CN" sz="1600">
                <a:solidFill>
                  <a:schemeClr val="tx1"/>
                </a:solidFill>
                <a:ea typeface="宋体" panose="02010600030101010101" pitchFamily="2" charset="-122"/>
              </a:endParaRPr>
            </a:p>
          </p:txBody>
        </p:sp>
        <p:sp>
          <p:nvSpPr>
            <p:cNvPr id="29716" name="Text Box 16">
              <a:extLst>
                <a:ext uri="{FF2B5EF4-FFF2-40B4-BE49-F238E27FC236}">
                  <a16:creationId xmlns:a16="http://schemas.microsoft.com/office/drawing/2014/main" id="{5F7A73D5-4EE2-4C69-BB4B-8FBFD9A7FA68}"/>
                </a:ext>
              </a:extLst>
            </p:cNvPr>
            <p:cNvSpPr txBox="1">
              <a:spLocks noChangeArrowheads="1"/>
            </p:cNvSpPr>
            <p:nvPr/>
          </p:nvSpPr>
          <p:spPr bwMode="auto">
            <a:xfrm>
              <a:off x="2276" y="119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9717" name="Text Box 17">
              <a:extLst>
                <a:ext uri="{FF2B5EF4-FFF2-40B4-BE49-F238E27FC236}">
                  <a16:creationId xmlns:a16="http://schemas.microsoft.com/office/drawing/2014/main" id="{D2DDBE91-AE5D-1B66-B331-FEE0B1A27FF6}"/>
                </a:ext>
              </a:extLst>
            </p:cNvPr>
            <p:cNvSpPr txBox="1">
              <a:spLocks noChangeArrowheads="1"/>
            </p:cNvSpPr>
            <p:nvPr/>
          </p:nvSpPr>
          <p:spPr bwMode="auto">
            <a:xfrm>
              <a:off x="1072" y="155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9718" name="Text Box 18">
              <a:extLst>
                <a:ext uri="{FF2B5EF4-FFF2-40B4-BE49-F238E27FC236}">
                  <a16:creationId xmlns:a16="http://schemas.microsoft.com/office/drawing/2014/main" id="{0B7D07C6-FA46-E9B0-703B-C11965632F2F}"/>
                </a:ext>
              </a:extLst>
            </p:cNvPr>
            <p:cNvSpPr txBox="1">
              <a:spLocks noChangeArrowheads="1"/>
            </p:cNvSpPr>
            <p:nvPr/>
          </p:nvSpPr>
          <p:spPr bwMode="auto">
            <a:xfrm>
              <a:off x="164" y="149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C</a:t>
              </a:r>
              <a:r>
                <a:rPr lang="en-US" altLang="zh-CN" sz="1600" baseline="-25000">
                  <a:solidFill>
                    <a:schemeClr val="tx1"/>
                  </a:solidFill>
                  <a:ea typeface="宋体" panose="02010600030101010101" pitchFamily="2" charset="-122"/>
                </a:rPr>
                <a:t>n</a:t>
              </a:r>
              <a:endParaRPr lang="en-US" altLang="zh-CN" sz="1600">
                <a:solidFill>
                  <a:schemeClr val="tx1"/>
                </a:solidFill>
                <a:ea typeface="宋体" panose="02010600030101010101" pitchFamily="2" charset="-122"/>
              </a:endParaRPr>
            </a:p>
          </p:txBody>
        </p:sp>
        <p:grpSp>
          <p:nvGrpSpPr>
            <p:cNvPr id="29719" name="Group 17">
              <a:extLst>
                <a:ext uri="{FF2B5EF4-FFF2-40B4-BE49-F238E27FC236}">
                  <a16:creationId xmlns:a16="http://schemas.microsoft.com/office/drawing/2014/main" id="{B992A447-2A17-E6DF-EF17-D717FF7E9A99}"/>
                </a:ext>
              </a:extLst>
            </p:cNvPr>
            <p:cNvGrpSpPr>
              <a:grpSpLocks/>
            </p:cNvGrpSpPr>
            <p:nvPr/>
          </p:nvGrpSpPr>
          <p:grpSpPr bwMode="auto">
            <a:xfrm>
              <a:off x="0" y="322"/>
              <a:ext cx="361" cy="521"/>
              <a:chOff x="0" y="0"/>
              <a:chExt cx="390" cy="563"/>
            </a:xfrm>
          </p:grpSpPr>
          <p:sp>
            <p:nvSpPr>
              <p:cNvPr id="29798" name="Freeform 20">
                <a:extLst>
                  <a:ext uri="{FF2B5EF4-FFF2-40B4-BE49-F238E27FC236}">
                    <a16:creationId xmlns:a16="http://schemas.microsoft.com/office/drawing/2014/main" id="{883D6B52-31FD-068C-6493-CC693DCC0189}"/>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9" name="Freeform 21">
                <a:extLst>
                  <a:ext uri="{FF2B5EF4-FFF2-40B4-BE49-F238E27FC236}">
                    <a16:creationId xmlns:a16="http://schemas.microsoft.com/office/drawing/2014/main" id="{233FA155-99C7-D170-600B-2B8FF987F674}"/>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800" name="Freeform 22">
                <a:extLst>
                  <a:ext uri="{FF2B5EF4-FFF2-40B4-BE49-F238E27FC236}">
                    <a16:creationId xmlns:a16="http://schemas.microsoft.com/office/drawing/2014/main" id="{363ABABC-F4FD-2EF5-9BA0-2A9FD6C8AC3D}"/>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801" name="Freeform 23">
                <a:extLst>
                  <a:ext uri="{FF2B5EF4-FFF2-40B4-BE49-F238E27FC236}">
                    <a16:creationId xmlns:a16="http://schemas.microsoft.com/office/drawing/2014/main" id="{FD7BEBE6-14B5-51EE-9F6B-BFB53454C6E1}"/>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802" name="Freeform 24">
                <a:extLst>
                  <a:ext uri="{FF2B5EF4-FFF2-40B4-BE49-F238E27FC236}">
                    <a16:creationId xmlns:a16="http://schemas.microsoft.com/office/drawing/2014/main" id="{4DA43123-426D-263D-4D2D-78A9DAB7C7BA}"/>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20" name="Text Box 25">
              <a:extLst>
                <a:ext uri="{FF2B5EF4-FFF2-40B4-BE49-F238E27FC236}">
                  <a16:creationId xmlns:a16="http://schemas.microsoft.com/office/drawing/2014/main" id="{888F4C78-2F05-074F-82A4-BA495DE20BEC}"/>
                </a:ext>
              </a:extLst>
            </p:cNvPr>
            <p:cNvSpPr txBox="1">
              <a:spLocks noChangeArrowheads="1"/>
            </p:cNvSpPr>
            <p:nvPr/>
          </p:nvSpPr>
          <p:spPr bwMode="auto">
            <a:xfrm>
              <a:off x="555"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9721" name="Line 26">
              <a:extLst>
                <a:ext uri="{FF2B5EF4-FFF2-40B4-BE49-F238E27FC236}">
                  <a16:creationId xmlns:a16="http://schemas.microsoft.com/office/drawing/2014/main" id="{83A6B14A-03FB-F4F0-F68F-1B53654FBCD0}"/>
                </a:ext>
              </a:extLst>
            </p:cNvPr>
            <p:cNvSpPr>
              <a:spLocks noChangeShapeType="1"/>
            </p:cNvSpPr>
            <p:nvPr/>
          </p:nvSpPr>
          <p:spPr bwMode="auto">
            <a:xfrm flipV="1">
              <a:off x="240" y="1025"/>
              <a:ext cx="1060"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Line 27">
              <a:extLst>
                <a:ext uri="{FF2B5EF4-FFF2-40B4-BE49-F238E27FC236}">
                  <a16:creationId xmlns:a16="http://schemas.microsoft.com/office/drawing/2014/main" id="{20953A00-373C-4647-96A3-4650212C2F77}"/>
                </a:ext>
              </a:extLst>
            </p:cNvPr>
            <p:cNvSpPr>
              <a:spLocks noChangeShapeType="1"/>
            </p:cNvSpPr>
            <p:nvPr/>
          </p:nvSpPr>
          <p:spPr bwMode="auto">
            <a:xfrm>
              <a:off x="239" y="72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Line 28">
              <a:extLst>
                <a:ext uri="{FF2B5EF4-FFF2-40B4-BE49-F238E27FC236}">
                  <a16:creationId xmlns:a16="http://schemas.microsoft.com/office/drawing/2014/main" id="{0520D2B2-39E9-87FA-F6C8-C6452DE166AE}"/>
                </a:ext>
              </a:extLst>
            </p:cNvPr>
            <p:cNvSpPr>
              <a:spLocks noChangeShapeType="1"/>
            </p:cNvSpPr>
            <p:nvPr/>
          </p:nvSpPr>
          <p:spPr bwMode="auto">
            <a:xfrm>
              <a:off x="1305" y="1031"/>
              <a:ext cx="1" cy="517"/>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24" name="Line 29">
              <a:extLst>
                <a:ext uri="{FF2B5EF4-FFF2-40B4-BE49-F238E27FC236}">
                  <a16:creationId xmlns:a16="http://schemas.microsoft.com/office/drawing/2014/main" id="{872C2874-97DB-C8F0-861A-B716CAD2CEC7}"/>
                </a:ext>
              </a:extLst>
            </p:cNvPr>
            <p:cNvSpPr>
              <a:spLocks noChangeShapeType="1"/>
            </p:cNvSpPr>
            <p:nvPr/>
          </p:nvSpPr>
          <p:spPr bwMode="auto">
            <a:xfrm>
              <a:off x="105" y="745"/>
              <a:ext cx="1" cy="7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5" name="Line 30">
              <a:extLst>
                <a:ext uri="{FF2B5EF4-FFF2-40B4-BE49-F238E27FC236}">
                  <a16:creationId xmlns:a16="http://schemas.microsoft.com/office/drawing/2014/main" id="{B2C7FC50-3E42-E76D-E5CE-980310A7CE34}"/>
                </a:ext>
              </a:extLst>
            </p:cNvPr>
            <p:cNvSpPr>
              <a:spLocks noChangeShapeType="1"/>
            </p:cNvSpPr>
            <p:nvPr/>
          </p:nvSpPr>
          <p:spPr bwMode="auto">
            <a:xfrm>
              <a:off x="105" y="1540"/>
              <a:ext cx="43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Text Box 31">
              <a:extLst>
                <a:ext uri="{FF2B5EF4-FFF2-40B4-BE49-F238E27FC236}">
                  <a16:creationId xmlns:a16="http://schemas.microsoft.com/office/drawing/2014/main" id="{95474B93-4353-E405-3FB1-5E83492FB347}"/>
                </a:ext>
              </a:extLst>
            </p:cNvPr>
            <p:cNvSpPr txBox="1">
              <a:spLocks noChangeArrowheads="1"/>
            </p:cNvSpPr>
            <p:nvPr/>
          </p:nvSpPr>
          <p:spPr bwMode="auto">
            <a:xfrm>
              <a:off x="180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9727" name="Line 32">
              <a:extLst>
                <a:ext uri="{FF2B5EF4-FFF2-40B4-BE49-F238E27FC236}">
                  <a16:creationId xmlns:a16="http://schemas.microsoft.com/office/drawing/2014/main" id="{761ABE9E-7115-94F1-5DFF-D158F8DBDC84}"/>
                </a:ext>
              </a:extLst>
            </p:cNvPr>
            <p:cNvSpPr>
              <a:spLocks noChangeShapeType="1"/>
            </p:cNvSpPr>
            <p:nvPr/>
          </p:nvSpPr>
          <p:spPr bwMode="auto">
            <a:xfrm flipH="1">
              <a:off x="1040" y="1540"/>
              <a:ext cx="767"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28" name="Text Box 33">
              <a:extLst>
                <a:ext uri="{FF2B5EF4-FFF2-40B4-BE49-F238E27FC236}">
                  <a16:creationId xmlns:a16="http://schemas.microsoft.com/office/drawing/2014/main" id="{2EAA5DAD-AD36-6063-3F70-E8826FE3DE7E}"/>
                </a:ext>
              </a:extLst>
            </p:cNvPr>
            <p:cNvSpPr txBox="1">
              <a:spLocks noChangeArrowheads="1"/>
            </p:cNvSpPr>
            <p:nvPr/>
          </p:nvSpPr>
          <p:spPr bwMode="auto">
            <a:xfrm>
              <a:off x="468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9729" name="Text Box 34">
              <a:extLst>
                <a:ext uri="{FF2B5EF4-FFF2-40B4-BE49-F238E27FC236}">
                  <a16:creationId xmlns:a16="http://schemas.microsoft.com/office/drawing/2014/main" id="{E764994F-E72F-B3AE-78ED-FCDA07C09EA9}"/>
                </a:ext>
              </a:extLst>
            </p:cNvPr>
            <p:cNvSpPr txBox="1">
              <a:spLocks noChangeArrowheads="1"/>
            </p:cNvSpPr>
            <p:nvPr/>
          </p:nvSpPr>
          <p:spPr bwMode="auto">
            <a:xfrm>
              <a:off x="3525" y="1378"/>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a:spcBef>
                  <a:spcPct val="0"/>
                </a:spcBef>
                <a:spcAft>
                  <a:spcPct val="0"/>
                </a:spcAft>
                <a:buFontTx/>
                <a:buNone/>
              </a:pPr>
              <a:r>
                <a:rPr lang="en-US" altLang="zh-CN" sz="1600">
                  <a:solidFill>
                    <a:schemeClr val="tx1"/>
                  </a:solidFill>
                  <a:latin typeface="宋体" panose="02010600030101010101" pitchFamily="2" charset="-122"/>
                  <a:ea typeface="宋体" panose="02010600030101010101" pitchFamily="2" charset="-122"/>
                </a:rPr>
                <a:t>FA</a:t>
              </a:r>
            </a:p>
          </p:txBody>
        </p:sp>
        <p:sp>
          <p:nvSpPr>
            <p:cNvPr id="29730" name="Line 35">
              <a:extLst>
                <a:ext uri="{FF2B5EF4-FFF2-40B4-BE49-F238E27FC236}">
                  <a16:creationId xmlns:a16="http://schemas.microsoft.com/office/drawing/2014/main" id="{F82346C6-4A25-0976-270E-622FD7A312F2}"/>
                </a:ext>
              </a:extLst>
            </p:cNvPr>
            <p:cNvSpPr>
              <a:spLocks noChangeShapeType="1"/>
            </p:cNvSpPr>
            <p:nvPr/>
          </p:nvSpPr>
          <p:spPr bwMode="auto">
            <a:xfrm flipH="1" flipV="1">
              <a:off x="3255" y="1535"/>
              <a:ext cx="265"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1" name="Line 36">
              <a:extLst>
                <a:ext uri="{FF2B5EF4-FFF2-40B4-BE49-F238E27FC236}">
                  <a16:creationId xmlns:a16="http://schemas.microsoft.com/office/drawing/2014/main" id="{E06F9C1D-5DA7-4C0E-2582-801EEFD6BFDA}"/>
                </a:ext>
              </a:extLst>
            </p:cNvPr>
            <p:cNvSpPr>
              <a:spLocks noChangeShapeType="1"/>
            </p:cNvSpPr>
            <p:nvPr/>
          </p:nvSpPr>
          <p:spPr bwMode="auto">
            <a:xfrm flipH="1">
              <a:off x="2745" y="1535"/>
              <a:ext cx="435" cy="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2" name="Line 37">
              <a:extLst>
                <a:ext uri="{FF2B5EF4-FFF2-40B4-BE49-F238E27FC236}">
                  <a16:creationId xmlns:a16="http://schemas.microsoft.com/office/drawing/2014/main" id="{2CA2E57B-833B-CA8F-BD97-CEA885BB2CD8}"/>
                </a:ext>
              </a:extLst>
            </p:cNvPr>
            <p:cNvSpPr>
              <a:spLocks noChangeShapeType="1"/>
            </p:cNvSpPr>
            <p:nvPr/>
          </p:nvSpPr>
          <p:spPr bwMode="auto">
            <a:xfrm flipH="1" flipV="1">
              <a:off x="2280" y="1535"/>
              <a:ext cx="394" cy="9"/>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33" name="Line 38">
              <a:extLst>
                <a:ext uri="{FF2B5EF4-FFF2-40B4-BE49-F238E27FC236}">
                  <a16:creationId xmlns:a16="http://schemas.microsoft.com/office/drawing/2014/main" id="{9CD577A2-0DE4-EEA4-129C-5441669AC458}"/>
                </a:ext>
              </a:extLst>
            </p:cNvPr>
            <p:cNvSpPr>
              <a:spLocks noChangeShapeType="1"/>
            </p:cNvSpPr>
            <p:nvPr/>
          </p:nvSpPr>
          <p:spPr bwMode="auto">
            <a:xfrm flipH="1">
              <a:off x="4005" y="1540"/>
              <a:ext cx="6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34" name="Line 39">
              <a:extLst>
                <a:ext uri="{FF2B5EF4-FFF2-40B4-BE49-F238E27FC236}">
                  <a16:creationId xmlns:a16="http://schemas.microsoft.com/office/drawing/2014/main" id="{AAD80095-64AE-B613-6C97-EF3B09845391}"/>
                </a:ext>
              </a:extLst>
            </p:cNvPr>
            <p:cNvSpPr>
              <a:spLocks noChangeShapeType="1"/>
            </p:cNvSpPr>
            <p:nvPr/>
          </p:nvSpPr>
          <p:spPr bwMode="auto">
            <a:xfrm flipH="1">
              <a:off x="5160" y="1540"/>
              <a:ext cx="2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29735" name="Group 38">
              <a:extLst>
                <a:ext uri="{FF2B5EF4-FFF2-40B4-BE49-F238E27FC236}">
                  <a16:creationId xmlns:a16="http://schemas.microsoft.com/office/drawing/2014/main" id="{46FBFF9F-4F3F-211A-6891-9A9BF1D72789}"/>
                </a:ext>
              </a:extLst>
            </p:cNvPr>
            <p:cNvGrpSpPr>
              <a:grpSpLocks/>
            </p:cNvGrpSpPr>
            <p:nvPr/>
          </p:nvGrpSpPr>
          <p:grpSpPr bwMode="auto">
            <a:xfrm>
              <a:off x="450" y="2008"/>
              <a:ext cx="361" cy="521"/>
              <a:chOff x="0" y="0"/>
              <a:chExt cx="390" cy="563"/>
            </a:xfrm>
          </p:grpSpPr>
          <p:sp>
            <p:nvSpPr>
              <p:cNvPr id="29793" name="Freeform 41">
                <a:extLst>
                  <a:ext uri="{FF2B5EF4-FFF2-40B4-BE49-F238E27FC236}">
                    <a16:creationId xmlns:a16="http://schemas.microsoft.com/office/drawing/2014/main" id="{8016C23D-F102-FE1A-8129-7F09F7C64CA1}"/>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4" name="Freeform 42">
                <a:extLst>
                  <a:ext uri="{FF2B5EF4-FFF2-40B4-BE49-F238E27FC236}">
                    <a16:creationId xmlns:a16="http://schemas.microsoft.com/office/drawing/2014/main" id="{AABFE866-36A8-9895-C696-CB9E223B80A5}"/>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5" name="Freeform 43">
                <a:extLst>
                  <a:ext uri="{FF2B5EF4-FFF2-40B4-BE49-F238E27FC236}">
                    <a16:creationId xmlns:a16="http://schemas.microsoft.com/office/drawing/2014/main" id="{C4AE808E-11FC-20FB-8B1F-27D8EB4FC5B8}"/>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6" name="Freeform 44">
                <a:extLst>
                  <a:ext uri="{FF2B5EF4-FFF2-40B4-BE49-F238E27FC236}">
                    <a16:creationId xmlns:a16="http://schemas.microsoft.com/office/drawing/2014/main" id="{8B4406AB-82A6-5EB0-4A90-7D6879A53B91}"/>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7" name="Freeform 45">
                <a:extLst>
                  <a:ext uri="{FF2B5EF4-FFF2-40B4-BE49-F238E27FC236}">
                    <a16:creationId xmlns:a16="http://schemas.microsoft.com/office/drawing/2014/main" id="{62A812B5-8F2C-9219-F15E-9C6D362034C2}"/>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736" name="Group 44">
              <a:extLst>
                <a:ext uri="{FF2B5EF4-FFF2-40B4-BE49-F238E27FC236}">
                  <a16:creationId xmlns:a16="http://schemas.microsoft.com/office/drawing/2014/main" id="{B3AA06F7-2E9A-1205-8140-1CE8CEE3ADC4}"/>
                </a:ext>
              </a:extLst>
            </p:cNvPr>
            <p:cNvGrpSpPr>
              <a:grpSpLocks/>
            </p:cNvGrpSpPr>
            <p:nvPr/>
          </p:nvGrpSpPr>
          <p:grpSpPr bwMode="auto">
            <a:xfrm>
              <a:off x="1710" y="2023"/>
              <a:ext cx="361" cy="521"/>
              <a:chOff x="0" y="0"/>
              <a:chExt cx="390" cy="563"/>
            </a:xfrm>
          </p:grpSpPr>
          <p:sp>
            <p:nvSpPr>
              <p:cNvPr id="29788" name="Freeform 47">
                <a:extLst>
                  <a:ext uri="{FF2B5EF4-FFF2-40B4-BE49-F238E27FC236}">
                    <a16:creationId xmlns:a16="http://schemas.microsoft.com/office/drawing/2014/main" id="{BFCF796E-95A8-25B8-DC66-6A341D48DB01}"/>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9" name="Freeform 48">
                <a:extLst>
                  <a:ext uri="{FF2B5EF4-FFF2-40B4-BE49-F238E27FC236}">
                    <a16:creationId xmlns:a16="http://schemas.microsoft.com/office/drawing/2014/main" id="{1190FD6E-6397-B3F5-5EF5-9C1613B7B966}"/>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0" name="Freeform 49">
                <a:extLst>
                  <a:ext uri="{FF2B5EF4-FFF2-40B4-BE49-F238E27FC236}">
                    <a16:creationId xmlns:a16="http://schemas.microsoft.com/office/drawing/2014/main" id="{68401444-C8E2-94AF-D829-6F563EDA3C21}"/>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1" name="Freeform 50">
                <a:extLst>
                  <a:ext uri="{FF2B5EF4-FFF2-40B4-BE49-F238E27FC236}">
                    <a16:creationId xmlns:a16="http://schemas.microsoft.com/office/drawing/2014/main" id="{036876AE-77B2-06A4-D790-2E45A6B3BCA9}"/>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92" name="Freeform 51">
                <a:extLst>
                  <a:ext uri="{FF2B5EF4-FFF2-40B4-BE49-F238E27FC236}">
                    <a16:creationId xmlns:a16="http://schemas.microsoft.com/office/drawing/2014/main" id="{1390E490-E8DF-98AB-0417-6E38B3799F18}"/>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737" name="Group 50">
              <a:extLst>
                <a:ext uri="{FF2B5EF4-FFF2-40B4-BE49-F238E27FC236}">
                  <a16:creationId xmlns:a16="http://schemas.microsoft.com/office/drawing/2014/main" id="{5998160F-B1AD-BA40-D241-985569051D72}"/>
                </a:ext>
              </a:extLst>
            </p:cNvPr>
            <p:cNvGrpSpPr>
              <a:grpSpLocks/>
            </p:cNvGrpSpPr>
            <p:nvPr/>
          </p:nvGrpSpPr>
          <p:grpSpPr bwMode="auto">
            <a:xfrm>
              <a:off x="4575" y="2008"/>
              <a:ext cx="361" cy="521"/>
              <a:chOff x="0" y="0"/>
              <a:chExt cx="390" cy="563"/>
            </a:xfrm>
          </p:grpSpPr>
          <p:sp>
            <p:nvSpPr>
              <p:cNvPr id="29783" name="Freeform 53">
                <a:extLst>
                  <a:ext uri="{FF2B5EF4-FFF2-40B4-BE49-F238E27FC236}">
                    <a16:creationId xmlns:a16="http://schemas.microsoft.com/office/drawing/2014/main" id="{AF9FC187-81D9-1726-F664-4BAB287F0B4B}"/>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4" name="Freeform 54">
                <a:extLst>
                  <a:ext uri="{FF2B5EF4-FFF2-40B4-BE49-F238E27FC236}">
                    <a16:creationId xmlns:a16="http://schemas.microsoft.com/office/drawing/2014/main" id="{1D5664BF-8C20-8D4A-87B0-E03C64BA0BE2}"/>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5" name="Freeform 55">
                <a:extLst>
                  <a:ext uri="{FF2B5EF4-FFF2-40B4-BE49-F238E27FC236}">
                    <a16:creationId xmlns:a16="http://schemas.microsoft.com/office/drawing/2014/main" id="{6B400E53-885D-1C21-82BE-1EBA18F8875F}"/>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6" name="Freeform 56">
                <a:extLst>
                  <a:ext uri="{FF2B5EF4-FFF2-40B4-BE49-F238E27FC236}">
                    <a16:creationId xmlns:a16="http://schemas.microsoft.com/office/drawing/2014/main" id="{AE0983EF-0297-C6E8-ED4C-78037DAD4ED0}"/>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7" name="Freeform 57">
                <a:extLst>
                  <a:ext uri="{FF2B5EF4-FFF2-40B4-BE49-F238E27FC236}">
                    <a16:creationId xmlns:a16="http://schemas.microsoft.com/office/drawing/2014/main" id="{6F15B433-3707-6A2F-AE54-C8E519FEC81D}"/>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738" name="Group 56">
              <a:extLst>
                <a:ext uri="{FF2B5EF4-FFF2-40B4-BE49-F238E27FC236}">
                  <a16:creationId xmlns:a16="http://schemas.microsoft.com/office/drawing/2014/main" id="{E1C1792B-B513-2E60-4DB5-981A835E51B7}"/>
                </a:ext>
              </a:extLst>
            </p:cNvPr>
            <p:cNvGrpSpPr>
              <a:grpSpLocks/>
            </p:cNvGrpSpPr>
            <p:nvPr/>
          </p:nvGrpSpPr>
          <p:grpSpPr bwMode="auto">
            <a:xfrm>
              <a:off x="3435" y="2008"/>
              <a:ext cx="361" cy="521"/>
              <a:chOff x="0" y="0"/>
              <a:chExt cx="390" cy="563"/>
            </a:xfrm>
          </p:grpSpPr>
          <p:sp>
            <p:nvSpPr>
              <p:cNvPr id="29778" name="Freeform 59">
                <a:extLst>
                  <a:ext uri="{FF2B5EF4-FFF2-40B4-BE49-F238E27FC236}">
                    <a16:creationId xmlns:a16="http://schemas.microsoft.com/office/drawing/2014/main" id="{995F0EB5-74FD-4D31-3BB5-77381E2271A7}"/>
                  </a:ext>
                </a:extLst>
              </p:cNvPr>
              <p:cNvSpPr>
                <a:spLocks noChangeArrowheads="1"/>
              </p:cNvSpPr>
              <p:nvPr/>
            </p:nvSpPr>
            <p:spPr bwMode="auto">
              <a:xfrm>
                <a:off x="5" y="0"/>
                <a:ext cx="385" cy="166"/>
              </a:xfrm>
              <a:custGeom>
                <a:avLst/>
                <a:gdLst>
                  <a:gd name="T0" fmla="*/ 0 w 1440"/>
                  <a:gd name="T1" fmla="*/ 177 h 156"/>
                  <a:gd name="T2" fmla="*/ 52 w 1440"/>
                  <a:gd name="T3" fmla="*/ 0 h 156"/>
                  <a:gd name="T4" fmla="*/ 103 w 1440"/>
                  <a:gd name="T5" fmla="*/ 177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9" name="Freeform 60">
                <a:extLst>
                  <a:ext uri="{FF2B5EF4-FFF2-40B4-BE49-F238E27FC236}">
                    <a16:creationId xmlns:a16="http://schemas.microsoft.com/office/drawing/2014/main" id="{1CF6841E-6FEB-324F-C837-30A58E7C8FA9}"/>
                  </a:ext>
                </a:extLst>
              </p:cNvPr>
              <p:cNvSpPr>
                <a:spLocks noChangeArrowheads="1"/>
              </p:cNvSpPr>
              <p:nvPr/>
            </p:nvSpPr>
            <p:spPr bwMode="auto">
              <a:xfrm>
                <a:off x="0" y="439"/>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0" name="Freeform 61">
                <a:extLst>
                  <a:ext uri="{FF2B5EF4-FFF2-40B4-BE49-F238E27FC236}">
                    <a16:creationId xmlns:a16="http://schemas.microsoft.com/office/drawing/2014/main" id="{648B202D-803F-2E1E-A487-ABCFBBE64F3B}"/>
                  </a:ext>
                </a:extLst>
              </p:cNvPr>
              <p:cNvSpPr>
                <a:spLocks noChangeArrowheads="1"/>
              </p:cNvSpPr>
              <p:nvPr/>
            </p:nvSpPr>
            <p:spPr bwMode="auto">
              <a:xfrm rot="5400000" flipV="1">
                <a:off x="-140" y="304"/>
                <a:ext cx="300" cy="12"/>
              </a:xfrm>
              <a:custGeom>
                <a:avLst/>
                <a:gdLst>
                  <a:gd name="T0" fmla="*/ 0 w 1440"/>
                  <a:gd name="T1" fmla="*/ 1 h 156"/>
                  <a:gd name="T2" fmla="*/ 31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1" name="Freeform 62">
                <a:extLst>
                  <a:ext uri="{FF2B5EF4-FFF2-40B4-BE49-F238E27FC236}">
                    <a16:creationId xmlns:a16="http://schemas.microsoft.com/office/drawing/2014/main" id="{CBD3A567-6FAD-C4C1-B63F-8DEF9D01C665}"/>
                  </a:ext>
                </a:extLst>
              </p:cNvPr>
              <p:cNvSpPr>
                <a:spLocks noChangeArrowheads="1"/>
              </p:cNvSpPr>
              <p:nvPr/>
            </p:nvSpPr>
            <p:spPr bwMode="auto">
              <a:xfrm rot="16200000" flipV="1">
                <a:off x="214" y="284"/>
                <a:ext cx="301" cy="12"/>
              </a:xfrm>
              <a:custGeom>
                <a:avLst/>
                <a:gdLst>
                  <a:gd name="T0" fmla="*/ 0 w 1440"/>
                  <a:gd name="T1" fmla="*/ 1 h 156"/>
                  <a:gd name="T2" fmla="*/ 32 w 1440"/>
                  <a:gd name="T3" fmla="*/ 0 h 156"/>
                  <a:gd name="T4" fmla="*/ 63 w 1440"/>
                  <a:gd name="T5" fmla="*/ 1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82" name="Freeform 63">
                <a:extLst>
                  <a:ext uri="{FF2B5EF4-FFF2-40B4-BE49-F238E27FC236}">
                    <a16:creationId xmlns:a16="http://schemas.microsoft.com/office/drawing/2014/main" id="{2716452D-CDEA-E044-EE46-6A336AE0675B}"/>
                  </a:ext>
                </a:extLst>
              </p:cNvPr>
              <p:cNvSpPr>
                <a:spLocks noChangeArrowheads="1"/>
              </p:cNvSpPr>
              <p:nvPr/>
            </p:nvSpPr>
            <p:spPr bwMode="auto">
              <a:xfrm>
                <a:off x="0" y="520"/>
                <a:ext cx="385" cy="43"/>
              </a:xfrm>
              <a:custGeom>
                <a:avLst/>
                <a:gdLst>
                  <a:gd name="T0" fmla="*/ 0 w 1440"/>
                  <a:gd name="T1" fmla="*/ 12 h 156"/>
                  <a:gd name="T2" fmla="*/ 52 w 1440"/>
                  <a:gd name="T3" fmla="*/ 0 h 156"/>
                  <a:gd name="T4" fmla="*/ 103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39" name="Line 64">
              <a:extLst>
                <a:ext uri="{FF2B5EF4-FFF2-40B4-BE49-F238E27FC236}">
                  <a16:creationId xmlns:a16="http://schemas.microsoft.com/office/drawing/2014/main" id="{D23C4109-89A0-8690-6251-D005EF358152}"/>
                </a:ext>
              </a:extLst>
            </p:cNvPr>
            <p:cNvSpPr>
              <a:spLocks noChangeShapeType="1"/>
            </p:cNvSpPr>
            <p:nvPr/>
          </p:nvSpPr>
          <p:spPr bwMode="auto">
            <a:xfrm flipH="1">
              <a:off x="631" y="1699"/>
              <a:ext cx="9"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0" name="Line 65">
              <a:extLst>
                <a:ext uri="{FF2B5EF4-FFF2-40B4-BE49-F238E27FC236}">
                  <a16:creationId xmlns:a16="http://schemas.microsoft.com/office/drawing/2014/main" id="{C2B5E3CB-FBD0-CA09-C259-B83357000108}"/>
                </a:ext>
              </a:extLst>
            </p:cNvPr>
            <p:cNvSpPr>
              <a:spLocks noChangeShapeType="1"/>
            </p:cNvSpPr>
            <p:nvPr/>
          </p:nvSpPr>
          <p:spPr bwMode="auto">
            <a:xfrm flipH="1">
              <a:off x="1891" y="1696"/>
              <a:ext cx="9" cy="3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1" name="Line 66">
              <a:extLst>
                <a:ext uri="{FF2B5EF4-FFF2-40B4-BE49-F238E27FC236}">
                  <a16:creationId xmlns:a16="http://schemas.microsoft.com/office/drawing/2014/main" id="{980378AA-A0ED-0CE4-27D7-9813B2892891}"/>
                </a:ext>
              </a:extLst>
            </p:cNvPr>
            <p:cNvSpPr>
              <a:spLocks noChangeShapeType="1"/>
            </p:cNvSpPr>
            <p:nvPr/>
          </p:nvSpPr>
          <p:spPr bwMode="auto">
            <a:xfrm>
              <a:off x="3615" y="1691"/>
              <a:ext cx="1"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2" name="Line 67">
              <a:extLst>
                <a:ext uri="{FF2B5EF4-FFF2-40B4-BE49-F238E27FC236}">
                  <a16:creationId xmlns:a16="http://schemas.microsoft.com/office/drawing/2014/main" id="{B193CC61-DFA4-1029-19E0-8D36DB2683B4}"/>
                </a:ext>
              </a:extLst>
            </p:cNvPr>
            <p:cNvSpPr>
              <a:spLocks noChangeShapeType="1"/>
            </p:cNvSpPr>
            <p:nvPr/>
          </p:nvSpPr>
          <p:spPr bwMode="auto">
            <a:xfrm flipH="1">
              <a:off x="711" y="2425"/>
              <a:ext cx="9"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3" name="Line 68">
              <a:extLst>
                <a:ext uri="{FF2B5EF4-FFF2-40B4-BE49-F238E27FC236}">
                  <a16:creationId xmlns:a16="http://schemas.microsoft.com/office/drawing/2014/main" id="{06ACCAD1-7070-90EE-C99F-0B1B262953B2}"/>
                </a:ext>
              </a:extLst>
            </p:cNvPr>
            <p:cNvSpPr>
              <a:spLocks noChangeShapeType="1"/>
            </p:cNvSpPr>
            <p:nvPr/>
          </p:nvSpPr>
          <p:spPr bwMode="auto">
            <a:xfrm>
              <a:off x="4755" y="169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4" name="Line 69">
              <a:extLst>
                <a:ext uri="{FF2B5EF4-FFF2-40B4-BE49-F238E27FC236}">
                  <a16:creationId xmlns:a16="http://schemas.microsoft.com/office/drawing/2014/main" id="{A320DEB2-08D7-3791-9A39-6066D26C3B9C}"/>
                </a:ext>
              </a:extLst>
            </p:cNvPr>
            <p:cNvSpPr>
              <a:spLocks noChangeShapeType="1"/>
            </p:cNvSpPr>
            <p:nvPr/>
          </p:nvSpPr>
          <p:spPr bwMode="auto">
            <a:xfrm>
              <a:off x="555" y="242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5" name="Line 70">
              <a:extLst>
                <a:ext uri="{FF2B5EF4-FFF2-40B4-BE49-F238E27FC236}">
                  <a16:creationId xmlns:a16="http://schemas.microsoft.com/office/drawing/2014/main" id="{76051FDD-D2FF-7B60-56B4-809D20774760}"/>
                </a:ext>
              </a:extLst>
            </p:cNvPr>
            <p:cNvSpPr>
              <a:spLocks noChangeShapeType="1"/>
            </p:cNvSpPr>
            <p:nvPr/>
          </p:nvSpPr>
          <p:spPr bwMode="auto">
            <a:xfrm flipH="1">
              <a:off x="4671" y="2431"/>
              <a:ext cx="9" cy="9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6" name="Line 71">
              <a:extLst>
                <a:ext uri="{FF2B5EF4-FFF2-40B4-BE49-F238E27FC236}">
                  <a16:creationId xmlns:a16="http://schemas.microsoft.com/office/drawing/2014/main" id="{532AD1C1-80ED-B7B0-0487-46BEEBBFCA4C}"/>
                </a:ext>
              </a:extLst>
            </p:cNvPr>
            <p:cNvSpPr>
              <a:spLocks noChangeShapeType="1"/>
            </p:cNvSpPr>
            <p:nvPr/>
          </p:nvSpPr>
          <p:spPr bwMode="auto">
            <a:xfrm flipH="1">
              <a:off x="1791" y="2461"/>
              <a:ext cx="9"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7" name="Line 72">
              <a:extLst>
                <a:ext uri="{FF2B5EF4-FFF2-40B4-BE49-F238E27FC236}">
                  <a16:creationId xmlns:a16="http://schemas.microsoft.com/office/drawing/2014/main" id="{A1845212-ED2F-1C40-3F16-3EFE28E756D7}"/>
                </a:ext>
              </a:extLst>
            </p:cNvPr>
            <p:cNvSpPr>
              <a:spLocks noChangeShapeType="1"/>
            </p:cNvSpPr>
            <p:nvPr/>
          </p:nvSpPr>
          <p:spPr bwMode="auto">
            <a:xfrm>
              <a:off x="3555" y="239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8" name="Line 73">
              <a:extLst>
                <a:ext uri="{FF2B5EF4-FFF2-40B4-BE49-F238E27FC236}">
                  <a16:creationId xmlns:a16="http://schemas.microsoft.com/office/drawing/2014/main" id="{6DFB7B16-F08A-88FF-6494-E72B3D31201A}"/>
                </a:ext>
              </a:extLst>
            </p:cNvPr>
            <p:cNvSpPr>
              <a:spLocks noChangeShapeType="1"/>
            </p:cNvSpPr>
            <p:nvPr/>
          </p:nvSpPr>
          <p:spPr bwMode="auto">
            <a:xfrm>
              <a:off x="720" y="2752"/>
              <a:ext cx="52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9" name="Line 74">
              <a:extLst>
                <a:ext uri="{FF2B5EF4-FFF2-40B4-BE49-F238E27FC236}">
                  <a16:creationId xmlns:a16="http://schemas.microsoft.com/office/drawing/2014/main" id="{B0289D52-EF55-93F4-7747-7EDD51BD7958}"/>
                </a:ext>
              </a:extLst>
            </p:cNvPr>
            <p:cNvSpPr>
              <a:spLocks noChangeShapeType="1"/>
            </p:cNvSpPr>
            <p:nvPr/>
          </p:nvSpPr>
          <p:spPr bwMode="auto">
            <a:xfrm flipH="1">
              <a:off x="1971" y="2431"/>
              <a:ext cx="9"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50" name="Line 75">
              <a:extLst>
                <a:ext uri="{FF2B5EF4-FFF2-40B4-BE49-F238E27FC236}">
                  <a16:creationId xmlns:a16="http://schemas.microsoft.com/office/drawing/2014/main" id="{27B9FCED-61C7-E994-9A46-011517A4BC1D}"/>
                </a:ext>
              </a:extLst>
            </p:cNvPr>
            <p:cNvSpPr>
              <a:spLocks noChangeShapeType="1"/>
            </p:cNvSpPr>
            <p:nvPr/>
          </p:nvSpPr>
          <p:spPr bwMode="auto">
            <a:xfrm>
              <a:off x="3705" y="2446"/>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51" name="Line 76">
              <a:extLst>
                <a:ext uri="{FF2B5EF4-FFF2-40B4-BE49-F238E27FC236}">
                  <a16:creationId xmlns:a16="http://schemas.microsoft.com/office/drawing/2014/main" id="{3865B0C0-5E0D-4B09-C7E9-4FE393FA8114}"/>
                </a:ext>
              </a:extLst>
            </p:cNvPr>
            <p:cNvSpPr>
              <a:spLocks noChangeShapeType="1"/>
            </p:cNvSpPr>
            <p:nvPr/>
          </p:nvSpPr>
          <p:spPr bwMode="auto">
            <a:xfrm>
              <a:off x="4845" y="2431"/>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52" name="Line 77">
              <a:extLst>
                <a:ext uri="{FF2B5EF4-FFF2-40B4-BE49-F238E27FC236}">
                  <a16:creationId xmlns:a16="http://schemas.microsoft.com/office/drawing/2014/main" id="{267F2839-BA89-73F0-F9FE-FA2EA81F1C15}"/>
                </a:ext>
              </a:extLst>
            </p:cNvPr>
            <p:cNvSpPr>
              <a:spLocks noChangeShapeType="1"/>
            </p:cNvSpPr>
            <p:nvPr/>
          </p:nvSpPr>
          <p:spPr bwMode="auto">
            <a:xfrm>
              <a:off x="945" y="1699"/>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3" name="Line 78">
              <a:extLst>
                <a:ext uri="{FF2B5EF4-FFF2-40B4-BE49-F238E27FC236}">
                  <a16:creationId xmlns:a16="http://schemas.microsoft.com/office/drawing/2014/main" id="{C9AD953E-3ED5-A312-631D-B4187301A017}"/>
                </a:ext>
              </a:extLst>
            </p:cNvPr>
            <p:cNvSpPr>
              <a:spLocks noChangeShapeType="1"/>
            </p:cNvSpPr>
            <p:nvPr/>
          </p:nvSpPr>
          <p:spPr bwMode="auto">
            <a:xfrm flipH="1">
              <a:off x="2181" y="1699"/>
              <a:ext cx="9" cy="16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4" name="Line 79">
              <a:extLst>
                <a:ext uri="{FF2B5EF4-FFF2-40B4-BE49-F238E27FC236}">
                  <a16:creationId xmlns:a16="http://schemas.microsoft.com/office/drawing/2014/main" id="{49F22288-B0E6-24C0-4E7B-14C7F8F6F2FC}"/>
                </a:ext>
              </a:extLst>
            </p:cNvPr>
            <p:cNvSpPr>
              <a:spLocks noChangeShapeType="1"/>
            </p:cNvSpPr>
            <p:nvPr/>
          </p:nvSpPr>
          <p:spPr bwMode="auto">
            <a:xfrm>
              <a:off x="3915" y="1691"/>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5" name="Line 80">
              <a:extLst>
                <a:ext uri="{FF2B5EF4-FFF2-40B4-BE49-F238E27FC236}">
                  <a16:creationId xmlns:a16="http://schemas.microsoft.com/office/drawing/2014/main" id="{C2137024-1395-0BB4-CEED-C06283993EAE}"/>
                </a:ext>
              </a:extLst>
            </p:cNvPr>
            <p:cNvSpPr>
              <a:spLocks noChangeShapeType="1"/>
            </p:cNvSpPr>
            <p:nvPr/>
          </p:nvSpPr>
          <p:spPr bwMode="auto">
            <a:xfrm>
              <a:off x="5055" y="1699"/>
              <a:ext cx="1" cy="16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6" name="Text Box 81">
              <a:extLst>
                <a:ext uri="{FF2B5EF4-FFF2-40B4-BE49-F238E27FC236}">
                  <a16:creationId xmlns:a16="http://schemas.microsoft.com/office/drawing/2014/main" id="{B98180B0-F47A-BD1B-EB43-4D7AB4B1081A}"/>
                </a:ext>
              </a:extLst>
            </p:cNvPr>
            <p:cNvSpPr txBox="1">
              <a:spLocks noChangeArrowheads="1"/>
            </p:cNvSpPr>
            <p:nvPr/>
          </p:nvSpPr>
          <p:spPr bwMode="auto">
            <a:xfrm>
              <a:off x="340" y="3334"/>
              <a:ext cx="3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9757" name="Text Box 82">
              <a:extLst>
                <a:ext uri="{FF2B5EF4-FFF2-40B4-BE49-F238E27FC236}">
                  <a16:creationId xmlns:a16="http://schemas.microsoft.com/office/drawing/2014/main" id="{0489EF79-0B52-A7D6-106D-9A486FD468DF}"/>
                </a:ext>
              </a:extLst>
            </p:cNvPr>
            <p:cNvSpPr txBox="1">
              <a:spLocks noChangeArrowheads="1"/>
            </p:cNvSpPr>
            <p:nvPr/>
          </p:nvSpPr>
          <p:spPr bwMode="auto">
            <a:xfrm>
              <a:off x="784" y="335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n-1</a:t>
              </a:r>
              <a:endParaRPr lang="en-US" altLang="zh-CN" sz="1600">
                <a:solidFill>
                  <a:schemeClr val="tx1"/>
                </a:solidFill>
                <a:ea typeface="宋体" panose="02010600030101010101" pitchFamily="2" charset="-122"/>
              </a:endParaRPr>
            </a:p>
          </p:txBody>
        </p:sp>
        <p:sp>
          <p:nvSpPr>
            <p:cNvPr id="29758" name="Text Box 83">
              <a:extLst>
                <a:ext uri="{FF2B5EF4-FFF2-40B4-BE49-F238E27FC236}">
                  <a16:creationId xmlns:a16="http://schemas.microsoft.com/office/drawing/2014/main" id="{EBC3D125-EA53-4944-287E-BD8F18C71D90}"/>
                </a:ext>
              </a:extLst>
            </p:cNvPr>
            <p:cNvSpPr txBox="1">
              <a:spLocks noChangeArrowheads="1"/>
            </p:cNvSpPr>
            <p:nvPr/>
          </p:nvSpPr>
          <p:spPr bwMode="auto">
            <a:xfrm>
              <a:off x="1668" y="332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9759" name="Text Box 84">
              <a:extLst>
                <a:ext uri="{FF2B5EF4-FFF2-40B4-BE49-F238E27FC236}">
                  <a16:creationId xmlns:a16="http://schemas.microsoft.com/office/drawing/2014/main" id="{F9135836-FA89-6013-FAA4-CBAB82EB5739}"/>
                </a:ext>
              </a:extLst>
            </p:cNvPr>
            <p:cNvSpPr txBox="1">
              <a:spLocks noChangeArrowheads="1"/>
            </p:cNvSpPr>
            <p:nvPr/>
          </p:nvSpPr>
          <p:spPr bwMode="auto">
            <a:xfrm>
              <a:off x="2084"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9760" name="Text Box 85">
              <a:extLst>
                <a:ext uri="{FF2B5EF4-FFF2-40B4-BE49-F238E27FC236}">
                  <a16:creationId xmlns:a16="http://schemas.microsoft.com/office/drawing/2014/main" id="{6EAE6785-19D2-75BB-850B-9DCF8AF54EEB}"/>
                </a:ext>
              </a:extLst>
            </p:cNvPr>
            <p:cNvSpPr txBox="1">
              <a:spLocks noChangeArrowheads="1"/>
            </p:cNvSpPr>
            <p:nvPr/>
          </p:nvSpPr>
          <p:spPr bwMode="auto">
            <a:xfrm>
              <a:off x="38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9761" name="Text Box 86">
              <a:extLst>
                <a:ext uri="{FF2B5EF4-FFF2-40B4-BE49-F238E27FC236}">
                  <a16:creationId xmlns:a16="http://schemas.microsoft.com/office/drawing/2014/main" id="{4EA00EED-8187-8B49-0FDC-68DB8B504152}"/>
                </a:ext>
              </a:extLst>
            </p:cNvPr>
            <p:cNvSpPr txBox="1">
              <a:spLocks noChangeArrowheads="1"/>
            </p:cNvSpPr>
            <p:nvPr/>
          </p:nvSpPr>
          <p:spPr bwMode="auto">
            <a:xfrm>
              <a:off x="3442"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9762" name="Text Box 87">
              <a:extLst>
                <a:ext uri="{FF2B5EF4-FFF2-40B4-BE49-F238E27FC236}">
                  <a16:creationId xmlns:a16="http://schemas.microsoft.com/office/drawing/2014/main" id="{DD10B0F9-9B49-B29D-6F43-BA00BE1BC996}"/>
                </a:ext>
              </a:extLst>
            </p:cNvPr>
            <p:cNvSpPr txBox="1">
              <a:spLocks noChangeArrowheads="1"/>
            </p:cNvSpPr>
            <p:nvPr/>
          </p:nvSpPr>
          <p:spPr bwMode="auto">
            <a:xfrm>
              <a:off x="45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9763" name="Text Box 88">
              <a:extLst>
                <a:ext uri="{FF2B5EF4-FFF2-40B4-BE49-F238E27FC236}">
                  <a16:creationId xmlns:a16="http://schemas.microsoft.com/office/drawing/2014/main" id="{5A60D17F-D139-1B94-2602-250F7E2371FA}"/>
                </a:ext>
              </a:extLst>
            </p:cNvPr>
            <p:cNvSpPr txBox="1">
              <a:spLocks noChangeArrowheads="1"/>
            </p:cNvSpPr>
            <p:nvPr/>
          </p:nvSpPr>
          <p:spPr bwMode="auto">
            <a:xfrm>
              <a:off x="2676" y="3346"/>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9764" name="Text Box 89">
              <a:extLst>
                <a:ext uri="{FF2B5EF4-FFF2-40B4-BE49-F238E27FC236}">
                  <a16:creationId xmlns:a16="http://schemas.microsoft.com/office/drawing/2014/main" id="{0A0EE223-DB4E-8DC8-9536-92B98A1F06ED}"/>
                </a:ext>
              </a:extLst>
            </p:cNvPr>
            <p:cNvSpPr txBox="1">
              <a:spLocks noChangeArrowheads="1"/>
            </p:cNvSpPr>
            <p:nvPr/>
          </p:nvSpPr>
          <p:spPr bwMode="auto">
            <a:xfrm>
              <a:off x="2550" y="2144"/>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9765" name="Text Box 90">
              <a:extLst>
                <a:ext uri="{FF2B5EF4-FFF2-40B4-BE49-F238E27FC236}">
                  <a16:creationId xmlns:a16="http://schemas.microsoft.com/office/drawing/2014/main" id="{66FC8E02-22FA-9C81-E447-A54065E3029D}"/>
                </a:ext>
              </a:extLst>
            </p:cNvPr>
            <p:cNvSpPr txBox="1">
              <a:spLocks noChangeArrowheads="1"/>
            </p:cNvSpPr>
            <p:nvPr/>
          </p:nvSpPr>
          <p:spPr bwMode="auto">
            <a:xfrm>
              <a:off x="500" y="3598"/>
              <a:ext cx="7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zh-CN" altLang="en-US" sz="1600">
                  <a:solidFill>
                    <a:schemeClr val="tx1"/>
                  </a:solidFill>
                  <a:ea typeface="宋体" panose="02010600030101010101" pitchFamily="2" charset="-122"/>
                </a:rPr>
                <a:t>符号位</a:t>
              </a:r>
            </a:p>
          </p:txBody>
        </p:sp>
        <p:sp>
          <p:nvSpPr>
            <p:cNvPr id="29766" name="Line 91">
              <a:extLst>
                <a:ext uri="{FF2B5EF4-FFF2-40B4-BE49-F238E27FC236}">
                  <a16:creationId xmlns:a16="http://schemas.microsoft.com/office/drawing/2014/main" id="{74EC8B4B-CF63-3D7A-079E-292C21F4BF63}"/>
                </a:ext>
              </a:extLst>
            </p:cNvPr>
            <p:cNvSpPr>
              <a:spLocks noChangeShapeType="1"/>
            </p:cNvSpPr>
            <p:nvPr/>
          </p:nvSpPr>
          <p:spPr bwMode="auto">
            <a:xfrm>
              <a:off x="5452" y="1538"/>
              <a:ext cx="1" cy="120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67" name="Text Box 92">
              <a:extLst>
                <a:ext uri="{FF2B5EF4-FFF2-40B4-BE49-F238E27FC236}">
                  <a16:creationId xmlns:a16="http://schemas.microsoft.com/office/drawing/2014/main" id="{5D628AE1-EA82-5E45-B9EA-4C1B9E08D158}"/>
                </a:ext>
              </a:extLst>
            </p:cNvPr>
            <p:cNvSpPr txBox="1">
              <a:spLocks noChangeArrowheads="1"/>
            </p:cNvSpPr>
            <p:nvPr/>
          </p:nvSpPr>
          <p:spPr bwMode="auto">
            <a:xfrm>
              <a:off x="5492" y="1805"/>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M=0</a:t>
              </a:r>
              <a:r>
                <a:rPr lang="zh-CN" altLang="en-US" sz="1600">
                  <a:solidFill>
                    <a:schemeClr val="tx1"/>
                  </a:solidFill>
                  <a:ea typeface="宋体" panose="02010600030101010101" pitchFamily="2" charset="-122"/>
                </a:rPr>
                <a:t>加</a:t>
              </a:r>
            </a:p>
          </p:txBody>
        </p:sp>
        <p:sp>
          <p:nvSpPr>
            <p:cNvPr id="29768" name="Text Box 93">
              <a:extLst>
                <a:ext uri="{FF2B5EF4-FFF2-40B4-BE49-F238E27FC236}">
                  <a16:creationId xmlns:a16="http://schemas.microsoft.com/office/drawing/2014/main" id="{D5A70EDB-1722-B2BF-4F48-0472E9255B4F}"/>
                </a:ext>
              </a:extLst>
            </p:cNvPr>
            <p:cNvSpPr txBox="1">
              <a:spLocks noChangeArrowheads="1"/>
            </p:cNvSpPr>
            <p:nvPr/>
          </p:nvSpPr>
          <p:spPr bwMode="auto">
            <a:xfrm>
              <a:off x="5096" y="2778"/>
              <a:ext cx="9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zh-CN" altLang="en-US" sz="1600">
                  <a:solidFill>
                    <a:schemeClr val="tx1"/>
                  </a:solidFill>
                  <a:ea typeface="宋体" panose="02010600030101010101" pitchFamily="2" charset="-122"/>
                </a:rPr>
                <a:t>方式控制</a:t>
              </a:r>
              <a:r>
                <a:rPr lang="en-US" altLang="zh-CN" sz="1600">
                  <a:solidFill>
                    <a:schemeClr val="tx1"/>
                  </a:solidFill>
                  <a:ea typeface="宋体" panose="02010600030101010101" pitchFamily="2" charset="-122"/>
                </a:rPr>
                <a:t>M</a:t>
              </a:r>
            </a:p>
          </p:txBody>
        </p:sp>
        <p:sp>
          <p:nvSpPr>
            <p:cNvPr id="29769" name="Text Box 94">
              <a:extLst>
                <a:ext uri="{FF2B5EF4-FFF2-40B4-BE49-F238E27FC236}">
                  <a16:creationId xmlns:a16="http://schemas.microsoft.com/office/drawing/2014/main" id="{927E059A-BE13-425D-F52F-EB19E2A00CB6}"/>
                </a:ext>
              </a:extLst>
            </p:cNvPr>
            <p:cNvSpPr txBox="1">
              <a:spLocks noChangeArrowheads="1"/>
            </p:cNvSpPr>
            <p:nvPr/>
          </p:nvSpPr>
          <p:spPr bwMode="auto">
            <a:xfrm>
              <a:off x="2690" y="34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a:t>
              </a:r>
            </a:p>
          </p:txBody>
        </p:sp>
        <p:sp>
          <p:nvSpPr>
            <p:cNvPr id="29770" name="Line 95">
              <a:extLst>
                <a:ext uri="{FF2B5EF4-FFF2-40B4-BE49-F238E27FC236}">
                  <a16:creationId xmlns:a16="http://schemas.microsoft.com/office/drawing/2014/main" id="{0837ADA1-E9B6-9CF9-10C7-2AEC6FFEE89A}"/>
                </a:ext>
              </a:extLst>
            </p:cNvPr>
            <p:cNvSpPr>
              <a:spLocks noChangeShapeType="1"/>
            </p:cNvSpPr>
            <p:nvPr/>
          </p:nvSpPr>
          <p:spPr bwMode="auto">
            <a:xfrm flipV="1">
              <a:off x="776"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71" name="Line 96">
              <a:extLst>
                <a:ext uri="{FF2B5EF4-FFF2-40B4-BE49-F238E27FC236}">
                  <a16:creationId xmlns:a16="http://schemas.microsoft.com/office/drawing/2014/main" id="{BEE6C8AC-2AB5-1A25-6FB9-F9CCBAAAA536}"/>
                </a:ext>
              </a:extLst>
            </p:cNvPr>
            <p:cNvSpPr>
              <a:spLocks noChangeShapeType="1"/>
            </p:cNvSpPr>
            <p:nvPr/>
          </p:nvSpPr>
          <p:spPr bwMode="auto">
            <a:xfrm flipV="1">
              <a:off x="2028"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72" name="Line 97">
              <a:extLst>
                <a:ext uri="{FF2B5EF4-FFF2-40B4-BE49-F238E27FC236}">
                  <a16:creationId xmlns:a16="http://schemas.microsoft.com/office/drawing/2014/main" id="{6E7BFED3-152B-07E6-1DA2-29093A428D0E}"/>
                </a:ext>
              </a:extLst>
            </p:cNvPr>
            <p:cNvSpPr>
              <a:spLocks noChangeShapeType="1"/>
            </p:cNvSpPr>
            <p:nvPr/>
          </p:nvSpPr>
          <p:spPr bwMode="auto">
            <a:xfrm flipV="1">
              <a:off x="3748" y="594"/>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73" name="Line 98">
              <a:extLst>
                <a:ext uri="{FF2B5EF4-FFF2-40B4-BE49-F238E27FC236}">
                  <a16:creationId xmlns:a16="http://schemas.microsoft.com/office/drawing/2014/main" id="{0C9CE5C5-4705-7039-ABAF-ED8CBD10A57B}"/>
                </a:ext>
              </a:extLst>
            </p:cNvPr>
            <p:cNvSpPr>
              <a:spLocks noChangeShapeType="1"/>
            </p:cNvSpPr>
            <p:nvPr/>
          </p:nvSpPr>
          <p:spPr bwMode="auto">
            <a:xfrm flipV="1">
              <a:off x="4912" y="602"/>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9774" name="Text Box 99">
              <a:extLst>
                <a:ext uri="{FF2B5EF4-FFF2-40B4-BE49-F238E27FC236}">
                  <a16:creationId xmlns:a16="http://schemas.microsoft.com/office/drawing/2014/main" id="{D1F3EF93-C055-D89D-9920-46F6DA5B4106}"/>
                </a:ext>
              </a:extLst>
            </p:cNvPr>
            <p:cNvSpPr txBox="1">
              <a:spLocks noChangeArrowheads="1"/>
            </p:cNvSpPr>
            <p:nvPr/>
          </p:nvSpPr>
          <p:spPr bwMode="auto">
            <a:xfrm>
              <a:off x="1879" y="31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n-2</a:t>
              </a:r>
              <a:endParaRPr lang="en-US" altLang="zh-CN" sz="1600">
                <a:solidFill>
                  <a:schemeClr val="tx1"/>
                </a:solidFill>
                <a:ea typeface="宋体" panose="02010600030101010101" pitchFamily="2" charset="-122"/>
              </a:endParaRPr>
            </a:p>
          </p:txBody>
        </p:sp>
        <p:sp>
          <p:nvSpPr>
            <p:cNvPr id="29775" name="Text Box 100">
              <a:extLst>
                <a:ext uri="{FF2B5EF4-FFF2-40B4-BE49-F238E27FC236}">
                  <a16:creationId xmlns:a16="http://schemas.microsoft.com/office/drawing/2014/main" id="{C863090C-FA44-4D6A-2978-EFD0FDB259C9}"/>
                </a:ext>
              </a:extLst>
            </p:cNvPr>
            <p:cNvSpPr txBox="1">
              <a:spLocks noChangeArrowheads="1"/>
            </p:cNvSpPr>
            <p:nvPr/>
          </p:nvSpPr>
          <p:spPr bwMode="auto">
            <a:xfrm>
              <a:off x="3656" y="29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1</a:t>
              </a:r>
              <a:endParaRPr lang="en-US" altLang="zh-CN" sz="1600">
                <a:solidFill>
                  <a:schemeClr val="tx1"/>
                </a:solidFill>
                <a:ea typeface="宋体" panose="02010600030101010101" pitchFamily="2" charset="-122"/>
              </a:endParaRPr>
            </a:p>
          </p:txBody>
        </p:sp>
        <p:sp>
          <p:nvSpPr>
            <p:cNvPr id="29776" name="Text Box 101">
              <a:extLst>
                <a:ext uri="{FF2B5EF4-FFF2-40B4-BE49-F238E27FC236}">
                  <a16:creationId xmlns:a16="http://schemas.microsoft.com/office/drawing/2014/main" id="{8ED5373E-0069-C303-2092-4B8B5EFCC1EC}"/>
                </a:ext>
              </a:extLst>
            </p:cNvPr>
            <p:cNvSpPr txBox="1">
              <a:spLocks noChangeArrowheads="1"/>
            </p:cNvSpPr>
            <p:nvPr/>
          </p:nvSpPr>
          <p:spPr bwMode="auto">
            <a:xfrm>
              <a:off x="4768" y="30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F</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sp>
          <p:nvSpPr>
            <p:cNvPr id="29777" name="Text Box 103">
              <a:extLst>
                <a:ext uri="{FF2B5EF4-FFF2-40B4-BE49-F238E27FC236}">
                  <a16:creationId xmlns:a16="http://schemas.microsoft.com/office/drawing/2014/main" id="{97CF38B0-FD8F-B6A5-43D6-E344F478301D}"/>
                </a:ext>
              </a:extLst>
            </p:cNvPr>
            <p:cNvSpPr txBox="1">
              <a:spLocks noChangeArrowheads="1"/>
            </p:cNvSpPr>
            <p:nvPr/>
          </p:nvSpPr>
          <p:spPr bwMode="auto">
            <a:xfrm>
              <a:off x="4430" y="171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just">
                <a:spcBef>
                  <a:spcPct val="0"/>
                </a:spcBef>
                <a:spcAft>
                  <a:spcPct val="0"/>
                </a:spcAft>
                <a:buFontTx/>
                <a:buNone/>
              </a:pPr>
              <a:r>
                <a:rPr lang="en-US" altLang="zh-CN" sz="1600">
                  <a:solidFill>
                    <a:schemeClr val="tx1"/>
                  </a:solidFill>
                  <a:ea typeface="宋体" panose="02010600030101010101" pitchFamily="2" charset="-122"/>
                </a:rPr>
                <a:t>B’</a:t>
              </a:r>
              <a:r>
                <a:rPr lang="en-US" altLang="zh-CN" sz="1600" baseline="-25000">
                  <a:solidFill>
                    <a:schemeClr val="tx1"/>
                  </a:solidFill>
                  <a:ea typeface="宋体" panose="02010600030101010101" pitchFamily="2" charset="-122"/>
                </a:rPr>
                <a:t>0</a:t>
              </a:r>
              <a:endParaRPr lang="en-US" altLang="zh-CN" sz="1600">
                <a:solidFill>
                  <a:schemeClr val="tx1"/>
                </a:solidFill>
                <a:ea typeface="宋体" panose="02010600030101010101" pitchFamily="2" charset="-122"/>
              </a:endParaRPr>
            </a:p>
          </p:txBody>
        </p:sp>
      </p:grpSp>
      <p:graphicFrame>
        <p:nvGraphicFramePr>
          <p:cNvPr id="29700" name="Object 7">
            <a:extLst>
              <a:ext uri="{FF2B5EF4-FFF2-40B4-BE49-F238E27FC236}">
                <a16:creationId xmlns:a16="http://schemas.microsoft.com/office/drawing/2014/main" id="{30A3D98A-EE3B-4DB9-0DE6-14DDB32834A4}"/>
              </a:ext>
            </a:extLst>
          </p:cNvPr>
          <p:cNvGraphicFramePr>
            <a:graphicFrameLocks noChangeAspect="1"/>
          </p:cNvGraphicFramePr>
          <p:nvPr/>
        </p:nvGraphicFramePr>
        <p:xfrm>
          <a:off x="5643563" y="-142875"/>
          <a:ext cx="4113212" cy="4056063"/>
        </p:xfrm>
        <a:graphic>
          <a:graphicData uri="http://schemas.openxmlformats.org/presentationml/2006/ole">
            <mc:AlternateContent xmlns:mc="http://schemas.openxmlformats.org/markup-compatibility/2006">
              <mc:Choice xmlns:v="urn:schemas-microsoft-com:vml" Requires="v">
                <p:oleObj r:id="rId5" imgW="2848320" imgH="2639520" progId="Word.Document.8">
                  <p:embed/>
                </p:oleObj>
              </mc:Choice>
              <mc:Fallback>
                <p:oleObj r:id="rId5" imgW="2848320" imgH="2639520" progId="Word.Document.8">
                  <p:embed/>
                  <p:pic>
                    <p:nvPicPr>
                      <p:cNvPr id="29700" name="Object 7">
                        <a:extLst>
                          <a:ext uri="{FF2B5EF4-FFF2-40B4-BE49-F238E27FC236}">
                            <a16:creationId xmlns:a16="http://schemas.microsoft.com/office/drawing/2014/main" id="{30A3D98A-EE3B-4DB9-0DE6-14DDB32834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3" y="-142875"/>
                        <a:ext cx="4113212"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9701" name="Group 103">
            <a:extLst>
              <a:ext uri="{FF2B5EF4-FFF2-40B4-BE49-F238E27FC236}">
                <a16:creationId xmlns:a16="http://schemas.microsoft.com/office/drawing/2014/main" id="{8AF89DD5-F29D-4610-B761-7F4CB02EE2D3}"/>
              </a:ext>
            </a:extLst>
          </p:cNvPr>
          <p:cNvGrpSpPr>
            <a:grpSpLocks/>
          </p:cNvGrpSpPr>
          <p:nvPr/>
        </p:nvGrpSpPr>
        <p:grpSpPr bwMode="auto">
          <a:xfrm>
            <a:off x="468313" y="260350"/>
            <a:ext cx="6477000" cy="982663"/>
            <a:chOff x="0" y="0"/>
            <a:chExt cx="4080" cy="619"/>
          </a:xfrm>
        </p:grpSpPr>
        <p:sp>
          <p:nvSpPr>
            <p:cNvPr id="29703" name="Rectangle 104">
              <a:extLst>
                <a:ext uri="{FF2B5EF4-FFF2-40B4-BE49-F238E27FC236}">
                  <a16:creationId xmlns:a16="http://schemas.microsoft.com/office/drawing/2014/main" id="{D7E83BE1-887C-DE4D-C2F2-66C3003CDFE8}"/>
                </a:ext>
              </a:extLst>
            </p:cNvPr>
            <p:cNvSpPr>
              <a:spLocks noChangeArrowheads="1"/>
            </p:cNvSpPr>
            <p:nvPr/>
          </p:nvSpPr>
          <p:spPr bwMode="auto">
            <a:xfrm>
              <a:off x="200" y="331"/>
              <a:ext cx="2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chemeClr val="tx1"/>
                  </a:solidFill>
                  <a:latin typeface="宋体" panose="02010600030101010101" pitchFamily="2" charset="-122"/>
                  <a:ea typeface="宋体" panose="02010600030101010101" pitchFamily="2" charset="-122"/>
                </a:rPr>
                <a:t>ta=n×2T+3T×3=(2n+9)T</a:t>
              </a:r>
            </a:p>
          </p:txBody>
        </p:sp>
        <p:sp>
          <p:nvSpPr>
            <p:cNvPr id="29704" name="Text Box 11">
              <a:extLst>
                <a:ext uri="{FF2B5EF4-FFF2-40B4-BE49-F238E27FC236}">
                  <a16:creationId xmlns:a16="http://schemas.microsoft.com/office/drawing/2014/main" id="{527CC2D8-FA3B-FF3A-D676-E7485E56A3A3}"/>
                </a:ext>
              </a:extLst>
            </p:cNvPr>
            <p:cNvSpPr txBox="1">
              <a:spLocks noChangeArrowheads="1"/>
            </p:cNvSpPr>
            <p:nvPr/>
          </p:nvSpPr>
          <p:spPr bwMode="auto">
            <a:xfrm>
              <a:off x="0" y="0"/>
              <a:ext cx="40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   </a:t>
              </a:r>
              <a:r>
                <a:rPr lang="en-US" altLang="zh-CN" sz="2400">
                  <a:solidFill>
                    <a:schemeClr val="tx1"/>
                  </a:solidFill>
                  <a:ea typeface="宋体" panose="02010600030101010101" pitchFamily="2" charset="-122"/>
                </a:rPr>
                <a:t>n</a:t>
              </a:r>
              <a:r>
                <a:rPr lang="zh-CN" altLang="en-US" sz="2400">
                  <a:solidFill>
                    <a:schemeClr val="tx1"/>
                  </a:solidFill>
                  <a:latin typeface="Arial" panose="020B0604020202020204" pitchFamily="34" charset="0"/>
                  <a:ea typeface="宋体" panose="02010600030101010101" pitchFamily="2" charset="-122"/>
                </a:rPr>
                <a:t>位串行进位加减法器结果形成时间</a:t>
              </a:r>
            </a:p>
          </p:txBody>
        </p:sp>
      </p:grpSp>
      <p:sp>
        <p:nvSpPr>
          <p:cNvPr id="29702" name="Text Box 13">
            <a:extLst>
              <a:ext uri="{FF2B5EF4-FFF2-40B4-BE49-F238E27FC236}">
                <a16:creationId xmlns:a16="http://schemas.microsoft.com/office/drawing/2014/main" id="{54812B4F-27D7-DE3F-ADA9-2701ABD4F784}"/>
              </a:ext>
            </a:extLst>
          </p:cNvPr>
          <p:cNvSpPr txBox="1">
            <a:spLocks noChangeArrowheads="1"/>
          </p:cNvSpPr>
          <p:nvPr/>
        </p:nvSpPr>
        <p:spPr bwMode="auto">
          <a:xfrm>
            <a:off x="2357438" y="135731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000" b="0">
                <a:solidFill>
                  <a:schemeClr val="tx1"/>
                </a:solidFill>
                <a:ea typeface="宋体" panose="02010600030101010101" pitchFamily="2" charset="-122"/>
              </a:rPr>
              <a:t>T</a:t>
            </a:r>
            <a:r>
              <a:rPr lang="zh-CN" altLang="en-US" sz="2000" b="0">
                <a:solidFill>
                  <a:schemeClr val="tx1"/>
                </a:solidFill>
                <a:latin typeface="Arial" panose="020B0604020202020204" pitchFamily="34" charset="0"/>
                <a:ea typeface="宋体" panose="02010600030101010101" pitchFamily="2" charset="-122"/>
              </a:rPr>
              <a:t>－单级逻辑门的延迟时间</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461E8377-74F4-7B16-DE36-DEE23E11736F}"/>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116</a:t>
            </a:fld>
            <a:endParaRPr lang="en-US" altLang="zh-CN" sz="1400" b="0">
              <a:solidFill>
                <a:schemeClr val="tx1"/>
              </a:solidFill>
              <a:ea typeface="宋体" panose="02010600030101010101" pitchFamily="2" charset="-122"/>
            </a:endParaRPr>
          </a:p>
        </p:txBody>
      </p:sp>
      <p:sp>
        <p:nvSpPr>
          <p:cNvPr id="92162" name="Rectangle 2">
            <a:extLst>
              <a:ext uri="{FF2B5EF4-FFF2-40B4-BE49-F238E27FC236}">
                <a16:creationId xmlns:a16="http://schemas.microsoft.com/office/drawing/2014/main" id="{6DDDB9C8-613E-6506-BD31-2DCCB2A7E3EC}"/>
              </a:ext>
            </a:extLst>
          </p:cNvPr>
          <p:cNvSpPr>
            <a:spLocks noGrp="1" noChangeArrowheads="1"/>
          </p:cNvSpPr>
          <p:nvPr>
            <p:ph type="title"/>
          </p:nvPr>
        </p:nvSpPr>
        <p:spPr>
          <a:xfrm>
            <a:off x="642938" y="285750"/>
            <a:ext cx="7772400" cy="658813"/>
          </a:xfrm>
        </p:spPr>
        <p:txBody>
          <a:bodyPr/>
          <a:lstStyle/>
          <a:p>
            <a:pPr eaLnBrk="1" hangingPunct="1">
              <a:defRPr/>
            </a:pPr>
            <a:r>
              <a:rPr kumimoji="1" lang="zh-CN" altLang="en-US" dirty="0"/>
              <a:t>二、机器数的移位运算</a:t>
            </a:r>
          </a:p>
        </p:txBody>
      </p:sp>
      <p:sp>
        <p:nvSpPr>
          <p:cNvPr id="92163" name="Rectangle 3">
            <a:extLst>
              <a:ext uri="{FF2B5EF4-FFF2-40B4-BE49-F238E27FC236}">
                <a16:creationId xmlns:a16="http://schemas.microsoft.com/office/drawing/2014/main" id="{F2721881-46FF-3B23-BF41-245C765DD0E7}"/>
              </a:ext>
            </a:extLst>
          </p:cNvPr>
          <p:cNvSpPr>
            <a:spLocks noGrp="1" noChangeArrowheads="1"/>
          </p:cNvSpPr>
          <p:nvPr>
            <p:ph idx="1"/>
          </p:nvPr>
        </p:nvSpPr>
        <p:spPr>
          <a:xfrm>
            <a:off x="285750" y="1000125"/>
            <a:ext cx="8001000" cy="4192588"/>
          </a:xfrm>
        </p:spPr>
        <p:txBody>
          <a:bodyPr/>
          <a:lstStyle/>
          <a:p>
            <a:pPr marL="274955" indent="-274955" eaLnBrk="1" hangingPunct="1">
              <a:spcBef>
                <a:spcPct val="10000"/>
              </a:spcBef>
              <a:defRPr/>
            </a:pPr>
            <a:r>
              <a:rPr kumimoji="1" lang="zh-CN" altLang="en-US" sz="2400" dirty="0"/>
              <a:t>二进制数据（真值）每相对于小数点</a:t>
            </a:r>
            <a:r>
              <a:rPr kumimoji="1" lang="zh-CN" altLang="en-US" sz="2400" dirty="0">
                <a:solidFill>
                  <a:srgbClr val="CC0000"/>
                </a:solidFill>
              </a:rPr>
              <a:t>左移一位，相当于乘以</a:t>
            </a:r>
            <a:r>
              <a:rPr kumimoji="1" lang="en-US" altLang="zh-CN" sz="2400" dirty="0">
                <a:solidFill>
                  <a:srgbClr val="CC0000"/>
                </a:solidFill>
              </a:rPr>
              <a:t>2</a:t>
            </a:r>
            <a:r>
              <a:rPr kumimoji="1" lang="zh-CN" altLang="en-US" sz="2400" dirty="0"/>
              <a:t>；每相对于小数点</a:t>
            </a:r>
            <a:r>
              <a:rPr kumimoji="1" lang="zh-CN" altLang="en-US" sz="2400" dirty="0">
                <a:solidFill>
                  <a:srgbClr val="CC0000"/>
                </a:solidFill>
              </a:rPr>
              <a:t>右移一位，相当于除以</a:t>
            </a:r>
            <a:r>
              <a:rPr kumimoji="1" lang="en-US" altLang="zh-CN" sz="2400" dirty="0">
                <a:solidFill>
                  <a:srgbClr val="CC0000"/>
                </a:solidFill>
              </a:rPr>
              <a:t>2</a:t>
            </a:r>
            <a:r>
              <a:rPr kumimoji="1" lang="zh-CN" altLang="en-US" sz="2400" dirty="0"/>
              <a:t>。</a:t>
            </a:r>
            <a:endParaRPr kumimoji="1" lang="en-US" altLang="zh-CN" sz="2400" dirty="0"/>
          </a:p>
          <a:p>
            <a:pPr marL="274955" indent="-274955" eaLnBrk="1" hangingPunct="1">
              <a:lnSpc>
                <a:spcPct val="90000"/>
              </a:lnSpc>
              <a:spcBef>
                <a:spcPct val="10000"/>
              </a:spcBef>
              <a:defRPr/>
            </a:pPr>
            <a:endParaRPr kumimoji="1" lang="zh-CN" altLang="en-US" sz="2400" dirty="0"/>
          </a:p>
          <a:p>
            <a:pPr marL="274955" indent="-274955" eaLnBrk="1" hangingPunct="1">
              <a:lnSpc>
                <a:spcPct val="90000"/>
              </a:lnSpc>
              <a:spcBef>
                <a:spcPct val="10000"/>
              </a:spcBef>
              <a:defRPr/>
            </a:pPr>
            <a:r>
              <a:rPr kumimoji="1" lang="zh-CN" altLang="en-US" sz="2400" dirty="0"/>
              <a:t>计算机中的移位运算分为：</a:t>
            </a:r>
          </a:p>
          <a:p>
            <a:pPr marL="625475" lvl="1" indent="-171450" eaLnBrk="1" hangingPunct="1">
              <a:spcBef>
                <a:spcPct val="10000"/>
              </a:spcBef>
              <a:defRPr/>
            </a:pPr>
            <a:r>
              <a:rPr kumimoji="1" lang="zh-CN" altLang="en-US" sz="2200" dirty="0">
                <a:solidFill>
                  <a:srgbClr val="008000"/>
                </a:solidFill>
                <a:cs typeface="新宋体" panose="02010609030101010101" charset="-122"/>
              </a:rPr>
              <a:t>逻辑移位：</a:t>
            </a:r>
            <a:r>
              <a:rPr kumimoji="1" lang="zh-CN" altLang="en-US" sz="2200" dirty="0">
                <a:cs typeface="新宋体" panose="02010609030101010101" charset="-122"/>
              </a:rPr>
              <a:t>将移位的数据视为无符号数据，各数据位在位置上发生了变化，</a:t>
            </a:r>
            <a:r>
              <a:rPr kumimoji="1" lang="zh-CN" altLang="en-US" sz="2200" dirty="0">
                <a:solidFill>
                  <a:srgbClr val="CC0000"/>
                </a:solidFill>
                <a:cs typeface="新宋体" panose="02010609030101010101" charset="-122"/>
              </a:rPr>
              <a:t>导致无符号数据的数值（无正负）放大或缩小</a:t>
            </a:r>
            <a:r>
              <a:rPr kumimoji="1" lang="zh-CN" altLang="en-US" sz="2200" dirty="0">
                <a:cs typeface="新宋体" panose="02010609030101010101" charset="-122"/>
              </a:rPr>
              <a:t>。 </a:t>
            </a:r>
            <a:endParaRPr kumimoji="1" lang="en-US" altLang="zh-CN" sz="2200" dirty="0">
              <a:cs typeface="新宋体" panose="02010609030101010101" charset="-122"/>
            </a:endParaRPr>
          </a:p>
          <a:p>
            <a:pPr marL="625475" lvl="1" indent="-171450" eaLnBrk="1" hangingPunct="1">
              <a:spcBef>
                <a:spcPct val="10000"/>
              </a:spcBef>
              <a:defRPr/>
            </a:pPr>
            <a:endParaRPr kumimoji="1" lang="zh-CN" altLang="en-US" sz="2200" dirty="0">
              <a:cs typeface="新宋体" panose="02010609030101010101" charset="-122"/>
            </a:endParaRPr>
          </a:p>
          <a:p>
            <a:pPr marL="625475" lvl="1" indent="-171450" eaLnBrk="1" hangingPunct="1">
              <a:spcBef>
                <a:spcPct val="10000"/>
              </a:spcBef>
              <a:defRPr/>
            </a:pPr>
            <a:r>
              <a:rPr kumimoji="1" lang="zh-CN" altLang="en-US" sz="2200" dirty="0">
                <a:solidFill>
                  <a:srgbClr val="008000"/>
                </a:solidFill>
                <a:cs typeface="新宋体" panose="02010609030101010101" charset="-122"/>
              </a:rPr>
              <a:t>算术移位：</a:t>
            </a:r>
            <a:r>
              <a:rPr kumimoji="1" lang="zh-CN" altLang="en-US" sz="2200" dirty="0">
                <a:cs typeface="新宋体" panose="02010609030101010101" charset="-122"/>
              </a:rPr>
              <a:t>将移位的数据视为带符号数据（机器数）。算术移位的结果，在</a:t>
            </a:r>
            <a:r>
              <a:rPr kumimoji="1" lang="zh-CN" altLang="en-US" sz="2200" dirty="0">
                <a:solidFill>
                  <a:srgbClr val="CC0000"/>
                </a:solidFill>
                <a:cs typeface="新宋体" panose="02010609030101010101" charset="-122"/>
              </a:rPr>
              <a:t>数值的绝对值上进行放大或缩小，同时，符号位必须要保持不变</a:t>
            </a:r>
            <a:r>
              <a:rPr kumimoji="1" lang="zh-CN" altLang="en-US" sz="2200" dirty="0">
                <a:cs typeface="新宋体" panose="02010609030101010101" charset="-122"/>
              </a:rPr>
              <a:t>。</a:t>
            </a:r>
            <a:endParaRPr kumimoji="1" lang="en-US" altLang="zh-CN" sz="2200" dirty="0">
              <a:cs typeface="新宋体" panose="02010609030101010101" charset="-122"/>
            </a:endParaRPr>
          </a:p>
          <a:p>
            <a:pPr marL="625475" lvl="1" indent="-171450" eaLnBrk="1" hangingPunct="1">
              <a:spcBef>
                <a:spcPct val="10000"/>
              </a:spcBef>
              <a:buFontTx/>
              <a:buNone/>
              <a:defRPr/>
            </a:pPr>
            <a:r>
              <a:rPr kumimoji="1" lang="zh-CN" altLang="en-US" sz="2200" dirty="0">
                <a:cs typeface="新宋体" panose="02010609030101010101" charset="-122"/>
              </a:rPr>
              <a:t> </a:t>
            </a:r>
          </a:p>
          <a:p>
            <a:pPr marL="625475" lvl="1" indent="-171450" eaLnBrk="1" hangingPunct="1">
              <a:spcBef>
                <a:spcPct val="10000"/>
              </a:spcBef>
              <a:defRPr/>
            </a:pPr>
            <a:r>
              <a:rPr kumimoji="1" lang="zh-CN" altLang="en-US" sz="2200" dirty="0">
                <a:solidFill>
                  <a:srgbClr val="008000"/>
                </a:solidFill>
                <a:cs typeface="新宋体" panose="02010609030101010101" charset="-122"/>
              </a:rPr>
              <a:t>循环移位：</a:t>
            </a:r>
            <a:r>
              <a:rPr kumimoji="1" lang="zh-CN" altLang="en-US" sz="2200" dirty="0">
                <a:solidFill>
                  <a:srgbClr val="CC0000"/>
                </a:solidFill>
                <a:cs typeface="新宋体" panose="02010609030101010101" charset="-122"/>
              </a:rPr>
              <a:t>所有的数据位在自身范围内进行左移或者右移，</a:t>
            </a:r>
            <a:r>
              <a:rPr kumimoji="1" lang="zh-CN" altLang="en-US" sz="2200" dirty="0">
                <a:cs typeface="新宋体" panose="02010609030101010101" charset="-122"/>
              </a:rPr>
              <a:t>左移时最高位移入最低位，右移时最低位移入最高位。</a:t>
            </a:r>
            <a:r>
              <a:rPr kumimoji="1" lang="zh-CN" altLang="en-US" sz="2000" dirty="0">
                <a:cs typeface="新宋体" panose="02010609030101010101" charset="-122"/>
              </a:rPr>
              <a: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EA9658DC-2209-639C-9BF9-49CE117D00A4}"/>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117</a:t>
            </a:fld>
            <a:endParaRPr lang="en-US" altLang="zh-CN" sz="1400" b="0">
              <a:solidFill>
                <a:schemeClr val="tx1"/>
              </a:solidFill>
              <a:ea typeface="宋体" panose="02010600030101010101" pitchFamily="2" charset="-122"/>
            </a:endParaRPr>
          </a:p>
        </p:txBody>
      </p:sp>
      <p:sp>
        <p:nvSpPr>
          <p:cNvPr id="147458" name="Rectangle 2">
            <a:extLst>
              <a:ext uri="{FF2B5EF4-FFF2-40B4-BE49-F238E27FC236}">
                <a16:creationId xmlns:a16="http://schemas.microsoft.com/office/drawing/2014/main" id="{36DA9A77-AD55-62AC-5446-30B2AFA90239}"/>
              </a:ext>
            </a:extLst>
          </p:cNvPr>
          <p:cNvSpPr>
            <a:spLocks noGrp="1" noChangeArrowheads="1"/>
          </p:cNvSpPr>
          <p:nvPr>
            <p:ph type="title"/>
          </p:nvPr>
        </p:nvSpPr>
        <p:spPr/>
        <p:txBody>
          <a:bodyPr/>
          <a:lstStyle/>
          <a:p>
            <a:pPr eaLnBrk="1" hangingPunct="1">
              <a:defRPr/>
            </a:pPr>
            <a:r>
              <a:rPr kumimoji="1" lang="zh-CN" altLang="en-US" dirty="0"/>
              <a:t>补码的算术移位</a:t>
            </a:r>
          </a:p>
        </p:txBody>
      </p:sp>
      <p:sp>
        <p:nvSpPr>
          <p:cNvPr id="147459" name="Rectangle 3">
            <a:extLst>
              <a:ext uri="{FF2B5EF4-FFF2-40B4-BE49-F238E27FC236}">
                <a16:creationId xmlns:a16="http://schemas.microsoft.com/office/drawing/2014/main" id="{4A1F8EFF-F5C3-CAC0-F723-68371C915F4F}"/>
              </a:ext>
            </a:extLst>
          </p:cNvPr>
          <p:cNvSpPr>
            <a:spLocks noGrp="1" noChangeArrowheads="1"/>
          </p:cNvSpPr>
          <p:nvPr>
            <p:ph idx="1"/>
          </p:nvPr>
        </p:nvSpPr>
        <p:spPr>
          <a:xfrm>
            <a:off x="428625" y="1341438"/>
            <a:ext cx="8104188" cy="2247900"/>
          </a:xfrm>
        </p:spPr>
        <p:txBody>
          <a:bodyPr/>
          <a:lstStyle/>
          <a:p>
            <a:pPr eaLnBrk="1" hangingPunct="1">
              <a:lnSpc>
                <a:spcPct val="80000"/>
              </a:lnSpc>
              <a:defRPr/>
            </a:pPr>
            <a:r>
              <a:rPr kumimoji="1" lang="zh-CN" altLang="en-US" sz="2800" dirty="0">
                <a:solidFill>
                  <a:srgbClr val="008000"/>
                </a:solidFill>
              </a:rPr>
              <a:t>算术左移：</a:t>
            </a:r>
            <a:r>
              <a:rPr kumimoji="1" lang="zh-CN" altLang="en-US" sz="2800" dirty="0"/>
              <a:t>符号位不变，高位移出，低位补</a:t>
            </a:r>
            <a:r>
              <a:rPr kumimoji="1" lang="en-US" altLang="zh-CN" sz="2800" dirty="0"/>
              <a:t>0</a:t>
            </a:r>
            <a:r>
              <a:rPr kumimoji="1" lang="zh-CN" altLang="en-US" sz="2800" dirty="0"/>
              <a:t>。</a:t>
            </a:r>
          </a:p>
          <a:p>
            <a:pPr lvl="1" eaLnBrk="1" hangingPunct="1">
              <a:defRPr/>
            </a:pPr>
            <a:r>
              <a:rPr kumimoji="1" lang="zh-CN" altLang="en-US" sz="2400" dirty="0">
                <a:cs typeface="新宋体" panose="02010609030101010101" charset="-122"/>
              </a:rPr>
              <a:t>为保证补码算术左移时不发生溢出，</a:t>
            </a:r>
            <a:r>
              <a:rPr kumimoji="1" lang="zh-CN" altLang="en-US" sz="2400" dirty="0">
                <a:solidFill>
                  <a:srgbClr val="CC0000"/>
                </a:solidFill>
                <a:cs typeface="新宋体" panose="02010609030101010101" charset="-122"/>
              </a:rPr>
              <a:t>移位的数据最高有效位必须与符号位相同</a:t>
            </a:r>
            <a:r>
              <a:rPr kumimoji="1" lang="zh-CN" altLang="en-US" sz="2400" dirty="0">
                <a:cs typeface="新宋体" panose="02010609030101010101" charset="-122"/>
              </a:rPr>
              <a:t>。</a:t>
            </a:r>
          </a:p>
          <a:p>
            <a:pPr lvl="1" eaLnBrk="1" hangingPunct="1">
              <a:defRPr/>
            </a:pPr>
            <a:r>
              <a:rPr kumimoji="1" lang="zh-CN" altLang="en-US" sz="2400" dirty="0">
                <a:solidFill>
                  <a:srgbClr val="CC0000"/>
                </a:solidFill>
                <a:cs typeface="新宋体" panose="02010609030101010101" charset="-122"/>
              </a:rPr>
              <a:t>在不发生溢出的前提下，</a:t>
            </a:r>
            <a:r>
              <a:rPr kumimoji="1" lang="zh-CN" altLang="en-US" sz="2400" dirty="0">
                <a:cs typeface="新宋体" panose="02010609030101010101" charset="-122"/>
              </a:rPr>
              <a:t>用硬件实现补码的算术左移时，直接将数据最高有效位移入符号位，不会改变机器数的符号。</a:t>
            </a:r>
            <a:endParaRPr kumimoji="1" lang="en-US" altLang="zh-CN" sz="2400" dirty="0">
              <a:cs typeface="新宋体" panose="02010609030101010101" charset="-122"/>
            </a:endParaRPr>
          </a:p>
          <a:p>
            <a:pPr lvl="1" eaLnBrk="1" hangingPunct="1">
              <a:lnSpc>
                <a:spcPct val="80000"/>
              </a:lnSpc>
              <a:defRPr/>
            </a:pPr>
            <a:endParaRPr kumimoji="1" lang="zh-CN" altLang="en-US" sz="2400" dirty="0">
              <a:cs typeface="新宋体" panose="02010609030101010101" charset="-122"/>
            </a:endParaRPr>
          </a:p>
        </p:txBody>
      </p:sp>
      <p:sp>
        <p:nvSpPr>
          <p:cNvPr id="31749" name="Rectangle 5">
            <a:extLst>
              <a:ext uri="{FF2B5EF4-FFF2-40B4-BE49-F238E27FC236}">
                <a16:creationId xmlns:a16="http://schemas.microsoft.com/office/drawing/2014/main" id="{291367D1-5763-D632-9728-24A73F0B5AD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7460" name="Object 4">
            <a:extLst>
              <a:ext uri="{FF2B5EF4-FFF2-40B4-BE49-F238E27FC236}">
                <a16:creationId xmlns:a16="http://schemas.microsoft.com/office/drawing/2014/main" id="{AFE388A5-4C5E-0E9C-B213-7F635C6069FD}"/>
              </a:ext>
            </a:extLst>
          </p:cNvPr>
          <p:cNvGraphicFramePr>
            <a:graphicFrameLocks/>
          </p:cNvGraphicFramePr>
          <p:nvPr/>
        </p:nvGraphicFramePr>
        <p:xfrm>
          <a:off x="4143375" y="4143375"/>
          <a:ext cx="4464050" cy="914400"/>
        </p:xfrm>
        <a:graphic>
          <a:graphicData uri="http://schemas.openxmlformats.org/presentationml/2006/ole">
            <mc:AlternateContent xmlns:mc="http://schemas.openxmlformats.org/markup-compatibility/2006">
              <mc:Choice xmlns:v="urn:schemas-microsoft-com:vml" Requires="v">
                <p:oleObj r:id="rId5" imgW="2435040" imgH="495000" progId="Visio.Drawing.11">
                  <p:embed/>
                </p:oleObj>
              </mc:Choice>
              <mc:Fallback>
                <p:oleObj r:id="rId5" imgW="2435040" imgH="495000" progId="Visio.Drawing.11">
                  <p:embed/>
                  <p:pic>
                    <p:nvPicPr>
                      <p:cNvPr id="147460" name="Object 4">
                        <a:extLst>
                          <a:ext uri="{FF2B5EF4-FFF2-40B4-BE49-F238E27FC236}">
                            <a16:creationId xmlns:a16="http://schemas.microsoft.com/office/drawing/2014/main" id="{AFE388A5-4C5E-0E9C-B213-7F635C6069F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5" y="4143375"/>
                        <a:ext cx="44640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1" name="Rectangle 7">
            <a:extLst>
              <a:ext uri="{FF2B5EF4-FFF2-40B4-BE49-F238E27FC236}">
                <a16:creationId xmlns:a16="http://schemas.microsoft.com/office/drawing/2014/main" id="{D27C543D-131F-6B94-4EB2-917847BE5AAA}"/>
              </a:ext>
            </a:extLst>
          </p:cNvPr>
          <p:cNvSpPr>
            <a:spLocks noChangeArrowheads="1"/>
          </p:cNvSpPr>
          <p:nvPr/>
        </p:nvSpPr>
        <p:spPr bwMode="auto">
          <a:xfrm>
            <a:off x="0" y="3152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147462" name="Object 6">
            <a:extLst>
              <a:ext uri="{FF2B5EF4-FFF2-40B4-BE49-F238E27FC236}">
                <a16:creationId xmlns:a16="http://schemas.microsoft.com/office/drawing/2014/main" id="{2533518C-D849-0216-BB5E-57947B602F4A}"/>
              </a:ext>
            </a:extLst>
          </p:cNvPr>
          <p:cNvGraphicFramePr>
            <a:graphicFrameLocks/>
          </p:cNvGraphicFramePr>
          <p:nvPr/>
        </p:nvGraphicFramePr>
        <p:xfrm>
          <a:off x="4214813" y="5072063"/>
          <a:ext cx="4608512" cy="1266825"/>
        </p:xfrm>
        <a:graphic>
          <a:graphicData uri="http://schemas.openxmlformats.org/presentationml/2006/ole">
            <mc:AlternateContent xmlns:mc="http://schemas.openxmlformats.org/markup-compatibility/2006">
              <mc:Choice xmlns:v="urn:schemas-microsoft-com:vml" Requires="v">
                <p:oleObj r:id="rId7" imgW="2691720" imgH="744120" progId="Visio.Drawing.11">
                  <p:embed/>
                </p:oleObj>
              </mc:Choice>
              <mc:Fallback>
                <p:oleObj r:id="rId7" imgW="2691720" imgH="744120" progId="Visio.Drawing.11">
                  <p:embed/>
                  <p:pic>
                    <p:nvPicPr>
                      <p:cNvPr id="147462" name="Object 6">
                        <a:extLst>
                          <a:ext uri="{FF2B5EF4-FFF2-40B4-BE49-F238E27FC236}">
                            <a16:creationId xmlns:a16="http://schemas.microsoft.com/office/drawing/2014/main" id="{2533518C-D849-0216-BB5E-57947B602F4A}"/>
                          </a:ext>
                        </a:extLst>
                      </p:cNvPr>
                      <p:cNvPicPr>
                        <a:picLocks noChangeArrowheads="1"/>
                      </p:cNvPicPr>
                      <p:nvPr/>
                    </p:nvPicPr>
                    <p:blipFill>
                      <a:blip r:embed="rId8">
                        <a:extLst>
                          <a:ext uri="{28A0092B-C50C-407E-A947-70E740481C1C}">
                            <a14:useLocalDpi xmlns:a14="http://schemas.microsoft.com/office/drawing/2010/main" val="0"/>
                          </a:ext>
                        </a:extLst>
                      </a:blip>
                      <a:srcRect l="7349" t="9956" r="4645"/>
                      <a:stretch>
                        <a:fillRect/>
                      </a:stretch>
                    </p:blipFill>
                    <p:spPr bwMode="auto">
                      <a:xfrm>
                        <a:off x="4214813" y="5072063"/>
                        <a:ext cx="4608512"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7464" name="Rectangle 8">
            <a:extLst>
              <a:ext uri="{FF2B5EF4-FFF2-40B4-BE49-F238E27FC236}">
                <a16:creationId xmlns:a16="http://schemas.microsoft.com/office/drawing/2014/main" id="{594989B7-8BDE-8BA8-38D7-6EE4EA539DAA}"/>
              </a:ext>
            </a:extLst>
          </p:cNvPr>
          <p:cNvSpPr>
            <a:spLocks noChangeArrowheads="1"/>
          </p:cNvSpPr>
          <p:nvPr/>
        </p:nvSpPr>
        <p:spPr bwMode="auto">
          <a:xfrm>
            <a:off x="428625" y="4000500"/>
            <a:ext cx="3816350" cy="1816100"/>
          </a:xfrm>
          <a:prstGeom prst="rect">
            <a:avLst/>
          </a:prstGeom>
          <a:noFill/>
          <a:ln w="9525">
            <a:noFill/>
            <a:miter lim="800000"/>
          </a:ln>
          <a:effectLst/>
        </p:spPr>
        <p:txBody>
          <a:bodyPr>
            <a:spAutoFit/>
          </a:bodyPr>
          <a:lstStyle/>
          <a:p>
            <a:pPr marL="365125" indent="-365125" eaLnBrk="1" hangingPunct="1">
              <a:spcBef>
                <a:spcPct val="30000"/>
              </a:spcBef>
              <a:spcAft>
                <a:spcPct val="20000"/>
              </a:spcAft>
              <a:buFont typeface="Arial" panose="020B0604020202020204" pitchFamily="34" charset="0"/>
              <a:buBlip>
                <a:blip r:embed="rId2"/>
              </a:buBlip>
              <a:defRPr/>
            </a:pPr>
            <a:r>
              <a:rPr lang="zh-CN" altLang="en-US" sz="2800" b="1" noProof="1">
                <a:solidFill>
                  <a:srgbClr val="008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算术右移：</a:t>
            </a:r>
            <a:r>
              <a:rPr lang="zh-CN" altLang="en-US" sz="2800" b="1" noProof="1">
                <a:solidFill>
                  <a:srgbClr val="0033CC"/>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符号位不变，低位移出，</a:t>
            </a:r>
            <a:r>
              <a:rPr lang="zh-CN" altLang="en-US" sz="2800" b="1" noProof="1">
                <a:solidFill>
                  <a:srgbClr val="CC0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高位正数补</a:t>
            </a:r>
            <a:r>
              <a:rPr lang="en-US" altLang="zh-CN" sz="2800" b="1" noProof="1">
                <a:solidFill>
                  <a:srgbClr val="CC0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0</a:t>
            </a:r>
            <a:r>
              <a:rPr lang="zh-CN" altLang="en-US" sz="2800" b="1" noProof="1">
                <a:solidFill>
                  <a:srgbClr val="CC0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，负数补</a:t>
            </a:r>
            <a:r>
              <a:rPr lang="en-US" altLang="zh-CN" sz="2800" b="1" noProof="1">
                <a:solidFill>
                  <a:srgbClr val="CC0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1</a:t>
            </a:r>
            <a:r>
              <a:rPr lang="zh-CN" altLang="en-US" sz="2800" b="1" noProof="1">
                <a:solidFill>
                  <a:srgbClr val="CC0000"/>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a:t>
            </a:r>
            <a:r>
              <a:rPr lang="zh-CN" altLang="en-US" sz="2800" b="1" noProof="1">
                <a:solidFill>
                  <a:srgbClr val="0033CC"/>
                </a:solidFill>
                <a:effectLst>
                  <a:outerShdw blurRad="38100" dist="38100" dir="2700000">
                    <a:srgbClr val="C0C0C0"/>
                  </a:outerShdw>
                </a:effectLst>
                <a:highlight>
                  <a:srgbClr val="FFFF00"/>
                </a:highlight>
                <a:latin typeface="新宋体" panose="02010609030101010101" charset="-122"/>
                <a:ea typeface="新宋体" panose="02010609030101010101" charset="-122"/>
              </a:rPr>
              <a:t>即高位补符号位。</a:t>
            </a:r>
            <a:r>
              <a:rPr lang="zh-CN" altLang="en-US" sz="2800" noProof="1">
                <a:highlight>
                  <a:srgbClr val="FFFF00"/>
                </a:highlight>
                <a:latin typeface="新宋体" panose="02010609030101010101" charset="-122"/>
                <a:ea typeface="新宋体" panose="02010609030101010101"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anim to="" calcmode="lin" valueType="num">
                                      <p:cBhvr>
                                        <p:cTn id="7" dur="1" fill="hold"/>
                                        <p:tgtEl>
                                          <p:spTgt spid="147460"/>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7464"/>
                                        </p:tgtEl>
                                        <p:attrNameLst>
                                          <p:attrName>style.visibility</p:attrName>
                                        </p:attrNameLst>
                                      </p:cBhvr>
                                      <p:to>
                                        <p:strVal val="visible"/>
                                      </p:to>
                                    </p:set>
                                    <p:anim to="" calcmode="lin" valueType="num">
                                      <p:cBhvr>
                                        <p:cTn id="12" dur="1" fill="hold"/>
                                        <p:tgtEl>
                                          <p:spTgt spid="147464"/>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147462"/>
                                        </p:tgtEl>
                                        <p:attrNameLst>
                                          <p:attrName>style.visibility</p:attrName>
                                        </p:attrNameLst>
                                      </p:cBhvr>
                                      <p:to>
                                        <p:strVal val="visible"/>
                                      </p:to>
                                    </p:set>
                                    <p:anim to="" calcmode="lin" valueType="num">
                                      <p:cBhvr>
                                        <p:cTn id="17" dur="1" fill="hold"/>
                                        <p:tgtEl>
                                          <p:spTgt spid="14746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AD478585-097E-AEA8-F305-A53B1CB3702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118</a:t>
            </a:fld>
            <a:endParaRPr lang="en-US" altLang="zh-CN" sz="1400" b="0">
              <a:solidFill>
                <a:schemeClr val="tx1"/>
              </a:solidFill>
              <a:ea typeface="宋体" panose="02010600030101010101" pitchFamily="2" charset="-122"/>
            </a:endParaRPr>
          </a:p>
        </p:txBody>
      </p:sp>
      <p:sp>
        <p:nvSpPr>
          <p:cNvPr id="148482" name="Rectangle 2">
            <a:extLst>
              <a:ext uri="{FF2B5EF4-FFF2-40B4-BE49-F238E27FC236}">
                <a16:creationId xmlns:a16="http://schemas.microsoft.com/office/drawing/2014/main" id="{E9389D75-650C-5DFE-A4F1-9A16C3F281AF}"/>
              </a:ext>
            </a:extLst>
          </p:cNvPr>
          <p:cNvSpPr>
            <a:spLocks noGrp="1" noChangeArrowheads="1"/>
          </p:cNvSpPr>
          <p:nvPr>
            <p:ph type="title"/>
          </p:nvPr>
        </p:nvSpPr>
        <p:spPr/>
        <p:txBody>
          <a:bodyPr/>
          <a:lstStyle/>
          <a:p>
            <a:pPr eaLnBrk="1" hangingPunct="1">
              <a:defRPr/>
            </a:pPr>
            <a:r>
              <a:rPr kumimoji="1" lang="zh-CN" altLang="en-US"/>
              <a:t>补码的算术移位举例</a:t>
            </a:r>
          </a:p>
        </p:txBody>
      </p:sp>
      <p:sp>
        <p:nvSpPr>
          <p:cNvPr id="148483" name="Rectangle 3">
            <a:extLst>
              <a:ext uri="{FF2B5EF4-FFF2-40B4-BE49-F238E27FC236}">
                <a16:creationId xmlns:a16="http://schemas.microsoft.com/office/drawing/2014/main" id="{58406DAC-83F8-C0BE-599B-5CAC9FA18D20}"/>
              </a:ext>
            </a:extLst>
          </p:cNvPr>
          <p:cNvSpPr>
            <a:spLocks noGrp="1" noChangeArrowheads="1"/>
          </p:cNvSpPr>
          <p:nvPr>
            <p:ph idx="1"/>
          </p:nvPr>
        </p:nvSpPr>
        <p:spPr>
          <a:xfrm>
            <a:off x="609600" y="1412875"/>
            <a:ext cx="7923213" cy="3911600"/>
          </a:xfrm>
        </p:spPr>
        <p:txBody>
          <a:bodyPr/>
          <a:lstStyle/>
          <a:p>
            <a:pPr eaLnBrk="1" hangingPunct="1">
              <a:lnSpc>
                <a:spcPct val="80000"/>
              </a:lnSpc>
              <a:defRPr/>
            </a:pPr>
            <a:r>
              <a:rPr kumimoji="1" lang="zh-CN" altLang="en-US" sz="3200"/>
              <a:t>例：设</a:t>
            </a:r>
            <a:r>
              <a:rPr kumimoji="1" lang="en-US" altLang="zh-CN" sz="3200"/>
              <a:t>X</a:t>
            </a:r>
            <a:r>
              <a:rPr kumimoji="1" lang="zh-CN" altLang="en-US" sz="3200"/>
              <a:t>＝</a:t>
            </a:r>
            <a:r>
              <a:rPr kumimoji="1" lang="en-US" altLang="zh-CN" sz="3200"/>
              <a:t>0.1001,Y</a:t>
            </a:r>
            <a:r>
              <a:rPr kumimoji="1" lang="zh-CN" altLang="en-US" sz="3200"/>
              <a:t>＝－</a:t>
            </a:r>
            <a:r>
              <a:rPr kumimoji="1" lang="en-US" altLang="zh-CN" sz="3200"/>
              <a:t>0.0101</a:t>
            </a:r>
            <a:r>
              <a:rPr kumimoji="1" lang="zh-CN" altLang="en-US" sz="3200"/>
              <a:t>，求</a:t>
            </a:r>
          </a:p>
          <a:p>
            <a:pPr lvl="1" eaLnBrk="1" hangingPunct="1">
              <a:lnSpc>
                <a:spcPct val="80000"/>
              </a:lnSpc>
              <a:defRPr/>
            </a:pPr>
            <a:r>
              <a:rPr kumimoji="1" lang="en-US" altLang="zh-CN" sz="2800">
                <a:cs typeface="新宋体" panose="02010609030101010101" charset="-122"/>
              </a:rPr>
              <a:t>[X]</a:t>
            </a:r>
            <a:r>
              <a:rPr kumimoji="1" lang="zh-CN" altLang="en-US" sz="2800" baseline="-25000">
                <a:cs typeface="新宋体" panose="02010609030101010101" charset="-122"/>
              </a:rPr>
              <a:t>补</a:t>
            </a:r>
            <a:r>
              <a:rPr kumimoji="1" lang="zh-CN" altLang="en-US" sz="2800">
                <a:cs typeface="新宋体" panose="02010609030101010101" charset="-122"/>
              </a:rPr>
              <a:t>＝   ？</a:t>
            </a:r>
          </a:p>
          <a:p>
            <a:pPr lvl="1" eaLnBrk="1" hangingPunct="1">
              <a:lnSpc>
                <a:spcPct val="80000"/>
              </a:lnSpc>
              <a:defRPr/>
            </a:pPr>
            <a:r>
              <a:rPr kumimoji="1" lang="en-US" altLang="zh-CN" sz="2800">
                <a:cs typeface="新宋体" panose="02010609030101010101" charset="-122"/>
              </a:rPr>
              <a:t>[2X]</a:t>
            </a:r>
            <a:r>
              <a:rPr kumimoji="1" lang="zh-CN" altLang="en-US" sz="2800" baseline="-25000">
                <a:cs typeface="新宋体" panose="02010609030101010101" charset="-122"/>
              </a:rPr>
              <a:t>补</a:t>
            </a:r>
            <a:r>
              <a:rPr kumimoji="1" lang="zh-CN" altLang="en-US" sz="2800">
                <a:cs typeface="新宋体" panose="02010609030101010101" charset="-122"/>
              </a:rPr>
              <a:t>＝ ？</a:t>
            </a:r>
          </a:p>
          <a:p>
            <a:pPr lvl="1" eaLnBrk="1" hangingPunct="1">
              <a:lnSpc>
                <a:spcPct val="80000"/>
              </a:lnSpc>
              <a:defRPr/>
            </a:pPr>
            <a:r>
              <a:rPr kumimoji="1" lang="en-US" altLang="zh-CN" sz="2800">
                <a:cs typeface="新宋体" panose="02010609030101010101" charset="-122"/>
              </a:rPr>
              <a:t>[X/2]</a:t>
            </a:r>
            <a:r>
              <a:rPr kumimoji="1" lang="zh-CN" altLang="en-US" sz="2800" baseline="-25000">
                <a:cs typeface="新宋体" panose="02010609030101010101" charset="-122"/>
              </a:rPr>
              <a:t>补</a:t>
            </a:r>
            <a:r>
              <a:rPr kumimoji="1" lang="zh-CN" altLang="en-US" sz="2800">
                <a:cs typeface="新宋体" panose="02010609030101010101" charset="-122"/>
              </a:rPr>
              <a:t>＝？</a:t>
            </a:r>
          </a:p>
          <a:p>
            <a:pPr lvl="1" eaLnBrk="1" hangingPunct="1">
              <a:lnSpc>
                <a:spcPct val="80000"/>
              </a:lnSpc>
              <a:defRPr/>
            </a:pPr>
            <a:r>
              <a:rPr kumimoji="1" lang="en-US" altLang="zh-CN" sz="2800">
                <a:cs typeface="新宋体" panose="02010609030101010101" charset="-122"/>
              </a:rPr>
              <a:t>[Y]</a:t>
            </a:r>
            <a:r>
              <a:rPr kumimoji="1" lang="zh-CN" altLang="en-US" sz="2800" baseline="-25000">
                <a:cs typeface="新宋体" panose="02010609030101010101" charset="-122"/>
              </a:rPr>
              <a:t>补</a:t>
            </a:r>
            <a:r>
              <a:rPr kumimoji="1" lang="zh-CN" altLang="en-US" sz="2800">
                <a:cs typeface="新宋体" panose="02010609030101010101" charset="-122"/>
              </a:rPr>
              <a:t>＝   ？</a:t>
            </a:r>
          </a:p>
          <a:p>
            <a:pPr lvl="1" eaLnBrk="1" hangingPunct="1">
              <a:lnSpc>
                <a:spcPct val="80000"/>
              </a:lnSpc>
              <a:defRPr/>
            </a:pPr>
            <a:r>
              <a:rPr kumimoji="1" lang="en-US" altLang="zh-CN" sz="2800">
                <a:cs typeface="新宋体" panose="02010609030101010101" charset="-122"/>
              </a:rPr>
              <a:t>[2Y]</a:t>
            </a:r>
            <a:r>
              <a:rPr kumimoji="1" lang="zh-CN" altLang="en-US" sz="2800" baseline="-25000">
                <a:cs typeface="新宋体" panose="02010609030101010101" charset="-122"/>
              </a:rPr>
              <a:t>补</a:t>
            </a:r>
            <a:r>
              <a:rPr kumimoji="1" lang="zh-CN" altLang="en-US" sz="2800">
                <a:cs typeface="新宋体" panose="02010609030101010101" charset="-122"/>
              </a:rPr>
              <a:t>＝ ？</a:t>
            </a:r>
          </a:p>
          <a:p>
            <a:pPr lvl="1" eaLnBrk="1" hangingPunct="1">
              <a:lnSpc>
                <a:spcPct val="80000"/>
              </a:lnSpc>
              <a:defRPr/>
            </a:pPr>
            <a:r>
              <a:rPr kumimoji="1" lang="en-US" altLang="zh-CN" sz="2800">
                <a:cs typeface="新宋体" panose="02010609030101010101" charset="-122"/>
              </a:rPr>
              <a:t>[Y/2]</a:t>
            </a:r>
            <a:r>
              <a:rPr kumimoji="1" lang="zh-CN" altLang="en-US" sz="2800" baseline="-25000">
                <a:cs typeface="新宋体" panose="02010609030101010101" charset="-122"/>
              </a:rPr>
              <a:t>补</a:t>
            </a:r>
            <a:r>
              <a:rPr kumimoji="1" lang="zh-CN" altLang="en-US" sz="2800">
                <a:cs typeface="新宋体" panose="02010609030101010101" charset="-122"/>
              </a:rPr>
              <a:t>＝？</a:t>
            </a:r>
          </a:p>
        </p:txBody>
      </p:sp>
      <p:sp>
        <p:nvSpPr>
          <p:cNvPr id="32773" name="Rectangle 4">
            <a:extLst>
              <a:ext uri="{FF2B5EF4-FFF2-40B4-BE49-F238E27FC236}">
                <a16:creationId xmlns:a16="http://schemas.microsoft.com/office/drawing/2014/main" id="{B3317E5D-469D-C1B4-A506-264D3774A96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148489" name="Rectangle 9">
            <a:extLst>
              <a:ext uri="{FF2B5EF4-FFF2-40B4-BE49-F238E27FC236}">
                <a16:creationId xmlns:a16="http://schemas.microsoft.com/office/drawing/2014/main" id="{6AFE0E54-5A12-9531-F740-39130F8D6D27}"/>
              </a:ext>
            </a:extLst>
          </p:cNvPr>
          <p:cNvSpPr>
            <a:spLocks noChangeArrowheads="1"/>
          </p:cNvSpPr>
          <p:nvPr/>
        </p:nvSpPr>
        <p:spPr bwMode="auto">
          <a:xfrm>
            <a:off x="2484438" y="1908175"/>
            <a:ext cx="1162050" cy="519113"/>
          </a:xfrm>
          <a:prstGeom prst="rect">
            <a:avLst/>
          </a:prstGeom>
          <a:solidFill>
            <a:schemeClr val="accent2"/>
          </a:solid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0.1001</a:t>
            </a:r>
          </a:p>
        </p:txBody>
      </p:sp>
      <p:sp>
        <p:nvSpPr>
          <p:cNvPr id="148490" name="Rectangle 10">
            <a:extLst>
              <a:ext uri="{FF2B5EF4-FFF2-40B4-BE49-F238E27FC236}">
                <a16:creationId xmlns:a16="http://schemas.microsoft.com/office/drawing/2014/main" id="{97A3D703-D94E-DA6E-49A7-D68CC8E67E05}"/>
              </a:ext>
            </a:extLst>
          </p:cNvPr>
          <p:cNvSpPr>
            <a:spLocks noChangeArrowheads="1"/>
          </p:cNvSpPr>
          <p:nvPr/>
        </p:nvSpPr>
        <p:spPr bwMode="auto">
          <a:xfrm>
            <a:off x="2771775" y="2365375"/>
            <a:ext cx="2590800" cy="519113"/>
          </a:xfrm>
          <a:prstGeom prst="rect">
            <a:avLst/>
          </a:prstGeom>
          <a:solidFill>
            <a:schemeClr val="accent2"/>
          </a:solidFill>
          <a:ln w="9525">
            <a:noFill/>
            <a:miter lim="800000"/>
          </a:ln>
          <a:effectLst/>
        </p:spPr>
        <p:txBody>
          <a:bodyPr wrap="none">
            <a:spAutoFit/>
          </a:bodyPr>
          <a:lstStyle/>
          <a:p>
            <a:pPr eaLnBrk="1" hangingPunct="1">
              <a:buFont typeface="Arial" panose="020B0604020202020204" pitchFamily="34" charset="0"/>
              <a:buNone/>
              <a:defRPr/>
            </a:pPr>
            <a:r>
              <a:rPr lang="en-US" altLang="zh-CN" sz="2800" b="1" noProof="1">
                <a:solidFill>
                  <a:srgbClr val="0033CC"/>
                </a:solidFill>
                <a:effectLst>
                  <a:outerShdw blurRad="38100" dist="38100" dir="2700000">
                    <a:srgbClr val="C0C0C0"/>
                  </a:outerShdw>
                </a:effectLst>
                <a:ea typeface="新宋体" panose="02010609030101010101" charset="-122"/>
              </a:rPr>
              <a:t>1.0010</a:t>
            </a:r>
            <a:r>
              <a:rPr lang="zh-CN" altLang="en-US" sz="2800" b="1" noProof="1">
                <a:solidFill>
                  <a:srgbClr val="0033CC"/>
                </a:solidFill>
                <a:effectLst>
                  <a:outerShdw blurRad="38100" dist="38100" dir="2700000">
                    <a:srgbClr val="C0C0C0"/>
                  </a:outerShdw>
                </a:effectLst>
                <a:ea typeface="新宋体" panose="02010609030101010101" charset="-122"/>
              </a:rPr>
              <a:t>（溢出）</a:t>
            </a:r>
          </a:p>
        </p:txBody>
      </p:sp>
      <p:sp>
        <p:nvSpPr>
          <p:cNvPr id="148491" name="Rectangle 11">
            <a:extLst>
              <a:ext uri="{FF2B5EF4-FFF2-40B4-BE49-F238E27FC236}">
                <a16:creationId xmlns:a16="http://schemas.microsoft.com/office/drawing/2014/main" id="{6DF3D5E9-814E-737E-49B1-A688F89E32EC}"/>
              </a:ext>
            </a:extLst>
          </p:cNvPr>
          <p:cNvSpPr>
            <a:spLocks noChangeArrowheads="1"/>
          </p:cNvSpPr>
          <p:nvPr/>
        </p:nvSpPr>
        <p:spPr bwMode="auto">
          <a:xfrm>
            <a:off x="2771775" y="2854325"/>
            <a:ext cx="1162050" cy="519113"/>
          </a:xfrm>
          <a:prstGeom prst="rect">
            <a:avLst/>
          </a:prstGeom>
          <a:solidFill>
            <a:schemeClr val="accent2"/>
          </a:solid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0.0100</a:t>
            </a:r>
          </a:p>
        </p:txBody>
      </p:sp>
      <p:sp>
        <p:nvSpPr>
          <p:cNvPr id="148493" name="Rectangle 13">
            <a:extLst>
              <a:ext uri="{FF2B5EF4-FFF2-40B4-BE49-F238E27FC236}">
                <a16:creationId xmlns:a16="http://schemas.microsoft.com/office/drawing/2014/main" id="{CDF9839C-8F07-B7CB-FE59-36EB6FBD5382}"/>
              </a:ext>
            </a:extLst>
          </p:cNvPr>
          <p:cNvSpPr>
            <a:spLocks noChangeArrowheads="1"/>
          </p:cNvSpPr>
          <p:nvPr/>
        </p:nvSpPr>
        <p:spPr bwMode="auto">
          <a:xfrm>
            <a:off x="2771775" y="3300413"/>
            <a:ext cx="1162050" cy="519112"/>
          </a:xfrm>
          <a:prstGeom prst="rect">
            <a:avLst/>
          </a:prstGeom>
          <a:solidFill>
            <a:schemeClr val="accent2"/>
          </a:solidFill>
          <a:ln w="9525">
            <a:noFill/>
            <a:miter lim="800000"/>
          </a:ln>
          <a:effectLst/>
        </p:spPr>
        <p:txBody>
          <a:bodyPr wrap="none">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1.1011</a:t>
            </a:r>
          </a:p>
        </p:txBody>
      </p:sp>
      <p:sp>
        <p:nvSpPr>
          <p:cNvPr id="148495" name="Rectangle 15">
            <a:extLst>
              <a:ext uri="{FF2B5EF4-FFF2-40B4-BE49-F238E27FC236}">
                <a16:creationId xmlns:a16="http://schemas.microsoft.com/office/drawing/2014/main" id="{3F3045E9-B17B-ED00-70C4-53C09C3A85E9}"/>
              </a:ext>
            </a:extLst>
          </p:cNvPr>
          <p:cNvSpPr>
            <a:spLocks noChangeArrowheads="1"/>
          </p:cNvSpPr>
          <p:nvPr/>
        </p:nvSpPr>
        <p:spPr bwMode="auto">
          <a:xfrm>
            <a:off x="2771775" y="3733800"/>
            <a:ext cx="1162050" cy="519113"/>
          </a:xfrm>
          <a:prstGeom prst="rect">
            <a:avLst/>
          </a:prstGeom>
          <a:solidFill>
            <a:schemeClr val="accent2"/>
          </a:solidFill>
          <a:ln w="9525">
            <a:noFill/>
            <a:miter lim="800000"/>
          </a:ln>
          <a:effectLst/>
        </p:spPr>
        <p:txBody>
          <a:bodyPr>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1.0110</a:t>
            </a:r>
          </a:p>
        </p:txBody>
      </p:sp>
      <p:sp>
        <p:nvSpPr>
          <p:cNvPr id="148496" name="Rectangle 16">
            <a:extLst>
              <a:ext uri="{FF2B5EF4-FFF2-40B4-BE49-F238E27FC236}">
                <a16:creationId xmlns:a16="http://schemas.microsoft.com/office/drawing/2014/main" id="{85CA31E9-81B0-24F0-FD4D-34E28A5E4ACB}"/>
              </a:ext>
            </a:extLst>
          </p:cNvPr>
          <p:cNvSpPr>
            <a:spLocks noChangeArrowheads="1"/>
          </p:cNvSpPr>
          <p:nvPr/>
        </p:nvSpPr>
        <p:spPr bwMode="auto">
          <a:xfrm>
            <a:off x="2771775" y="4237038"/>
            <a:ext cx="1162050" cy="519112"/>
          </a:xfrm>
          <a:prstGeom prst="rect">
            <a:avLst/>
          </a:prstGeom>
          <a:solidFill>
            <a:schemeClr val="accent2"/>
          </a:solidFill>
          <a:ln w="9525">
            <a:noFill/>
            <a:miter lim="800000"/>
          </a:ln>
          <a:effectLst/>
        </p:spPr>
        <p:txBody>
          <a:bodyPr>
            <a:spAutoFit/>
          </a:bodyPr>
          <a:lstStyle/>
          <a:p>
            <a:pPr eaLnBrk="1" hangingPunct="1">
              <a:defRPr/>
            </a:pPr>
            <a:r>
              <a:rPr kumimoji="1" lang="en-US" altLang="zh-CN" sz="2800" b="1">
                <a:solidFill>
                  <a:srgbClr val="0033CC"/>
                </a:solidFill>
                <a:effectLst>
                  <a:outerShdw blurRad="38100" dist="38100" dir="2700000" algn="tl">
                    <a:srgbClr val="000000"/>
                  </a:outerShdw>
                </a:effectLst>
                <a:ea typeface="新宋体" panose="02010609030101010101" charset="-122"/>
              </a:rPr>
              <a:t>1.1101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8489"/>
                                        </p:tgtEl>
                                        <p:attrNameLst>
                                          <p:attrName>style.visibility</p:attrName>
                                        </p:attrNameLst>
                                      </p:cBhvr>
                                      <p:to>
                                        <p:strVal val="visible"/>
                                      </p:to>
                                    </p:set>
                                    <p:anim to="" calcmode="lin" valueType="num">
                                      <p:cBhvr>
                                        <p:cTn id="7" dur="1" fill="hold"/>
                                        <p:tgtEl>
                                          <p:spTgt spid="148489"/>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8490"/>
                                        </p:tgtEl>
                                        <p:attrNameLst>
                                          <p:attrName>style.visibility</p:attrName>
                                        </p:attrNameLst>
                                      </p:cBhvr>
                                      <p:to>
                                        <p:strVal val="visible"/>
                                      </p:to>
                                    </p:set>
                                    <p:anim to="" calcmode="lin" valueType="num">
                                      <p:cBhvr>
                                        <p:cTn id="12" dur="1" fill="hold"/>
                                        <p:tgtEl>
                                          <p:spTgt spid="148490"/>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48491"/>
                                        </p:tgtEl>
                                        <p:attrNameLst>
                                          <p:attrName>style.visibility</p:attrName>
                                        </p:attrNameLst>
                                      </p:cBhvr>
                                      <p:to>
                                        <p:strVal val="visible"/>
                                      </p:to>
                                    </p:set>
                                    <p:anim to="" calcmode="lin" valueType="num">
                                      <p:cBhvr>
                                        <p:cTn id="17" dur="1" fill="hold"/>
                                        <p:tgtEl>
                                          <p:spTgt spid="148491"/>
                                        </p:tgtEl>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8493"/>
                                        </p:tgtEl>
                                        <p:attrNameLst>
                                          <p:attrName>style.visibility</p:attrName>
                                        </p:attrNameLst>
                                      </p:cBhvr>
                                      <p:to>
                                        <p:strVal val="visible"/>
                                      </p:to>
                                    </p:set>
                                    <p:anim to="" calcmode="lin" valueType="num">
                                      <p:cBhvr>
                                        <p:cTn id="22" dur="1" fill="hold"/>
                                        <p:tgtEl>
                                          <p:spTgt spid="148493"/>
                                        </p:tgtEl>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48495"/>
                                        </p:tgtEl>
                                        <p:attrNameLst>
                                          <p:attrName>style.visibility</p:attrName>
                                        </p:attrNameLst>
                                      </p:cBhvr>
                                      <p:to>
                                        <p:strVal val="visible"/>
                                      </p:to>
                                    </p:set>
                                    <p:anim to="" calcmode="lin" valueType="num">
                                      <p:cBhvr>
                                        <p:cTn id="27" dur="1" fill="hold"/>
                                        <p:tgtEl>
                                          <p:spTgt spid="148495"/>
                                        </p:tgtEl>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48496"/>
                                        </p:tgtEl>
                                        <p:attrNameLst>
                                          <p:attrName>style.visibility</p:attrName>
                                        </p:attrNameLst>
                                      </p:cBhvr>
                                      <p:to>
                                        <p:strVal val="visible"/>
                                      </p:to>
                                    </p:set>
                                    <p:anim to="" calcmode="lin" valueType="num">
                                      <p:cBhvr>
                                        <p:cTn id="32" dur="1" fill="hold"/>
                                        <p:tgtEl>
                                          <p:spTgt spid="14849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9" grpId="0" animBg="1"/>
      <p:bldP spid="148490" grpId="0" animBg="1"/>
      <p:bldP spid="148491" grpId="0" animBg="1"/>
      <p:bldP spid="148493" grpId="0" animBg="1"/>
      <p:bldP spid="148495" grpId="0" animBg="1"/>
      <p:bldP spid="14849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C2B11D1D-87D2-1211-0223-23BAF17B9C7F}"/>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3D6177C2-2242-4577-9F2C-98D80720E7EF}" type="slidenum">
              <a:rPr lang="en-US" altLang="zh-CN" smtClean="0"/>
              <a:pPr>
                <a:spcBef>
                  <a:spcPct val="0"/>
                </a:spcBef>
                <a:spcAft>
                  <a:spcPct val="0"/>
                </a:spcAft>
                <a:buFontTx/>
                <a:buNone/>
                <a:defRPr/>
              </a:pPr>
              <a:t>119</a:t>
            </a:fld>
            <a:endParaRPr lang="en-US" altLang="zh-CN" sz="1400" b="0">
              <a:solidFill>
                <a:schemeClr val="tx1"/>
              </a:solidFill>
            </a:endParaRPr>
          </a:p>
        </p:txBody>
      </p:sp>
      <p:sp>
        <p:nvSpPr>
          <p:cNvPr id="148482" name="Rectangle 2">
            <a:extLst>
              <a:ext uri="{FF2B5EF4-FFF2-40B4-BE49-F238E27FC236}">
                <a16:creationId xmlns:a16="http://schemas.microsoft.com/office/drawing/2014/main" id="{6B0A2186-A3BA-8F3E-E472-3CB91A0C43F6}"/>
              </a:ext>
            </a:extLst>
          </p:cNvPr>
          <p:cNvSpPr>
            <a:spLocks noGrp="1" noChangeArrowheads="1"/>
          </p:cNvSpPr>
          <p:nvPr>
            <p:ph type="title"/>
          </p:nvPr>
        </p:nvSpPr>
        <p:spPr>
          <a:xfrm>
            <a:off x="685800" y="476250"/>
            <a:ext cx="7772400" cy="658813"/>
          </a:xfrm>
        </p:spPr>
        <p:txBody>
          <a:bodyPr/>
          <a:lstStyle/>
          <a:p>
            <a:pPr eaLnBrk="1" hangingPunct="1">
              <a:defRPr/>
            </a:pPr>
            <a:r>
              <a:rPr kumimoji="1" lang="zh-CN" altLang="en-US"/>
              <a:t>补码的移位举例</a:t>
            </a:r>
          </a:p>
        </p:txBody>
      </p:sp>
      <p:sp>
        <p:nvSpPr>
          <p:cNvPr id="33796" name="Rectangle 4">
            <a:extLst>
              <a:ext uri="{FF2B5EF4-FFF2-40B4-BE49-F238E27FC236}">
                <a16:creationId xmlns:a16="http://schemas.microsoft.com/office/drawing/2014/main" id="{D2BB6062-A92B-AACE-A589-7DCE476BEEA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pic>
        <p:nvPicPr>
          <p:cNvPr id="33797" name="图片 3">
            <a:extLst>
              <a:ext uri="{FF2B5EF4-FFF2-40B4-BE49-F238E27FC236}">
                <a16:creationId xmlns:a16="http://schemas.microsoft.com/office/drawing/2014/main" id="{0D7F349D-6A78-8BAA-8F79-3FB3DC72F9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 y="2173288"/>
            <a:ext cx="8705850"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a:extLst>
              <a:ext uri="{FF2B5EF4-FFF2-40B4-BE49-F238E27FC236}">
                <a16:creationId xmlns:a16="http://schemas.microsoft.com/office/drawing/2014/main" id="{311AA4F9-B36B-1F82-39D4-90DA60DF73F2}"/>
              </a:ext>
            </a:extLst>
          </p:cNvPr>
          <p:cNvSpPr>
            <a:spLocks noGrp="1"/>
          </p:cNvSpPr>
          <p:nvPr>
            <p:ph idx="1"/>
          </p:nvPr>
        </p:nvSpPr>
        <p:spPr>
          <a:xfrm>
            <a:off x="369888" y="1370013"/>
            <a:ext cx="6273800" cy="569912"/>
          </a:xfrm>
        </p:spPr>
        <p:txBody>
          <a:bodyPr/>
          <a:lstStyle/>
          <a:p>
            <a:pPr eaLnBrk="1" hangingPunct="1">
              <a:lnSpc>
                <a:spcPct val="90000"/>
              </a:lnSpc>
              <a:defRPr/>
            </a:pPr>
            <a:r>
              <a:rPr lang="en-US" altLang="zh-CN" sz="3200" kern="1200" dirty="0">
                <a:solidFill>
                  <a:schemeClr val="accent4"/>
                </a:solidFill>
                <a:latin typeface="宋体" panose="02010600030101010101" pitchFamily="2" charset="-122"/>
                <a:ea typeface="宋体" panose="02010600030101010101" pitchFamily="2" charset="-122"/>
                <a:sym typeface="+mn-ea"/>
              </a:rPr>
              <a:t>20XX</a:t>
            </a:r>
            <a:r>
              <a:rPr lang="zh-CN" altLang="en-US" sz="3200" kern="1200" dirty="0">
                <a:solidFill>
                  <a:schemeClr val="accent4"/>
                </a:solidFill>
                <a:latin typeface="宋体" panose="02010600030101010101" pitchFamily="2" charset="-122"/>
                <a:ea typeface="宋体" panose="02010600030101010101" pitchFamily="2" charset="-122"/>
                <a:sym typeface="+mn-ea"/>
              </a:rPr>
              <a:t>年硕士研究生入学统考试题</a:t>
            </a:r>
            <a:endParaRPr lang="zh-CN" altLang="en-US" sz="3200" kern="1200" dirty="0">
              <a:solidFill>
                <a:schemeClr val="accent4"/>
              </a:solidFill>
              <a:latin typeface="宋体" panose="02010600030101010101" pitchFamily="2" charset="-122"/>
              <a:ea typeface="宋体" panose="02010600030101010101" pitchFamily="2" charset="-122"/>
            </a:endParaRPr>
          </a:p>
          <a:p>
            <a:pPr eaLnBrk="1" hangingPunct="1">
              <a:lnSpc>
                <a:spcPct val="90000"/>
              </a:lnSpc>
              <a:defRPr/>
            </a:pPr>
            <a:endParaRPr lang="en-US" altLang="zh-CN" sz="3200" baseline="30000" noProof="1"/>
          </a:p>
        </p:txBody>
      </p:sp>
      <p:sp>
        <p:nvSpPr>
          <p:cNvPr id="2" name="Rectangle 3">
            <a:extLst>
              <a:ext uri="{FF2B5EF4-FFF2-40B4-BE49-F238E27FC236}">
                <a16:creationId xmlns:a16="http://schemas.microsoft.com/office/drawing/2014/main" id="{161D04C4-2E44-ADBA-E640-87F8D6F42E22}"/>
              </a:ext>
            </a:extLst>
          </p:cNvPr>
          <p:cNvSpPr>
            <a:spLocks noGrp="1"/>
          </p:cNvSpPr>
          <p:nvPr/>
        </p:nvSpPr>
        <p:spPr>
          <a:xfrm>
            <a:off x="685800" y="4311650"/>
            <a:ext cx="1106488" cy="295275"/>
          </a:xfrm>
          <a:prstGeom prst="rect">
            <a:avLst/>
          </a:prstGeom>
          <a:noFill/>
          <a:ln w="9525">
            <a:noFill/>
            <a:miter lim="800000"/>
          </a:ln>
          <a:effectLst/>
        </p:spPr>
        <p:txBody>
          <a:bodyPr/>
          <a:lstStyle>
            <a:lvl1pPr marL="342900" indent="-342900" algn="l" rtl="0" eaLnBrk="0" fontAlgn="base" hangingPunct="0">
              <a:spcBef>
                <a:spcPct val="30000"/>
              </a:spcBef>
              <a:spcAft>
                <a:spcPct val="20000"/>
              </a:spcAft>
              <a:buBlip>
                <a:blip r:embed="rId2"/>
              </a:buBlip>
              <a:defRPr sz="3600" b="1">
                <a:solidFill>
                  <a:srgbClr val="0033CC"/>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10000"/>
              </a:spcAft>
              <a:buBlip>
                <a:blip r:embed="rId3"/>
              </a:buBlip>
              <a:defRPr sz="3200" b="1">
                <a:solidFill>
                  <a:schemeClr val="tx2"/>
                </a:solidFill>
                <a:effectLst>
                  <a:outerShdw blurRad="38100" dist="38100" dir="2700000" algn="tl">
                    <a:srgbClr val="C0C0C0"/>
                  </a:outerShdw>
                </a:effectLst>
                <a:latin typeface="Arial" panose="020B0604020202020204" pitchFamily="34" charset="0"/>
                <a:ea typeface="+mn-ea"/>
              </a:defRPr>
            </a:lvl2pPr>
            <a:lvl3pPr marL="1143000" indent="-228600" algn="l" rtl="0" eaLnBrk="0" fontAlgn="base" hangingPunct="0">
              <a:spcBef>
                <a:spcPct val="10000"/>
              </a:spcBef>
              <a:spcAft>
                <a:spcPct val="0"/>
              </a:spcAft>
              <a:buBlip>
                <a:blip r:embed="rId4"/>
              </a:buBlip>
              <a:defRPr sz="2800" b="1">
                <a:solidFill>
                  <a:srgbClr val="008000"/>
                </a:solidFill>
                <a:effectLst>
                  <a:outerShdw blurRad="38100" dist="38100" dir="2700000" algn="tl">
                    <a:srgbClr val="C0C0C0"/>
                  </a:outerShdw>
                </a:effectLst>
                <a:latin typeface="Arial" panose="020B0604020202020204" pitchFamily="34" charset="0"/>
                <a:ea typeface="+mn-ea"/>
              </a:defRPr>
            </a:lvl3pPr>
            <a:lvl4pPr marL="1600200" indent="-228600" algn="l" rtl="0" eaLnBrk="0" fontAlgn="base" hangingPunct="0">
              <a:spcBef>
                <a:spcPct val="20000"/>
              </a:spcBef>
              <a:spcAft>
                <a:spcPct val="0"/>
              </a:spcAft>
              <a:buBlip>
                <a:blip r:embed="rId4"/>
              </a:buBlip>
              <a:defRPr sz="2400" b="1">
                <a:solidFill>
                  <a:srgbClr val="003399"/>
                </a:solidFill>
                <a:effectLst>
                  <a:outerShdw blurRad="38100" dist="38100" dir="2700000" algn="tl">
                    <a:srgbClr val="C0C0C0"/>
                  </a:outerShdw>
                </a:effectLst>
                <a:latin typeface="Arial" panose="020B0604020202020204" pitchFamily="34" charset="0"/>
                <a:ea typeface="+mn-ea"/>
              </a:defRPr>
            </a:lvl4pPr>
            <a:lvl5pPr marL="2057400" indent="-228600" algn="l" rtl="0" eaLnBrk="0" fontAlgn="base" hangingPunct="0">
              <a:spcBef>
                <a:spcPct val="20000"/>
              </a:spcBef>
              <a:spcAft>
                <a:spcPct val="0"/>
              </a:spcAft>
              <a:buBlip>
                <a:blip r:embed="rId4"/>
              </a:buBlip>
              <a:defRPr sz="2400" b="1">
                <a:solidFill>
                  <a:srgbClr val="003399"/>
                </a:solidFill>
                <a:effectLst>
                  <a:outerShdw blurRad="38100" dist="38100" dir="2700000" algn="tl">
                    <a:srgbClr val="C0C0C0"/>
                  </a:outerShdw>
                </a:effectLst>
                <a:latin typeface="Arial" panose="020B0604020202020204" pitchFamily="34" charset="0"/>
                <a:ea typeface="+mn-ea"/>
              </a:defRPr>
            </a:lvl5pPr>
            <a:lvl6pPr marL="2514600" indent="-228600" algn="l" rtl="0" fontAlgn="base">
              <a:spcBef>
                <a:spcPct val="20000"/>
              </a:spcBef>
              <a:spcAft>
                <a:spcPct val="0"/>
              </a:spcAft>
              <a:buBlip>
                <a:blip r:embed="rId4"/>
              </a:buBlip>
              <a:defRPr kumimoji="1" sz="2400" b="1">
                <a:solidFill>
                  <a:srgbClr val="003399"/>
                </a:solidFill>
                <a:effectLst>
                  <a:outerShdw blurRad="38100" dist="38100" dir="2700000" algn="tl">
                    <a:srgbClr val="C0C0C0"/>
                  </a:outerShdw>
                </a:effectLst>
                <a:latin typeface="Arial" panose="020B0604020202020204" pitchFamily="34" charset="0"/>
                <a:ea typeface="+mn-ea"/>
              </a:defRPr>
            </a:lvl6pPr>
            <a:lvl7pPr marL="2971800" indent="-228600" algn="l" rtl="0" fontAlgn="base">
              <a:spcBef>
                <a:spcPct val="20000"/>
              </a:spcBef>
              <a:spcAft>
                <a:spcPct val="0"/>
              </a:spcAft>
              <a:buBlip>
                <a:blip r:embed="rId4"/>
              </a:buBlip>
              <a:defRPr kumimoji="1" sz="2400" b="1">
                <a:solidFill>
                  <a:srgbClr val="003399"/>
                </a:solidFill>
                <a:effectLst>
                  <a:outerShdw blurRad="38100" dist="38100" dir="2700000" algn="tl">
                    <a:srgbClr val="C0C0C0"/>
                  </a:outerShdw>
                </a:effectLst>
                <a:latin typeface="Arial" panose="020B0604020202020204" pitchFamily="34" charset="0"/>
                <a:ea typeface="+mn-ea"/>
              </a:defRPr>
            </a:lvl7pPr>
            <a:lvl8pPr marL="3429000" indent="-228600" algn="l" rtl="0" fontAlgn="base">
              <a:spcBef>
                <a:spcPct val="20000"/>
              </a:spcBef>
              <a:spcAft>
                <a:spcPct val="0"/>
              </a:spcAft>
              <a:buBlip>
                <a:blip r:embed="rId4"/>
              </a:buBlip>
              <a:defRPr kumimoji="1" sz="2400" b="1">
                <a:solidFill>
                  <a:srgbClr val="003399"/>
                </a:solidFill>
                <a:effectLst>
                  <a:outerShdw blurRad="38100" dist="38100" dir="2700000" algn="tl">
                    <a:srgbClr val="C0C0C0"/>
                  </a:outerShdw>
                </a:effectLst>
                <a:latin typeface="Arial" panose="020B0604020202020204" pitchFamily="34" charset="0"/>
                <a:ea typeface="+mn-ea"/>
              </a:defRPr>
            </a:lvl8pPr>
            <a:lvl9pPr marL="3886200" indent="-228600" algn="l" rtl="0" fontAlgn="base">
              <a:spcBef>
                <a:spcPct val="20000"/>
              </a:spcBef>
              <a:spcAft>
                <a:spcPct val="0"/>
              </a:spcAft>
              <a:buBlip>
                <a:blip r:embed="rId4"/>
              </a:buBlip>
              <a:defRPr kumimoji="1" sz="2400" b="1">
                <a:solidFill>
                  <a:srgbClr val="003399"/>
                </a:solidFill>
                <a:effectLst>
                  <a:outerShdw blurRad="38100" dist="38100" dir="2700000" algn="tl">
                    <a:srgbClr val="C0C0C0"/>
                  </a:outerShdw>
                </a:effectLst>
                <a:latin typeface="Arial" panose="020B0604020202020204" pitchFamily="34" charset="0"/>
                <a:ea typeface="+mn-ea"/>
              </a:defRPr>
            </a:lvl9pPr>
          </a:lstStyle>
          <a:p>
            <a:pPr marL="0" indent="0" eaLnBrk="1" hangingPunct="1">
              <a:lnSpc>
                <a:spcPct val="90000"/>
              </a:lnSpc>
              <a:buFontTx/>
              <a:buNone/>
              <a:defRPr/>
            </a:pPr>
            <a:r>
              <a:rPr lang="zh-CN" altLang="en-US" sz="3200" kern="0" baseline="30000" noProof="1">
                <a:ea typeface="新宋体" panose="02010609030101010101" charset="-122"/>
              </a:rPr>
              <a:t>答案</a:t>
            </a:r>
            <a:r>
              <a:rPr lang="en-US" altLang="zh-CN" sz="3200" kern="0" baseline="30000" noProof="1">
                <a:ea typeface="新宋体" panose="02010609030101010101" charset="-122"/>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6386"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b</a:t>
            </a:r>
            <a:r>
              <a:rPr lang="zh-CN" altLang="en-US" dirty="0"/>
              <a:t>）二进制转化为八、十六进制</a:t>
            </a:r>
          </a:p>
        </p:txBody>
      </p:sp>
      <p:sp>
        <p:nvSpPr>
          <p:cNvPr id="16387" name="Rectangle 3"/>
          <p:cNvSpPr>
            <a:spLocks noGrp="1"/>
          </p:cNvSpPr>
          <p:nvPr>
            <p:ph idx="1"/>
          </p:nvPr>
        </p:nvSpPr>
        <p:spPr>
          <a:xfrm>
            <a:off x="596900" y="1268413"/>
            <a:ext cx="6942138" cy="4337050"/>
          </a:xfrm>
        </p:spPr>
        <p:txBody>
          <a:bodyPr wrap="square" lIns="91440" tIns="45720" rIns="91440" bIns="45720" anchor="t" anchorCtr="0"/>
          <a:lstStyle/>
          <a:p>
            <a:pPr eaLnBrk="1" hangingPunct="1">
              <a:lnSpc>
                <a:spcPct val="80000"/>
              </a:lnSpc>
            </a:pPr>
            <a:r>
              <a:rPr lang="zh-CN" altLang="en-US" sz="2400" b="0" dirty="0"/>
              <a:t>二进制</a:t>
            </a:r>
            <a:r>
              <a:rPr lang="zh-CN" altLang="zh-CN" sz="2400" b="0" dirty="0"/>
              <a:t>→</a:t>
            </a:r>
            <a:r>
              <a:rPr lang="zh-CN" altLang="en-US" sz="2400" b="0" dirty="0"/>
              <a:t>八进制</a:t>
            </a:r>
          </a:p>
          <a:p>
            <a:pPr lvl="1" eaLnBrk="1" hangingPunct="1">
              <a:lnSpc>
                <a:spcPct val="80000"/>
              </a:lnSpc>
            </a:pPr>
            <a:r>
              <a:rPr lang="zh-CN" altLang="en-US" b="0" dirty="0"/>
              <a:t>以小数点为中心分别向两边分组，每三位一组，写出对应的八进制数字。（不够位数则在两边加</a:t>
            </a:r>
            <a:r>
              <a:rPr lang="en-US" altLang="zh-CN" b="0" dirty="0"/>
              <a:t>0</a:t>
            </a:r>
            <a:r>
              <a:rPr lang="zh-CN" altLang="en-US" b="0" dirty="0"/>
              <a:t>补足</a:t>
            </a:r>
            <a:r>
              <a:rPr lang="en-US" altLang="zh-CN" b="0" dirty="0"/>
              <a:t>3</a:t>
            </a:r>
            <a:r>
              <a:rPr lang="zh-CN" altLang="en-US" b="0" dirty="0"/>
              <a:t>位 ）</a:t>
            </a:r>
          </a:p>
          <a:p>
            <a:pPr eaLnBrk="1" hangingPunct="1">
              <a:lnSpc>
                <a:spcPct val="80000"/>
              </a:lnSpc>
            </a:pPr>
            <a:r>
              <a:rPr lang="zh-CN" altLang="en-US" sz="2400" b="0" dirty="0"/>
              <a:t>二进制</a:t>
            </a:r>
            <a:r>
              <a:rPr lang="zh-CN" altLang="zh-CN" sz="2400" b="0" dirty="0"/>
              <a:t>→</a:t>
            </a:r>
            <a:r>
              <a:rPr lang="zh-CN" altLang="en-US" sz="2400" b="0" dirty="0"/>
              <a:t>十六进制</a:t>
            </a:r>
          </a:p>
          <a:p>
            <a:pPr lvl="1" eaLnBrk="1" hangingPunct="1">
              <a:lnSpc>
                <a:spcPct val="80000"/>
              </a:lnSpc>
            </a:pPr>
            <a:r>
              <a:rPr lang="zh-CN" altLang="en-US" b="0" dirty="0"/>
              <a:t>以小数点为中心分别向两边分组，每四位一组，写出对应的十六进制符号。（不够位数则在两边加</a:t>
            </a:r>
            <a:r>
              <a:rPr lang="en-US" altLang="zh-CN" b="0" dirty="0"/>
              <a:t>0</a:t>
            </a:r>
            <a:r>
              <a:rPr lang="zh-CN" altLang="en-US" b="0" dirty="0"/>
              <a:t>补足</a:t>
            </a:r>
            <a:r>
              <a:rPr lang="en-US" altLang="zh-CN" b="0" dirty="0"/>
              <a:t>4</a:t>
            </a:r>
            <a:r>
              <a:rPr lang="zh-CN" altLang="en-US" b="0" dirty="0"/>
              <a:t>位 ）</a:t>
            </a:r>
          </a:p>
          <a:p>
            <a:pPr lvl="1" eaLnBrk="1" hangingPunct="1">
              <a:lnSpc>
                <a:spcPct val="80000"/>
              </a:lnSpc>
            </a:pPr>
            <a:endParaRPr lang="zh-CN" altLang="en-US" b="0" dirty="0"/>
          </a:p>
          <a:p>
            <a:pPr eaLnBrk="1" hangingPunct="1">
              <a:lnSpc>
                <a:spcPct val="80000"/>
              </a:lnSpc>
            </a:pPr>
            <a:r>
              <a:rPr lang="zh-CN" altLang="en-US" sz="2400" b="0" dirty="0"/>
              <a:t>例：（</a:t>
            </a:r>
            <a:r>
              <a:rPr lang="en-US" altLang="zh-CN" sz="2400" b="0" dirty="0"/>
              <a:t>1011111.11</a:t>
            </a:r>
            <a:r>
              <a:rPr lang="zh-CN" altLang="en-US" sz="2400" b="0" dirty="0"/>
              <a:t>）</a:t>
            </a:r>
            <a:r>
              <a:rPr lang="en-US" altLang="zh-CN" sz="2400" b="0" baseline="-25000" dirty="0"/>
              <a:t>2</a:t>
            </a:r>
          </a:p>
          <a:p>
            <a:pPr eaLnBrk="1" hangingPunct="1">
              <a:lnSpc>
                <a:spcPct val="80000"/>
              </a:lnSpc>
            </a:pPr>
            <a:endParaRPr lang="en-US" altLang="zh-CN" sz="2400" b="0" baseline="-25000" dirty="0"/>
          </a:p>
          <a:p>
            <a:pPr eaLnBrk="1" hangingPunct="1">
              <a:lnSpc>
                <a:spcPct val="80000"/>
              </a:lnSpc>
              <a:buNone/>
            </a:pPr>
            <a:r>
              <a:rPr lang="en-US" altLang="zh-CN" sz="2400" b="0" dirty="0"/>
              <a:t>		=(    ?      )</a:t>
            </a:r>
            <a:r>
              <a:rPr lang="en-US" altLang="zh-CN" sz="2400" b="0" baseline="-25000" dirty="0"/>
              <a:t>8</a:t>
            </a:r>
            <a:r>
              <a:rPr lang="en-US" altLang="zh-CN" sz="2400" b="0" dirty="0"/>
              <a:t>=(    ?     )</a:t>
            </a:r>
            <a:r>
              <a:rPr lang="en-US" altLang="zh-CN" sz="2400" b="0" baseline="-25000" dirty="0"/>
              <a:t>16</a:t>
            </a:r>
          </a:p>
        </p:txBody>
      </p:sp>
      <p:sp>
        <p:nvSpPr>
          <p:cNvPr id="95236" name="Rectangle 4"/>
          <p:cNvSpPr>
            <a:spLocks noChangeArrowheads="1"/>
          </p:cNvSpPr>
          <p:nvPr/>
        </p:nvSpPr>
        <p:spPr bwMode="auto">
          <a:xfrm>
            <a:off x="2268538" y="4724400"/>
            <a:ext cx="1208088" cy="579438"/>
          </a:xfrm>
          <a:prstGeom prst="rect">
            <a:avLst/>
          </a:prstGeom>
          <a:solidFill>
            <a:schemeClr val="bg1"/>
          </a:solidFill>
          <a:ln w="9525">
            <a:noFill/>
            <a:miter lim="800000"/>
          </a:ln>
          <a:effectLst/>
        </p:spPr>
        <p:txBody>
          <a:bodyPr wrap="none">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137.6</a:t>
            </a:r>
          </a:p>
        </p:txBody>
      </p:sp>
      <p:sp>
        <p:nvSpPr>
          <p:cNvPr id="95237" name="Rectangle 5"/>
          <p:cNvSpPr>
            <a:spLocks noChangeArrowheads="1"/>
          </p:cNvSpPr>
          <p:nvPr/>
        </p:nvSpPr>
        <p:spPr bwMode="auto">
          <a:xfrm>
            <a:off x="4432300" y="4794250"/>
            <a:ext cx="1003300" cy="579438"/>
          </a:xfrm>
          <a:prstGeom prst="rect">
            <a:avLst/>
          </a:prstGeom>
          <a:solidFill>
            <a:schemeClr val="bg1"/>
          </a:solidFill>
          <a:ln w="9525">
            <a:noFill/>
            <a:miter lim="800000"/>
          </a:ln>
          <a:effectLst/>
        </p:spPr>
        <p:txBody>
          <a:bodyPr wrap="none">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5F.C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blinds(horizontal)">
                                      <p:cBhvr>
                                        <p:cTn id="7" dur="500"/>
                                        <p:tgtEl>
                                          <p:spTgt spid="952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7"/>
                                        </p:tgtEl>
                                        <p:attrNameLst>
                                          <p:attrName>style.visibility</p:attrName>
                                        </p:attrNameLst>
                                      </p:cBhvr>
                                      <p:to>
                                        <p:strVal val="visible"/>
                                      </p:to>
                                    </p:set>
                                    <p:animEffect transition="in" filter="blinds(horizontal)">
                                      <p:cBhvr>
                                        <p:cTn id="12" dur="5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animBg="1"/>
      <p:bldP spid="9523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44B4C7DC-F064-8258-3221-414A844AEA78}"/>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1F6AE602-82B0-4241-BD9A-274A45AE7A6C}" type="slidenum">
              <a:rPr lang="en-US" altLang="zh-CN" smtClean="0"/>
              <a:pPr>
                <a:spcBef>
                  <a:spcPct val="0"/>
                </a:spcBef>
                <a:spcAft>
                  <a:spcPct val="0"/>
                </a:spcAft>
                <a:buFontTx/>
                <a:buNone/>
                <a:defRPr/>
              </a:pPr>
              <a:t>120</a:t>
            </a:fld>
            <a:endParaRPr lang="en-US" altLang="zh-CN" sz="1400" b="0">
              <a:solidFill>
                <a:schemeClr val="tx1"/>
              </a:solidFill>
              <a:ea typeface="宋体" panose="02010600030101010101" pitchFamily="2" charset="-122"/>
            </a:endParaRPr>
          </a:p>
        </p:txBody>
      </p:sp>
      <p:sp>
        <p:nvSpPr>
          <p:cNvPr id="34819" name="Rectangle 5">
            <a:extLst>
              <a:ext uri="{FF2B5EF4-FFF2-40B4-BE49-F238E27FC236}">
                <a16:creationId xmlns:a16="http://schemas.microsoft.com/office/drawing/2014/main" id="{CB3F209B-6240-2A4B-1266-FA2FD29964E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34820" name="Rectangle 7">
            <a:extLst>
              <a:ext uri="{FF2B5EF4-FFF2-40B4-BE49-F238E27FC236}">
                <a16:creationId xmlns:a16="http://schemas.microsoft.com/office/drawing/2014/main" id="{6D16B4F1-952B-F682-1CD9-2634965872C5}"/>
              </a:ext>
            </a:extLst>
          </p:cNvPr>
          <p:cNvSpPr>
            <a:spLocks noChangeArrowheads="1"/>
          </p:cNvSpPr>
          <p:nvPr/>
        </p:nvSpPr>
        <p:spPr bwMode="auto">
          <a:xfrm>
            <a:off x="0" y="3152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34821" name="文本框 99">
            <a:extLst>
              <a:ext uri="{FF2B5EF4-FFF2-40B4-BE49-F238E27FC236}">
                <a16:creationId xmlns:a16="http://schemas.microsoft.com/office/drawing/2014/main" id="{99E0D57D-2D95-6E46-6B3A-D5F6480D7A62}"/>
              </a:ext>
            </a:extLst>
          </p:cNvPr>
          <p:cNvSpPr txBox="1">
            <a:spLocks noChangeArrowheads="1"/>
          </p:cNvSpPr>
          <p:nvPr/>
        </p:nvSpPr>
        <p:spPr bwMode="auto">
          <a:xfrm>
            <a:off x="458788" y="523875"/>
            <a:ext cx="81343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例</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15</a:t>
            </a:r>
            <a:r>
              <a:rPr lang="zh-CN" altLang="zh-CN" sz="2400" b="0">
                <a:solidFill>
                  <a:schemeClr val="tx1"/>
                </a:solidFill>
                <a:ea typeface="宋体" panose="02010600030101010101" pitchFamily="2" charset="-122"/>
              </a:rPr>
              <a:t>分）某计算机采用</a:t>
            </a:r>
            <a:r>
              <a:rPr lang="en-US" altLang="zh-CN" sz="2400" b="0">
                <a:solidFill>
                  <a:schemeClr val="tx1"/>
                </a:solidFill>
                <a:ea typeface="宋体" panose="02010600030101010101" pitchFamily="2" charset="-122"/>
              </a:rPr>
              <a:t>16</a:t>
            </a:r>
            <a:r>
              <a:rPr lang="zh-CN" altLang="zh-CN" sz="2400" b="0">
                <a:solidFill>
                  <a:schemeClr val="tx1"/>
                </a:solidFill>
                <a:ea typeface="宋体" panose="02010600030101010101" pitchFamily="2" charset="-122"/>
              </a:rPr>
              <a:t>位定长指令字格式，其</a:t>
            </a:r>
            <a:r>
              <a:rPr lang="en-US" altLang="zh-CN" sz="2400" b="0">
                <a:solidFill>
                  <a:schemeClr val="tx1"/>
                </a:solidFill>
                <a:ea typeface="宋体" panose="02010600030101010101" pitchFamily="2" charset="-122"/>
              </a:rPr>
              <a:t>CPU</a:t>
            </a:r>
            <a:r>
              <a:rPr lang="zh-CN" altLang="zh-CN" sz="2400" b="0">
                <a:solidFill>
                  <a:schemeClr val="tx1"/>
                </a:solidFill>
                <a:ea typeface="宋体" panose="02010600030101010101" pitchFamily="2" charset="-122"/>
              </a:rPr>
              <a:t>中有一个标志寄存器，其中包含进位</a:t>
            </a:r>
            <a:r>
              <a:rPr lang="en-US" altLang="zh-CN" sz="2400" b="0">
                <a:solidFill>
                  <a:schemeClr val="tx1"/>
                </a:solidFill>
                <a:ea typeface="宋体" panose="02010600030101010101" pitchFamily="2" charset="-122"/>
              </a:rPr>
              <a:t>/</a:t>
            </a:r>
            <a:r>
              <a:rPr lang="zh-CN" altLang="zh-CN" sz="2400" b="0">
                <a:solidFill>
                  <a:schemeClr val="tx1"/>
                </a:solidFill>
                <a:ea typeface="宋体" panose="02010600030101010101" pitchFamily="2" charset="-122"/>
              </a:rPr>
              <a:t>借位标志</a:t>
            </a:r>
            <a:r>
              <a:rPr lang="en-US" altLang="zh-CN" sz="2400" b="0">
                <a:solidFill>
                  <a:schemeClr val="tx1"/>
                </a:solidFill>
                <a:ea typeface="宋体" panose="02010600030101010101" pitchFamily="2" charset="-122"/>
              </a:rPr>
              <a:t>CF</a:t>
            </a:r>
            <a:r>
              <a:rPr lang="zh-CN" altLang="zh-CN" sz="2400" b="0">
                <a:solidFill>
                  <a:schemeClr val="tx1"/>
                </a:solidFill>
                <a:ea typeface="宋体" panose="02010600030101010101" pitchFamily="2" charset="-122"/>
              </a:rPr>
              <a:t>、零标志</a:t>
            </a:r>
            <a:r>
              <a:rPr lang="en-US" altLang="zh-CN" sz="2400" b="0">
                <a:solidFill>
                  <a:schemeClr val="tx1"/>
                </a:solidFill>
                <a:ea typeface="宋体" panose="02010600030101010101" pitchFamily="2" charset="-122"/>
              </a:rPr>
              <a:t>ZF</a:t>
            </a:r>
            <a:r>
              <a:rPr lang="zh-CN" altLang="zh-CN" sz="2400" b="0">
                <a:solidFill>
                  <a:schemeClr val="tx1"/>
                </a:solidFill>
                <a:ea typeface="宋体" panose="02010600030101010101" pitchFamily="2" charset="-122"/>
              </a:rPr>
              <a:t>和符号标志</a:t>
            </a:r>
            <a:r>
              <a:rPr lang="en-US" altLang="zh-CN" sz="2400" b="0">
                <a:solidFill>
                  <a:schemeClr val="tx1"/>
                </a:solidFill>
                <a:ea typeface="宋体" panose="02010600030101010101" pitchFamily="2" charset="-122"/>
              </a:rPr>
              <a:t>NF</a:t>
            </a:r>
            <a:r>
              <a:rPr lang="zh-CN" altLang="zh-CN" sz="2400" b="0">
                <a:solidFill>
                  <a:schemeClr val="tx1"/>
                </a:solidFill>
                <a:ea typeface="宋体" panose="02010600030101010101" pitchFamily="2" charset="-122"/>
              </a:rPr>
              <a:t>。该机设计的条件转移指令，其格式如下：</a:t>
            </a:r>
            <a:endParaRPr lang="en-US" altLang="zh-CN" sz="2400" b="0">
              <a:solidFill>
                <a:schemeClr val="tx1"/>
              </a:solidFill>
              <a:ea typeface="宋体" panose="02010600030101010101" pitchFamily="2" charset="-122"/>
            </a:endParaRPr>
          </a:p>
          <a:p>
            <a:pPr eaLnBrk="1" hangingPunct="1">
              <a:spcBef>
                <a:spcPct val="0"/>
              </a:spcBef>
              <a:spcAft>
                <a:spcPct val="0"/>
              </a:spcAft>
              <a:buFontTx/>
              <a:buNone/>
            </a:pPr>
            <a:r>
              <a:rPr lang="en-US" altLang="zh-CN" sz="2400" b="0">
                <a:solidFill>
                  <a:schemeClr val="tx1"/>
                </a:solidFill>
                <a:ea typeface="宋体" panose="02010600030101010101" pitchFamily="2" charset="-122"/>
              </a:rPr>
              <a:t>                         15           11 10  9   8   7          0</a:t>
            </a:r>
            <a:endParaRPr lang="zh-CN" altLang="en-US" sz="2400" b="0">
              <a:solidFill>
                <a:schemeClr val="tx1"/>
              </a:solidFill>
              <a:ea typeface="宋体" panose="02010600030101010101" pitchFamily="2" charset="-122"/>
            </a:endParaRPr>
          </a:p>
        </p:txBody>
      </p:sp>
      <p:graphicFrame>
        <p:nvGraphicFramePr>
          <p:cNvPr id="4" name="表格 3">
            <a:extLst>
              <a:ext uri="{FF2B5EF4-FFF2-40B4-BE49-F238E27FC236}">
                <a16:creationId xmlns:a16="http://schemas.microsoft.com/office/drawing/2014/main" id="{C1030CA4-C242-E815-5FB1-08551A7DF676}"/>
              </a:ext>
            </a:extLst>
          </p:cNvPr>
          <p:cNvGraphicFramePr>
            <a:graphicFrameLocks noGrp="1"/>
          </p:cNvGraphicFramePr>
          <p:nvPr/>
        </p:nvGraphicFramePr>
        <p:xfrm>
          <a:off x="2517775" y="2092325"/>
          <a:ext cx="3763963" cy="252413"/>
        </p:xfrm>
        <a:graphic>
          <a:graphicData uri="http://schemas.openxmlformats.org/drawingml/2006/table">
            <a:tbl>
              <a:tblPr/>
              <a:tblGrid>
                <a:gridCol w="1374775">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gridCol w="382587">
                  <a:extLst>
                    <a:ext uri="{9D8B030D-6E8A-4147-A177-3AD203B41FA5}">
                      <a16:colId xmlns:a16="http://schemas.microsoft.com/office/drawing/2014/main" val="20002"/>
                    </a:ext>
                  </a:extLst>
                </a:gridCol>
                <a:gridCol w="434975">
                  <a:extLst>
                    <a:ext uri="{9D8B030D-6E8A-4147-A177-3AD203B41FA5}">
                      <a16:colId xmlns:a16="http://schemas.microsoft.com/office/drawing/2014/main" val="20003"/>
                    </a:ext>
                  </a:extLst>
                </a:gridCol>
                <a:gridCol w="1100138">
                  <a:extLst>
                    <a:ext uri="{9D8B030D-6E8A-4147-A177-3AD203B41FA5}">
                      <a16:colId xmlns:a16="http://schemas.microsoft.com/office/drawing/2014/main" val="20004"/>
                    </a:ext>
                  </a:extLst>
                </a:gridCol>
              </a:tblGrid>
              <a:tr h="252413">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0 0 0 0 0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C</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Z</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N</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OFFSET</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4836" name="文本框 4">
            <a:extLst>
              <a:ext uri="{FF2B5EF4-FFF2-40B4-BE49-F238E27FC236}">
                <a16:creationId xmlns:a16="http://schemas.microsoft.com/office/drawing/2014/main" id="{7203B5C2-0D25-9AAD-919E-0D68116A032E}"/>
              </a:ext>
            </a:extLst>
          </p:cNvPr>
          <p:cNvSpPr txBox="1">
            <a:spLocks noChangeArrowheads="1"/>
          </p:cNvSpPr>
          <p:nvPr/>
        </p:nvSpPr>
        <p:spPr bwMode="auto">
          <a:xfrm>
            <a:off x="458788" y="2495550"/>
            <a:ext cx="823595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zh-CN" sz="2400" b="0">
              <a:solidFill>
                <a:schemeClr val="tx1"/>
              </a:solidFill>
              <a:ea typeface="宋体" panose="02010600030101010101" pitchFamily="2" charset="-122"/>
            </a:endParaRPr>
          </a:p>
          <a:p>
            <a:pPr eaLnBrk="1" hangingPunct="1">
              <a:spcBef>
                <a:spcPct val="0"/>
              </a:spcBef>
              <a:spcAft>
                <a:spcPct val="0"/>
              </a:spcAft>
              <a:buFontTx/>
              <a:buNone/>
            </a:pPr>
            <a:r>
              <a:rPr lang="zh-CN" altLang="zh-CN" sz="2400" b="0">
                <a:solidFill>
                  <a:schemeClr val="tx1"/>
                </a:solidFill>
                <a:ea typeface="宋体" panose="02010600030101010101" pitchFamily="2" charset="-122"/>
              </a:rPr>
              <a:t>其中，</a:t>
            </a:r>
            <a:r>
              <a:rPr lang="en-US" altLang="zh-CN" sz="2400" b="0">
                <a:solidFill>
                  <a:schemeClr val="tx1"/>
                </a:solidFill>
                <a:ea typeface="宋体" panose="02010600030101010101" pitchFamily="2" charset="-122"/>
              </a:rPr>
              <a:t>00000</a:t>
            </a:r>
            <a:r>
              <a:rPr lang="zh-CN" altLang="zh-CN" sz="2400" b="0">
                <a:solidFill>
                  <a:schemeClr val="tx1"/>
                </a:solidFill>
                <a:ea typeface="宋体" panose="02010600030101010101" pitchFamily="2" charset="-122"/>
              </a:rPr>
              <a:t>为操作码</a:t>
            </a:r>
            <a:r>
              <a:rPr lang="en-US" altLang="zh-CN" sz="2400" b="0">
                <a:solidFill>
                  <a:schemeClr val="tx1"/>
                </a:solidFill>
                <a:ea typeface="宋体" panose="02010600030101010101" pitchFamily="2" charset="-122"/>
              </a:rPr>
              <a:t>OP</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C</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Z</a:t>
            </a:r>
            <a:r>
              <a:rPr lang="zh-CN" altLang="zh-CN" sz="2400" b="0">
                <a:solidFill>
                  <a:schemeClr val="tx1"/>
                </a:solidFill>
                <a:ea typeface="宋体" panose="02010600030101010101" pitchFamily="2" charset="-122"/>
              </a:rPr>
              <a:t>和</a:t>
            </a:r>
            <a:r>
              <a:rPr lang="en-US" altLang="zh-CN" sz="2400" b="0">
                <a:solidFill>
                  <a:schemeClr val="tx1"/>
                </a:solidFill>
                <a:ea typeface="宋体" panose="02010600030101010101" pitchFamily="2" charset="-122"/>
              </a:rPr>
              <a:t>N</a:t>
            </a:r>
            <a:r>
              <a:rPr lang="zh-CN" altLang="zh-CN" sz="2400" b="0">
                <a:solidFill>
                  <a:schemeClr val="tx1"/>
                </a:solidFill>
                <a:ea typeface="宋体" panose="02010600030101010101" pitchFamily="2" charset="-122"/>
              </a:rPr>
              <a:t>分别为</a:t>
            </a:r>
            <a:r>
              <a:rPr lang="en-US" altLang="zh-CN" sz="2400" b="0">
                <a:solidFill>
                  <a:schemeClr val="tx1"/>
                </a:solidFill>
                <a:ea typeface="宋体" panose="02010600030101010101" pitchFamily="2" charset="-122"/>
              </a:rPr>
              <a:t>CF</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ZF</a:t>
            </a:r>
            <a:r>
              <a:rPr lang="zh-CN" altLang="zh-CN" sz="2400" b="0">
                <a:solidFill>
                  <a:schemeClr val="tx1"/>
                </a:solidFill>
                <a:ea typeface="宋体" panose="02010600030101010101" pitchFamily="2" charset="-122"/>
              </a:rPr>
              <a:t>和</a:t>
            </a:r>
            <a:r>
              <a:rPr lang="en-US" altLang="zh-CN" sz="2400" b="0">
                <a:solidFill>
                  <a:schemeClr val="tx1"/>
                </a:solidFill>
                <a:ea typeface="宋体" panose="02010600030101010101" pitchFamily="2" charset="-122"/>
              </a:rPr>
              <a:t>NF</a:t>
            </a:r>
            <a:r>
              <a:rPr lang="zh-CN" altLang="zh-CN" sz="2400" b="0">
                <a:solidFill>
                  <a:schemeClr val="tx1"/>
                </a:solidFill>
                <a:ea typeface="宋体" panose="02010600030101010101" pitchFamily="2" charset="-122"/>
              </a:rPr>
              <a:t>的对应检测位，某</a:t>
            </a:r>
            <a:r>
              <a:rPr lang="zh-CN" altLang="zh-CN" sz="2400" b="0">
                <a:solidFill>
                  <a:srgbClr val="FF0000"/>
                </a:solidFill>
                <a:ea typeface="宋体" panose="02010600030101010101" pitchFamily="2" charset="-122"/>
              </a:rPr>
              <a:t>检测位为</a:t>
            </a:r>
            <a:r>
              <a:rPr lang="en-US" altLang="zh-CN" sz="2400" b="0">
                <a:solidFill>
                  <a:srgbClr val="FF0000"/>
                </a:solidFill>
                <a:ea typeface="宋体" panose="02010600030101010101" pitchFamily="2" charset="-122"/>
              </a:rPr>
              <a:t>1</a:t>
            </a:r>
            <a:r>
              <a:rPr lang="zh-CN" altLang="zh-CN" sz="2400" b="0">
                <a:solidFill>
                  <a:srgbClr val="FF0000"/>
                </a:solidFill>
                <a:ea typeface="宋体" panose="02010600030101010101" pitchFamily="2" charset="-122"/>
              </a:rPr>
              <a:t>时表示需检测对应标志</a:t>
            </a:r>
            <a:r>
              <a:rPr lang="zh-CN" altLang="zh-CN" sz="2400" b="0">
                <a:solidFill>
                  <a:schemeClr val="tx1"/>
                </a:solidFill>
                <a:ea typeface="宋体" panose="02010600030101010101" pitchFamily="2" charset="-122"/>
              </a:rPr>
              <a:t>，需检测的标志位中只要有一个为</a:t>
            </a:r>
            <a:r>
              <a:rPr lang="en-US" altLang="zh-CN" sz="2400" b="0">
                <a:solidFill>
                  <a:schemeClr val="tx1"/>
                </a:solidFill>
                <a:ea typeface="宋体" panose="02010600030101010101" pitchFamily="2" charset="-122"/>
              </a:rPr>
              <a:t>1</a:t>
            </a:r>
            <a:r>
              <a:rPr lang="zh-CN" altLang="zh-CN" sz="2400" b="0">
                <a:solidFill>
                  <a:schemeClr val="tx1"/>
                </a:solidFill>
                <a:ea typeface="宋体" panose="02010600030101010101" pitchFamily="2" charset="-122"/>
              </a:rPr>
              <a:t>就转移，否则不转移，例如，若</a:t>
            </a:r>
            <a:r>
              <a:rPr lang="en-US" altLang="zh-CN" sz="2400" b="0">
                <a:solidFill>
                  <a:schemeClr val="tx1"/>
                </a:solidFill>
                <a:ea typeface="宋体" panose="02010600030101010101" pitchFamily="2" charset="-122"/>
              </a:rPr>
              <a:t>C=1</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Z=0</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N=1</a:t>
            </a:r>
            <a:r>
              <a:rPr lang="zh-CN" altLang="zh-CN" sz="2400" b="0">
                <a:solidFill>
                  <a:schemeClr val="tx1"/>
                </a:solidFill>
                <a:ea typeface="宋体" panose="02010600030101010101" pitchFamily="2" charset="-122"/>
              </a:rPr>
              <a:t>，则需检测</a:t>
            </a:r>
            <a:r>
              <a:rPr lang="en-US" altLang="zh-CN" sz="2400" b="0">
                <a:solidFill>
                  <a:schemeClr val="tx1"/>
                </a:solidFill>
                <a:ea typeface="宋体" panose="02010600030101010101" pitchFamily="2" charset="-122"/>
              </a:rPr>
              <a:t>CF</a:t>
            </a:r>
            <a:r>
              <a:rPr lang="zh-CN" altLang="zh-CN" sz="2400" b="0">
                <a:solidFill>
                  <a:schemeClr val="tx1"/>
                </a:solidFill>
                <a:ea typeface="宋体" panose="02010600030101010101" pitchFamily="2" charset="-122"/>
              </a:rPr>
              <a:t>和</a:t>
            </a:r>
            <a:r>
              <a:rPr lang="en-US" altLang="zh-CN" sz="2400" b="0">
                <a:solidFill>
                  <a:schemeClr val="tx1"/>
                </a:solidFill>
                <a:ea typeface="宋体" panose="02010600030101010101" pitchFamily="2" charset="-122"/>
              </a:rPr>
              <a:t>NF</a:t>
            </a:r>
            <a:r>
              <a:rPr lang="zh-CN" altLang="zh-CN" sz="2400" b="0">
                <a:solidFill>
                  <a:schemeClr val="tx1"/>
                </a:solidFill>
                <a:ea typeface="宋体" panose="02010600030101010101" pitchFamily="2" charset="-122"/>
              </a:rPr>
              <a:t>的值，当</a:t>
            </a:r>
            <a:r>
              <a:rPr lang="en-US" altLang="zh-CN" sz="2400" b="0">
                <a:solidFill>
                  <a:schemeClr val="tx1"/>
                </a:solidFill>
                <a:ea typeface="宋体" panose="02010600030101010101" pitchFamily="2" charset="-122"/>
              </a:rPr>
              <a:t>CF=1</a:t>
            </a:r>
            <a:r>
              <a:rPr lang="zh-CN" altLang="zh-CN" sz="2400" b="0">
                <a:solidFill>
                  <a:schemeClr val="tx1"/>
                </a:solidFill>
                <a:ea typeface="宋体" panose="02010600030101010101" pitchFamily="2" charset="-122"/>
              </a:rPr>
              <a:t>或</a:t>
            </a:r>
            <a:r>
              <a:rPr lang="en-US" altLang="zh-CN" sz="2400" b="0">
                <a:solidFill>
                  <a:schemeClr val="tx1"/>
                </a:solidFill>
                <a:ea typeface="宋体" panose="02010600030101010101" pitchFamily="2" charset="-122"/>
              </a:rPr>
              <a:t>NF=1</a:t>
            </a:r>
            <a:r>
              <a:rPr lang="zh-CN" altLang="zh-CN" sz="2400" b="0">
                <a:solidFill>
                  <a:schemeClr val="tx1"/>
                </a:solidFill>
                <a:ea typeface="宋体" panose="02010600030101010101" pitchFamily="2" charset="-122"/>
              </a:rPr>
              <a:t>时发生转移；</a:t>
            </a:r>
            <a:r>
              <a:rPr lang="en-US" altLang="zh-CN" sz="2400" b="0">
                <a:solidFill>
                  <a:schemeClr val="tx1"/>
                </a:solidFill>
                <a:ea typeface="宋体" panose="02010600030101010101" pitchFamily="2" charset="-122"/>
              </a:rPr>
              <a:t>OFFSET</a:t>
            </a:r>
            <a:r>
              <a:rPr lang="zh-CN" altLang="zh-CN" sz="2400" b="0">
                <a:solidFill>
                  <a:schemeClr val="tx1"/>
                </a:solidFill>
                <a:ea typeface="宋体" panose="02010600030101010101" pitchFamily="2" charset="-122"/>
              </a:rPr>
              <a:t>是相对偏移量，用补码表示。转移执行时，转移目标地址为                             ；顺序执行时，下条指令地址为</a:t>
            </a:r>
          </a:p>
        </p:txBody>
      </p:sp>
      <p:pic>
        <p:nvPicPr>
          <p:cNvPr id="34837" name="图片 5">
            <a:extLst>
              <a:ext uri="{FF2B5EF4-FFF2-40B4-BE49-F238E27FC236}">
                <a16:creationId xmlns:a16="http://schemas.microsoft.com/office/drawing/2014/main" id="{7B840509-24F7-18A2-1FCA-F4267592C82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675" y="4765675"/>
            <a:ext cx="206216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8" name="图片 6">
            <a:extLst>
              <a:ext uri="{FF2B5EF4-FFF2-40B4-BE49-F238E27FC236}">
                <a16:creationId xmlns:a16="http://schemas.microsoft.com/office/drawing/2014/main" id="{674042B8-2FC4-8167-2474-F738CFB61C8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988" y="5202238"/>
            <a:ext cx="1230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9" name="文本框 101">
            <a:extLst>
              <a:ext uri="{FF2B5EF4-FFF2-40B4-BE49-F238E27FC236}">
                <a16:creationId xmlns:a16="http://schemas.microsoft.com/office/drawing/2014/main" id="{61E48E3B-5846-E556-426E-7F019018BC5D}"/>
              </a:ext>
            </a:extLst>
          </p:cNvPr>
          <p:cNvSpPr txBox="1">
            <a:spLocks noChangeArrowheads="1"/>
          </p:cNvSpPr>
          <p:nvPr/>
        </p:nvSpPr>
        <p:spPr bwMode="auto">
          <a:xfrm>
            <a:off x="331788" y="5529263"/>
            <a:ext cx="8126412"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3</a:t>
            </a:r>
            <a:r>
              <a:rPr lang="zh-CN" altLang="zh-CN" sz="2400" b="0">
                <a:solidFill>
                  <a:schemeClr val="tx1"/>
                </a:solidFill>
                <a:ea typeface="宋体" panose="02010600030101010101" pitchFamily="2" charset="-122"/>
              </a:rPr>
              <a:t>）某条件转移指令的地址为</a:t>
            </a:r>
            <a:r>
              <a:rPr lang="en-US" altLang="zh-CN" sz="2400" b="0">
                <a:solidFill>
                  <a:schemeClr val="tx1"/>
                </a:solidFill>
                <a:ea typeface="宋体" panose="02010600030101010101" pitchFamily="2" charset="-122"/>
              </a:rPr>
              <a:t>200CH</a:t>
            </a:r>
            <a:r>
              <a:rPr lang="zh-CN" altLang="zh-CN" sz="2400" b="0">
                <a:solidFill>
                  <a:schemeClr val="tx1"/>
                </a:solidFill>
                <a:ea typeface="宋体" panose="02010600030101010101" pitchFamily="2" charset="-122"/>
              </a:rPr>
              <a:t>，指令内容如下所示，若该指令执行时</a:t>
            </a:r>
            <a:r>
              <a:rPr lang="en-US" altLang="zh-CN" sz="2400" b="0">
                <a:solidFill>
                  <a:schemeClr val="tx1"/>
                </a:solidFill>
                <a:ea typeface="宋体" panose="02010600030101010101" pitchFamily="2" charset="-122"/>
              </a:rPr>
              <a:t>CF=0</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ZF=0</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NF=1</a:t>
            </a:r>
            <a:r>
              <a:rPr lang="zh-CN" altLang="zh-CN" sz="2400" b="0">
                <a:solidFill>
                  <a:schemeClr val="tx1"/>
                </a:solidFill>
                <a:ea typeface="宋体" panose="02010600030101010101" pitchFamily="2" charset="-122"/>
              </a:rPr>
              <a:t>，则该指令执行后</a:t>
            </a:r>
            <a:r>
              <a:rPr lang="en-US" altLang="zh-CN" sz="2400" b="0">
                <a:solidFill>
                  <a:schemeClr val="tx1"/>
                </a:solidFill>
                <a:ea typeface="宋体" panose="02010600030101010101" pitchFamily="2" charset="-122"/>
              </a:rPr>
              <a:t>PC</a:t>
            </a:r>
            <a:r>
              <a:rPr lang="zh-CN" altLang="zh-CN" sz="2400" b="0">
                <a:solidFill>
                  <a:schemeClr val="tx1"/>
                </a:solidFill>
                <a:ea typeface="宋体" panose="02010600030101010101" pitchFamily="2" charset="-122"/>
              </a:rPr>
              <a:t>的值是多少？</a:t>
            </a:r>
            <a:endParaRPr lang="zh-CN" altLang="en-US" sz="2400" b="0">
              <a:solidFill>
                <a:schemeClr val="tx1"/>
              </a:solidFill>
              <a:ea typeface="宋体" panose="02010600030101010101" pitchFamily="2" charset="-122"/>
            </a:endParaRPr>
          </a:p>
        </p:txBody>
      </p:sp>
      <p:graphicFrame>
        <p:nvGraphicFramePr>
          <p:cNvPr id="8" name="表格 7">
            <a:extLst>
              <a:ext uri="{FF2B5EF4-FFF2-40B4-BE49-F238E27FC236}">
                <a16:creationId xmlns:a16="http://schemas.microsoft.com/office/drawing/2014/main" id="{97C95E2B-AA71-3682-8773-5D174C282055}"/>
              </a:ext>
            </a:extLst>
          </p:cNvPr>
          <p:cNvGraphicFramePr>
            <a:graphicFrameLocks noGrp="1"/>
          </p:cNvGraphicFramePr>
          <p:nvPr/>
        </p:nvGraphicFramePr>
        <p:xfrm>
          <a:off x="2835275" y="6400800"/>
          <a:ext cx="3446463" cy="244475"/>
        </p:xfrm>
        <a:graphic>
          <a:graphicData uri="http://schemas.openxmlformats.org/drawingml/2006/table">
            <a:tbl>
              <a:tblPr/>
              <a:tblGrid>
                <a:gridCol w="925513">
                  <a:extLst>
                    <a:ext uri="{9D8B030D-6E8A-4147-A177-3AD203B41FA5}">
                      <a16:colId xmlns:a16="http://schemas.microsoft.com/office/drawing/2014/main" val="20000"/>
                    </a:ext>
                  </a:extLst>
                </a:gridCol>
                <a:gridCol w="3841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1462088">
                  <a:extLst>
                    <a:ext uri="{9D8B030D-6E8A-4147-A177-3AD203B41FA5}">
                      <a16:colId xmlns:a16="http://schemas.microsoft.com/office/drawing/2014/main" val="20004"/>
                    </a:ext>
                  </a:extLst>
                </a:gridCol>
              </a:tblGrid>
              <a:tr h="244475">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0 0 0 0 0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1 1 1 0 0 0 1 1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4" marR="68574"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4854" name="文本框 8">
            <a:extLst>
              <a:ext uri="{FF2B5EF4-FFF2-40B4-BE49-F238E27FC236}">
                <a16:creationId xmlns:a16="http://schemas.microsoft.com/office/drawing/2014/main" id="{A5D06112-3C4E-F3B5-4EA7-126B659BE72A}"/>
              </a:ext>
            </a:extLst>
          </p:cNvPr>
          <p:cNvSpPr txBox="1">
            <a:spLocks noChangeArrowheads="1"/>
          </p:cNvSpPr>
          <p:nvPr/>
        </p:nvSpPr>
        <p:spPr bwMode="auto">
          <a:xfrm>
            <a:off x="544513" y="-12700"/>
            <a:ext cx="47736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a:solidFill>
                  <a:srgbClr val="FF0000"/>
                </a:solidFill>
                <a:ea typeface="宋体" panose="02010600030101010101" pitchFamily="2" charset="-122"/>
                <a:sym typeface="楷体_GB2312" panose="02010609030101010101" pitchFamily="49" charset="-122"/>
              </a:rPr>
              <a:t>补码的符号扩展（高位扩展）例题</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F47E428A-4F4D-1EFB-4A01-E2884FC613B1}"/>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A8A9CC41-0596-4391-BF3C-910E44594BA3}" type="slidenum">
              <a:rPr lang="en-US" altLang="zh-CN" smtClean="0"/>
              <a:pPr>
                <a:spcBef>
                  <a:spcPct val="0"/>
                </a:spcBef>
                <a:spcAft>
                  <a:spcPct val="0"/>
                </a:spcAft>
                <a:buFontTx/>
                <a:buNone/>
                <a:defRPr/>
              </a:pPr>
              <a:t>121</a:t>
            </a:fld>
            <a:endParaRPr lang="en-US" altLang="zh-CN" sz="1400" b="0">
              <a:solidFill>
                <a:schemeClr val="tx1"/>
              </a:solidFill>
              <a:ea typeface="宋体" panose="02010600030101010101" pitchFamily="2" charset="-122"/>
            </a:endParaRPr>
          </a:p>
        </p:txBody>
      </p:sp>
      <p:sp>
        <p:nvSpPr>
          <p:cNvPr id="35843" name="Rectangle 5">
            <a:extLst>
              <a:ext uri="{FF2B5EF4-FFF2-40B4-BE49-F238E27FC236}">
                <a16:creationId xmlns:a16="http://schemas.microsoft.com/office/drawing/2014/main" id="{2C1DDCCE-E5A9-FD0D-8443-FD00EFCEB98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35844" name="Rectangle 7">
            <a:extLst>
              <a:ext uri="{FF2B5EF4-FFF2-40B4-BE49-F238E27FC236}">
                <a16:creationId xmlns:a16="http://schemas.microsoft.com/office/drawing/2014/main" id="{D19B0556-3CEC-9E15-C65D-9606256789CD}"/>
              </a:ext>
            </a:extLst>
          </p:cNvPr>
          <p:cNvSpPr>
            <a:spLocks noChangeArrowheads="1"/>
          </p:cNvSpPr>
          <p:nvPr/>
        </p:nvSpPr>
        <p:spPr bwMode="auto">
          <a:xfrm>
            <a:off x="0" y="3152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35845" name="文本框 99">
            <a:extLst>
              <a:ext uri="{FF2B5EF4-FFF2-40B4-BE49-F238E27FC236}">
                <a16:creationId xmlns:a16="http://schemas.microsoft.com/office/drawing/2014/main" id="{CCA9C1EB-4B26-6A07-BD5A-C96304C62E83}"/>
              </a:ext>
            </a:extLst>
          </p:cNvPr>
          <p:cNvSpPr txBox="1">
            <a:spLocks noChangeArrowheads="1"/>
          </p:cNvSpPr>
          <p:nvPr/>
        </p:nvSpPr>
        <p:spPr bwMode="auto">
          <a:xfrm>
            <a:off x="458788" y="523875"/>
            <a:ext cx="81343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例</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15</a:t>
            </a:r>
            <a:r>
              <a:rPr lang="zh-CN" altLang="zh-CN" sz="2400" b="0">
                <a:solidFill>
                  <a:schemeClr val="tx1"/>
                </a:solidFill>
                <a:ea typeface="宋体" panose="02010600030101010101" pitchFamily="2" charset="-122"/>
              </a:rPr>
              <a:t>分）某计算机采用</a:t>
            </a:r>
            <a:r>
              <a:rPr lang="en-US" altLang="zh-CN" sz="2400" b="0">
                <a:solidFill>
                  <a:schemeClr val="tx1"/>
                </a:solidFill>
                <a:ea typeface="宋体" panose="02010600030101010101" pitchFamily="2" charset="-122"/>
              </a:rPr>
              <a:t>16</a:t>
            </a:r>
            <a:r>
              <a:rPr lang="zh-CN" altLang="zh-CN" sz="2400" b="0">
                <a:solidFill>
                  <a:schemeClr val="tx1"/>
                </a:solidFill>
                <a:ea typeface="宋体" panose="02010600030101010101" pitchFamily="2" charset="-122"/>
              </a:rPr>
              <a:t>位定长指令字格式，其</a:t>
            </a:r>
            <a:r>
              <a:rPr lang="en-US" altLang="zh-CN" sz="2400" b="0">
                <a:solidFill>
                  <a:schemeClr val="tx1"/>
                </a:solidFill>
                <a:ea typeface="宋体" panose="02010600030101010101" pitchFamily="2" charset="-122"/>
              </a:rPr>
              <a:t>CPU</a:t>
            </a:r>
            <a:r>
              <a:rPr lang="zh-CN" altLang="zh-CN" sz="2400" b="0">
                <a:solidFill>
                  <a:schemeClr val="tx1"/>
                </a:solidFill>
                <a:ea typeface="宋体" panose="02010600030101010101" pitchFamily="2" charset="-122"/>
              </a:rPr>
              <a:t>中有一个标志寄存器，其中包含进位</a:t>
            </a:r>
            <a:r>
              <a:rPr lang="en-US" altLang="zh-CN" sz="2400" b="0">
                <a:solidFill>
                  <a:schemeClr val="tx1"/>
                </a:solidFill>
                <a:ea typeface="宋体" panose="02010600030101010101" pitchFamily="2" charset="-122"/>
              </a:rPr>
              <a:t>/</a:t>
            </a:r>
            <a:r>
              <a:rPr lang="zh-CN" altLang="zh-CN" sz="2400" b="0">
                <a:solidFill>
                  <a:schemeClr val="tx1"/>
                </a:solidFill>
                <a:ea typeface="宋体" panose="02010600030101010101" pitchFamily="2" charset="-122"/>
              </a:rPr>
              <a:t>借位标志</a:t>
            </a:r>
            <a:r>
              <a:rPr lang="en-US" altLang="zh-CN" sz="2400" b="0">
                <a:solidFill>
                  <a:schemeClr val="tx1"/>
                </a:solidFill>
                <a:ea typeface="宋体" panose="02010600030101010101" pitchFamily="2" charset="-122"/>
              </a:rPr>
              <a:t>CF</a:t>
            </a:r>
            <a:r>
              <a:rPr lang="zh-CN" altLang="zh-CN" sz="2400" b="0">
                <a:solidFill>
                  <a:schemeClr val="tx1"/>
                </a:solidFill>
                <a:ea typeface="宋体" panose="02010600030101010101" pitchFamily="2" charset="-122"/>
              </a:rPr>
              <a:t>、零标志</a:t>
            </a:r>
            <a:r>
              <a:rPr lang="en-US" altLang="zh-CN" sz="2400" b="0">
                <a:solidFill>
                  <a:schemeClr val="tx1"/>
                </a:solidFill>
                <a:ea typeface="宋体" panose="02010600030101010101" pitchFamily="2" charset="-122"/>
              </a:rPr>
              <a:t>ZF</a:t>
            </a:r>
            <a:r>
              <a:rPr lang="zh-CN" altLang="zh-CN" sz="2400" b="0">
                <a:solidFill>
                  <a:schemeClr val="tx1"/>
                </a:solidFill>
                <a:ea typeface="宋体" panose="02010600030101010101" pitchFamily="2" charset="-122"/>
              </a:rPr>
              <a:t>和符号标志</a:t>
            </a:r>
            <a:r>
              <a:rPr lang="en-US" altLang="zh-CN" sz="2400" b="0">
                <a:solidFill>
                  <a:schemeClr val="tx1"/>
                </a:solidFill>
                <a:ea typeface="宋体" panose="02010600030101010101" pitchFamily="2" charset="-122"/>
              </a:rPr>
              <a:t>NF</a:t>
            </a:r>
            <a:r>
              <a:rPr lang="zh-CN" altLang="zh-CN" sz="2400" b="0">
                <a:solidFill>
                  <a:schemeClr val="tx1"/>
                </a:solidFill>
                <a:ea typeface="宋体" panose="02010600030101010101" pitchFamily="2" charset="-122"/>
              </a:rPr>
              <a:t>。该机设计的条件转移指令，其格式如下：</a:t>
            </a:r>
            <a:endParaRPr lang="en-US" altLang="zh-CN" sz="2400" b="0">
              <a:solidFill>
                <a:schemeClr val="tx1"/>
              </a:solidFill>
              <a:ea typeface="宋体" panose="02010600030101010101" pitchFamily="2" charset="-122"/>
            </a:endParaRPr>
          </a:p>
          <a:p>
            <a:pPr eaLnBrk="1" hangingPunct="1">
              <a:spcBef>
                <a:spcPct val="0"/>
              </a:spcBef>
              <a:spcAft>
                <a:spcPct val="0"/>
              </a:spcAft>
              <a:buFontTx/>
              <a:buNone/>
            </a:pPr>
            <a:r>
              <a:rPr lang="en-US" altLang="zh-CN" sz="2400" b="0">
                <a:solidFill>
                  <a:schemeClr val="tx1"/>
                </a:solidFill>
                <a:ea typeface="宋体" panose="02010600030101010101" pitchFamily="2" charset="-122"/>
              </a:rPr>
              <a:t>                         15           11 10  9   8   7          0</a:t>
            </a:r>
            <a:endParaRPr lang="zh-CN" altLang="en-US" sz="2400" b="0">
              <a:solidFill>
                <a:schemeClr val="tx1"/>
              </a:solidFill>
              <a:ea typeface="宋体" panose="02010600030101010101" pitchFamily="2" charset="-122"/>
            </a:endParaRPr>
          </a:p>
        </p:txBody>
      </p:sp>
      <p:graphicFrame>
        <p:nvGraphicFramePr>
          <p:cNvPr id="4" name="表格 3">
            <a:extLst>
              <a:ext uri="{FF2B5EF4-FFF2-40B4-BE49-F238E27FC236}">
                <a16:creationId xmlns:a16="http://schemas.microsoft.com/office/drawing/2014/main" id="{A77025B2-308F-7D1A-960D-051BEF2429F2}"/>
              </a:ext>
            </a:extLst>
          </p:cNvPr>
          <p:cNvGraphicFramePr>
            <a:graphicFrameLocks noGrp="1"/>
          </p:cNvGraphicFramePr>
          <p:nvPr/>
        </p:nvGraphicFramePr>
        <p:xfrm>
          <a:off x="2517775" y="2092325"/>
          <a:ext cx="4391025" cy="252413"/>
        </p:xfrm>
        <a:graphic>
          <a:graphicData uri="http://schemas.openxmlformats.org/drawingml/2006/table">
            <a:tbl>
              <a:tblPr/>
              <a:tblGrid>
                <a:gridCol w="1374775">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gridCol w="382587">
                  <a:extLst>
                    <a:ext uri="{9D8B030D-6E8A-4147-A177-3AD203B41FA5}">
                      <a16:colId xmlns:a16="http://schemas.microsoft.com/office/drawing/2014/main" val="20002"/>
                    </a:ext>
                  </a:extLst>
                </a:gridCol>
                <a:gridCol w="434975">
                  <a:extLst>
                    <a:ext uri="{9D8B030D-6E8A-4147-A177-3AD203B41FA5}">
                      <a16:colId xmlns:a16="http://schemas.microsoft.com/office/drawing/2014/main" val="20003"/>
                    </a:ext>
                  </a:extLst>
                </a:gridCol>
                <a:gridCol w="1727200">
                  <a:extLst>
                    <a:ext uri="{9D8B030D-6E8A-4147-A177-3AD203B41FA5}">
                      <a16:colId xmlns:a16="http://schemas.microsoft.com/office/drawing/2014/main" val="20004"/>
                    </a:ext>
                  </a:extLst>
                </a:gridCol>
              </a:tblGrid>
              <a:tr h="252413">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0 0 0 0 0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0" marR="6857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C</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0" marR="6857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Z</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0" marR="6857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N</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0" marR="6857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OFFSET</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70" marR="6857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5860" name="图片 5">
            <a:extLst>
              <a:ext uri="{FF2B5EF4-FFF2-40B4-BE49-F238E27FC236}">
                <a16:creationId xmlns:a16="http://schemas.microsoft.com/office/drawing/2014/main" id="{58E0DDBA-60A7-190B-4042-91F21A7B1DF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2879725"/>
            <a:ext cx="20605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1" name="文本框 101">
            <a:extLst>
              <a:ext uri="{FF2B5EF4-FFF2-40B4-BE49-F238E27FC236}">
                <a16:creationId xmlns:a16="http://schemas.microsoft.com/office/drawing/2014/main" id="{96655E9D-6981-400D-E67E-775509F02BE5}"/>
              </a:ext>
            </a:extLst>
          </p:cNvPr>
          <p:cNvSpPr txBox="1">
            <a:spLocks noChangeArrowheads="1"/>
          </p:cNvSpPr>
          <p:nvPr/>
        </p:nvSpPr>
        <p:spPr bwMode="auto">
          <a:xfrm>
            <a:off x="508000" y="3292475"/>
            <a:ext cx="8128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3</a:t>
            </a:r>
            <a:r>
              <a:rPr lang="zh-CN" altLang="zh-CN" sz="2400" b="0">
                <a:solidFill>
                  <a:schemeClr val="tx1"/>
                </a:solidFill>
                <a:ea typeface="宋体" panose="02010600030101010101" pitchFamily="2" charset="-122"/>
              </a:rPr>
              <a:t>）某条件转移指令的地址为</a:t>
            </a:r>
            <a:r>
              <a:rPr lang="en-US" altLang="zh-CN" sz="2400" b="0">
                <a:solidFill>
                  <a:schemeClr val="tx1"/>
                </a:solidFill>
                <a:ea typeface="宋体" panose="02010600030101010101" pitchFamily="2" charset="-122"/>
              </a:rPr>
              <a:t>200CH</a:t>
            </a:r>
            <a:r>
              <a:rPr lang="zh-CN" altLang="zh-CN" sz="2400" b="0">
                <a:solidFill>
                  <a:schemeClr val="tx1"/>
                </a:solidFill>
                <a:ea typeface="宋体" panose="02010600030101010101" pitchFamily="2" charset="-122"/>
              </a:rPr>
              <a:t>，指令内容如下图所示，若该指令执行时</a:t>
            </a:r>
            <a:r>
              <a:rPr lang="en-US" altLang="zh-CN" sz="2400" b="0">
                <a:solidFill>
                  <a:schemeClr val="tx1"/>
                </a:solidFill>
                <a:ea typeface="宋体" panose="02010600030101010101" pitchFamily="2" charset="-122"/>
              </a:rPr>
              <a:t>CF=0</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ZF=0</a:t>
            </a:r>
            <a:r>
              <a:rPr lang="zh-CN" altLang="zh-CN"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NF=1</a:t>
            </a:r>
            <a:r>
              <a:rPr lang="zh-CN" altLang="zh-CN" sz="2400" b="0">
                <a:solidFill>
                  <a:schemeClr val="tx1"/>
                </a:solidFill>
                <a:ea typeface="宋体" panose="02010600030101010101" pitchFamily="2" charset="-122"/>
              </a:rPr>
              <a:t>，则该指令执行后</a:t>
            </a:r>
            <a:r>
              <a:rPr lang="en-US" altLang="zh-CN" sz="2400" b="0">
                <a:solidFill>
                  <a:schemeClr val="tx1"/>
                </a:solidFill>
                <a:ea typeface="宋体" panose="02010600030101010101" pitchFamily="2" charset="-122"/>
              </a:rPr>
              <a:t>PC</a:t>
            </a:r>
            <a:r>
              <a:rPr lang="zh-CN" altLang="zh-CN" sz="2400" b="0">
                <a:solidFill>
                  <a:schemeClr val="tx1"/>
                </a:solidFill>
                <a:ea typeface="宋体" panose="02010600030101010101" pitchFamily="2" charset="-122"/>
              </a:rPr>
              <a:t>的值是多少？</a:t>
            </a:r>
          </a:p>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a:p>
            <a:pPr eaLnBrk="1" hangingPunct="1">
              <a:spcBef>
                <a:spcPct val="0"/>
              </a:spcBef>
              <a:spcAft>
                <a:spcPct val="0"/>
              </a:spcAft>
              <a:buFontTx/>
              <a:buNone/>
            </a:pPr>
            <a:r>
              <a:rPr lang="zh-CN" altLang="en-US" sz="2400" b="0">
                <a:solidFill>
                  <a:schemeClr val="tx1"/>
                </a:solidFill>
                <a:ea typeface="宋体" panose="02010600030101010101" pitchFamily="2" charset="-122"/>
              </a:rPr>
              <a:t>解：已知指令中偏移量为1110 0011B= E3H，符号扩展后为FFE3H．左移一位（乘2）后为FFC6H，故PC的值（即转移目标地址）为200CH+2+FFC6H=1FD4H。</a:t>
            </a:r>
          </a:p>
        </p:txBody>
      </p:sp>
      <p:graphicFrame>
        <p:nvGraphicFramePr>
          <p:cNvPr id="8" name="表格 7">
            <a:extLst>
              <a:ext uri="{FF2B5EF4-FFF2-40B4-BE49-F238E27FC236}">
                <a16:creationId xmlns:a16="http://schemas.microsoft.com/office/drawing/2014/main" id="{D155BF01-E1BB-01D5-931C-C141464E727C}"/>
              </a:ext>
            </a:extLst>
          </p:cNvPr>
          <p:cNvGraphicFramePr>
            <a:graphicFrameLocks noGrp="1"/>
          </p:cNvGraphicFramePr>
          <p:nvPr/>
        </p:nvGraphicFramePr>
        <p:xfrm>
          <a:off x="2517775" y="2500313"/>
          <a:ext cx="4400550" cy="244475"/>
        </p:xfrm>
        <a:graphic>
          <a:graphicData uri="http://schemas.openxmlformats.org/drawingml/2006/table">
            <a:tbl>
              <a:tblPr/>
              <a:tblGrid>
                <a:gridCol w="1385888">
                  <a:extLst>
                    <a:ext uri="{9D8B030D-6E8A-4147-A177-3AD203B41FA5}">
                      <a16:colId xmlns:a16="http://schemas.microsoft.com/office/drawing/2014/main" val="20000"/>
                    </a:ext>
                  </a:extLst>
                </a:gridCol>
                <a:gridCol w="461962">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377825">
                  <a:extLst>
                    <a:ext uri="{9D8B030D-6E8A-4147-A177-3AD203B41FA5}">
                      <a16:colId xmlns:a16="http://schemas.microsoft.com/office/drawing/2014/main" val="20003"/>
                    </a:ext>
                  </a:extLst>
                </a:gridCol>
                <a:gridCol w="1768475">
                  <a:extLst>
                    <a:ext uri="{9D8B030D-6E8A-4147-A177-3AD203B41FA5}">
                      <a16:colId xmlns:a16="http://schemas.microsoft.com/office/drawing/2014/main" val="20004"/>
                    </a:ext>
                  </a:extLst>
                </a:gridCol>
              </a:tblGrid>
              <a:tr h="244475">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     0 0 0 0 0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0</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spcBef>
                          <a:spcPct val="30000"/>
                        </a:spcBef>
                        <a:spcAft>
                          <a:spcPct val="20000"/>
                        </a:spcAft>
                        <a:defRPr sz="32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defRPr sz="2800" b="1">
                          <a:solidFill>
                            <a:schemeClr val="tx2"/>
                          </a:solidFill>
                          <a:latin typeface="Arial" panose="020B0604020202020204" pitchFamily="34" charset="0"/>
                          <a:ea typeface="新宋体" panose="02010609030101010101" pitchFamily="49" charset="-122"/>
                        </a:defRPr>
                      </a:lvl2pPr>
                      <a:lvl3pPr marL="1143000" indent="-228600">
                        <a:spcBef>
                          <a:spcPct val="10000"/>
                        </a:spcBef>
                        <a:defRPr sz="2400" b="1">
                          <a:solidFill>
                            <a:srgbClr val="008000"/>
                          </a:solidFill>
                          <a:latin typeface="Arial" panose="020B0604020202020204" pitchFamily="34" charset="0"/>
                          <a:ea typeface="新宋体" panose="02010609030101010101" pitchFamily="49" charset="-122"/>
                        </a:defRPr>
                      </a:lvl3pPr>
                      <a:lvl4pPr marL="1600200" indent="-228600">
                        <a:spcBef>
                          <a:spcPct val="20000"/>
                        </a:spcBef>
                        <a:defRPr sz="2000" b="1">
                          <a:solidFill>
                            <a:srgbClr val="003399"/>
                          </a:solidFill>
                          <a:latin typeface="Arial" panose="020B0604020202020204" pitchFamily="34" charset="0"/>
                          <a:ea typeface="新宋体" panose="02010609030101010101" pitchFamily="49" charset="-122"/>
                        </a:defRPr>
                      </a:lvl4pPr>
                      <a:lvl5pPr marL="2057400" indent="-228600">
                        <a:spcBef>
                          <a:spcPct val="20000"/>
                        </a:spcBef>
                        <a:defRPr sz="20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defRPr sz="2000" b="1">
                          <a:solidFill>
                            <a:srgbClr val="003399"/>
                          </a:solidFill>
                          <a:latin typeface="Arial" panose="020B0604020202020204" pitchFamily="34" charset="0"/>
                          <a:ea typeface="新宋体"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rPr>
                        <a:t>1 1 1 0 0 0 1 1</a:t>
                      </a:r>
                      <a:endParaRPr kumimoji="0" lang="en-US" altLang="en-US" sz="1600" b="0"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876" name="文本框 8">
            <a:extLst>
              <a:ext uri="{FF2B5EF4-FFF2-40B4-BE49-F238E27FC236}">
                <a16:creationId xmlns:a16="http://schemas.microsoft.com/office/drawing/2014/main" id="{8611D5B5-8B06-BE1A-2463-321048F7A378}"/>
              </a:ext>
            </a:extLst>
          </p:cNvPr>
          <p:cNvSpPr txBox="1">
            <a:spLocks noChangeArrowheads="1"/>
          </p:cNvSpPr>
          <p:nvPr/>
        </p:nvSpPr>
        <p:spPr bwMode="auto">
          <a:xfrm>
            <a:off x="458788" y="6054725"/>
            <a:ext cx="3243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a:solidFill>
                  <a:srgbClr val="FF0000"/>
                </a:solidFill>
                <a:ea typeface="宋体" panose="02010600030101010101" pitchFamily="2" charset="-122"/>
                <a:sym typeface="楷体_GB2312" panose="02010609030101010101" pitchFamily="49" charset="-122"/>
              </a:rPr>
              <a:t>补码的高位扩展特点？</a:t>
            </a:r>
            <a:endParaRPr lang="en-US" altLang="zh-CN" sz="2400">
              <a:solidFill>
                <a:srgbClr val="FF0000"/>
              </a:solidFill>
              <a:ea typeface="宋体" panose="02010600030101010101" pitchFamily="2" charset="-122"/>
              <a:sym typeface="楷体_GB2312" panose="02010609030101010101" pitchFamily="49"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1C8B81C8-1474-24D3-D17C-B6D19A95393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122</a:t>
            </a:fld>
            <a:endParaRPr lang="en-US" altLang="zh-CN" sz="1400" b="0">
              <a:solidFill>
                <a:schemeClr val="tx1"/>
              </a:solidFill>
              <a:ea typeface="宋体" panose="02010600030101010101" pitchFamily="2" charset="-122"/>
            </a:endParaRPr>
          </a:p>
        </p:txBody>
      </p:sp>
      <p:sp>
        <p:nvSpPr>
          <p:cNvPr id="96258" name="Rectangle 2">
            <a:extLst>
              <a:ext uri="{FF2B5EF4-FFF2-40B4-BE49-F238E27FC236}">
                <a16:creationId xmlns:a16="http://schemas.microsoft.com/office/drawing/2014/main" id="{E40AD37D-39B3-7B27-98E7-BDC734ECF368}"/>
              </a:ext>
            </a:extLst>
          </p:cNvPr>
          <p:cNvSpPr>
            <a:spLocks noGrp="1" noChangeArrowheads="1"/>
          </p:cNvSpPr>
          <p:nvPr>
            <p:ph type="title"/>
          </p:nvPr>
        </p:nvSpPr>
        <p:spPr>
          <a:xfrm>
            <a:off x="1143000" y="381000"/>
            <a:ext cx="7389440" cy="563563"/>
          </a:xfrm>
        </p:spPr>
        <p:txBody>
          <a:bodyPr/>
          <a:lstStyle/>
          <a:p>
            <a:pPr eaLnBrk="1" hangingPunct="1">
              <a:defRPr/>
            </a:pPr>
            <a:r>
              <a:rPr kumimoji="1" lang="zh-CN" altLang="en-GB" dirty="0">
                <a:solidFill>
                  <a:srgbClr val="FF0000"/>
                </a:solidFill>
              </a:rPr>
              <a:t>定点数的乘法运算及实现</a:t>
            </a:r>
            <a:r>
              <a:rPr kumimoji="1" lang="en-US" altLang="zh-CN" dirty="0">
                <a:solidFill>
                  <a:srgbClr val="FF0000"/>
                </a:solidFill>
              </a:rPr>
              <a:t>(</a:t>
            </a:r>
            <a:r>
              <a:rPr kumimoji="1" lang="zh-CN" altLang="en-US" dirty="0">
                <a:solidFill>
                  <a:srgbClr val="FF0000"/>
                </a:solidFill>
              </a:rPr>
              <a:t>二轮复习未看</a:t>
            </a:r>
            <a:r>
              <a:rPr kumimoji="1" lang="en-US" altLang="zh-CN" dirty="0">
                <a:solidFill>
                  <a:srgbClr val="FF0000"/>
                </a:solidFill>
              </a:rPr>
              <a:t>)</a:t>
            </a:r>
            <a:endParaRPr kumimoji="1" lang="zh-CN" altLang="en-US" dirty="0">
              <a:solidFill>
                <a:srgbClr val="FF0000"/>
              </a:solidFill>
            </a:endParaRPr>
          </a:p>
        </p:txBody>
      </p:sp>
      <p:sp>
        <p:nvSpPr>
          <p:cNvPr id="96259" name="Rectangle 3">
            <a:extLst>
              <a:ext uri="{FF2B5EF4-FFF2-40B4-BE49-F238E27FC236}">
                <a16:creationId xmlns:a16="http://schemas.microsoft.com/office/drawing/2014/main" id="{95F8F074-CCF0-F690-2320-50F1CE360FC1}"/>
              </a:ext>
            </a:extLst>
          </p:cNvPr>
          <p:cNvSpPr>
            <a:spLocks noGrp="1" noChangeArrowheads="1"/>
          </p:cNvSpPr>
          <p:nvPr>
            <p:ph idx="1"/>
          </p:nvPr>
        </p:nvSpPr>
        <p:spPr/>
        <p:txBody>
          <a:bodyPr/>
          <a:lstStyle/>
          <a:p>
            <a:pPr eaLnBrk="1" hangingPunct="1">
              <a:defRPr/>
            </a:pPr>
            <a:r>
              <a:rPr kumimoji="1" lang="zh-CN" altLang="en-US" dirty="0"/>
              <a:t>一、</a:t>
            </a:r>
            <a:r>
              <a:rPr kumimoji="1" lang="zh-CN" altLang="en-US" dirty="0">
                <a:hlinkClick r:id="rId2" action="ppaction://hlinksldjump"/>
              </a:rPr>
              <a:t>原码乘法算法</a:t>
            </a:r>
            <a:endParaRPr kumimoji="1" lang="zh-CN" altLang="en-US" dirty="0"/>
          </a:p>
          <a:p>
            <a:pPr eaLnBrk="1" hangingPunct="1">
              <a:defRPr/>
            </a:pPr>
            <a:r>
              <a:rPr kumimoji="1" lang="zh-CN" altLang="en-US" dirty="0">
                <a:hlinkClick r:id="rId3" action="ppaction://hlinksldjump"/>
              </a:rPr>
              <a:t>二、计算机中乘除运算的实现方法</a:t>
            </a:r>
            <a:endParaRPr kumimoji="1" lang="zh-CN" altLang="en-US" dirty="0"/>
          </a:p>
          <a:p>
            <a:pPr eaLnBrk="1" hangingPunct="1">
              <a:defRPr/>
            </a:pPr>
            <a:r>
              <a:rPr kumimoji="1" lang="zh-CN" altLang="en-US" dirty="0">
                <a:hlinkClick r:id="rId4" action="ppaction://hlinksldjump"/>
              </a:rPr>
              <a:t>三、原码乘法的硬件</a:t>
            </a:r>
            <a:r>
              <a:rPr kumimoji="1" lang="zh-CN" altLang="en-GB" dirty="0">
                <a:hlinkClick r:id="rId4" action="ppaction://hlinksldjump"/>
              </a:rPr>
              <a:t>实现</a:t>
            </a:r>
            <a:endParaRPr kumimoji="1" lang="zh-CN" altLang="en-GB" dirty="0"/>
          </a:p>
          <a:p>
            <a:pPr eaLnBrk="1" hangingPunct="1">
              <a:defRPr/>
            </a:pPr>
            <a:r>
              <a:rPr kumimoji="1" lang="zh-CN" altLang="en-GB" dirty="0">
                <a:hlinkClick r:id="rId5" action="ppaction://hlinksldjump"/>
              </a:rPr>
              <a:t>四、阵列乘法器</a:t>
            </a:r>
            <a:r>
              <a:rPr kumimoji="1" lang="zh-CN" altLang="en-US" dirty="0">
                <a:hlinkClick r:id="rId5" action="ppaction://hlinksldjump"/>
              </a:rPr>
              <a:t> </a:t>
            </a:r>
            <a:endParaRPr kumimoji="1"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6">
            <a:extLst>
              <a:ext uri="{FF2B5EF4-FFF2-40B4-BE49-F238E27FC236}">
                <a16:creationId xmlns:a16="http://schemas.microsoft.com/office/drawing/2014/main" id="{CA3F5EA4-D8FF-D1E9-BBD8-FB2F739E9E7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C64854E6-7AEF-4DD0-B129-677876DA03CD}" type="slidenum">
              <a:rPr lang="en-US" altLang="zh-CN" smtClean="0"/>
              <a:pPr>
                <a:spcBef>
                  <a:spcPct val="0"/>
                </a:spcBef>
                <a:spcAft>
                  <a:spcPct val="0"/>
                </a:spcAft>
                <a:buFontTx/>
                <a:buNone/>
                <a:defRPr/>
              </a:pPr>
              <a:t>123</a:t>
            </a:fld>
            <a:endParaRPr lang="en-US" altLang="zh-CN" sz="1400" b="0">
              <a:solidFill>
                <a:schemeClr val="tx1"/>
              </a:solidFill>
              <a:ea typeface="宋体" panose="02010600030101010101" pitchFamily="2" charset="-122"/>
            </a:endParaRPr>
          </a:p>
        </p:txBody>
      </p:sp>
      <p:sp>
        <p:nvSpPr>
          <p:cNvPr id="151554" name="Rectangle 2">
            <a:extLst>
              <a:ext uri="{FF2B5EF4-FFF2-40B4-BE49-F238E27FC236}">
                <a16:creationId xmlns:a16="http://schemas.microsoft.com/office/drawing/2014/main" id="{BA187F60-AE64-0B48-295F-806FCD2732B2}"/>
              </a:ext>
            </a:extLst>
          </p:cNvPr>
          <p:cNvSpPr>
            <a:spLocks noGrp="1" noChangeArrowheads="1"/>
          </p:cNvSpPr>
          <p:nvPr>
            <p:ph type="title"/>
          </p:nvPr>
        </p:nvSpPr>
        <p:spPr/>
        <p:txBody>
          <a:bodyPr/>
          <a:lstStyle/>
          <a:p>
            <a:pPr eaLnBrk="1" hangingPunct="1">
              <a:defRPr/>
            </a:pPr>
            <a:r>
              <a:rPr kumimoji="1" lang="zh-CN" altLang="en-US" dirty="0"/>
              <a:t>一、原码乘法算法</a:t>
            </a:r>
          </a:p>
        </p:txBody>
      </p:sp>
      <p:sp>
        <p:nvSpPr>
          <p:cNvPr id="151555" name="Rectangle 3">
            <a:extLst>
              <a:ext uri="{FF2B5EF4-FFF2-40B4-BE49-F238E27FC236}">
                <a16:creationId xmlns:a16="http://schemas.microsoft.com/office/drawing/2014/main" id="{4F18178E-20EA-9D92-A8A9-76A383A648C5}"/>
              </a:ext>
            </a:extLst>
          </p:cNvPr>
          <p:cNvSpPr>
            <a:spLocks noGrp="1" noChangeArrowheads="1"/>
          </p:cNvSpPr>
          <p:nvPr>
            <p:ph type="body" sz="half" idx="1"/>
          </p:nvPr>
        </p:nvSpPr>
        <p:spPr>
          <a:xfrm>
            <a:off x="609600" y="1341438"/>
            <a:ext cx="5546725" cy="4408487"/>
          </a:xfrm>
        </p:spPr>
        <p:txBody>
          <a:bodyPr/>
          <a:lstStyle/>
          <a:p>
            <a:pPr marL="0" indent="0" eaLnBrk="1" hangingPunct="1">
              <a:lnSpc>
                <a:spcPct val="90000"/>
              </a:lnSpc>
              <a:defRPr/>
            </a:pPr>
            <a:r>
              <a:rPr kumimoji="1" lang="en-GB" altLang="zh-CN" sz="2800" dirty="0"/>
              <a:t>1</a:t>
            </a:r>
            <a:r>
              <a:rPr kumimoji="1" lang="zh-CN" altLang="en-GB" sz="2800" dirty="0"/>
              <a:t>、手工乘法算法</a:t>
            </a:r>
          </a:p>
          <a:p>
            <a:pPr marL="365125" lvl="1" indent="-186055" eaLnBrk="1" hangingPunct="1">
              <a:lnSpc>
                <a:spcPct val="90000"/>
              </a:lnSpc>
              <a:defRPr/>
            </a:pPr>
            <a:r>
              <a:rPr kumimoji="1" lang="zh-CN" altLang="en-GB" sz="2400" dirty="0">
                <a:cs typeface="新宋体" panose="02010609030101010101" charset="-122"/>
              </a:rPr>
              <a:t>手工计算</a:t>
            </a:r>
            <a:r>
              <a:rPr kumimoji="1" lang="en-GB" altLang="zh-CN" sz="2400" dirty="0">
                <a:cs typeface="新宋体" panose="02010609030101010101" charset="-122"/>
              </a:rPr>
              <a:t>1011</a:t>
            </a:r>
            <a:r>
              <a:rPr kumimoji="1" lang="en-US" altLang="zh-CN" sz="2400" dirty="0">
                <a:cs typeface="新宋体" panose="02010609030101010101" charset="-122"/>
              </a:rPr>
              <a:t>×</a:t>
            </a:r>
            <a:r>
              <a:rPr kumimoji="1" lang="en-GB" altLang="zh-CN" sz="2400" dirty="0">
                <a:cs typeface="新宋体" panose="02010609030101010101" charset="-122"/>
              </a:rPr>
              <a:t>1101</a:t>
            </a:r>
            <a:r>
              <a:rPr kumimoji="1" lang="zh-CN" altLang="en-GB" sz="2400" dirty="0">
                <a:cs typeface="新宋体" panose="02010609030101010101" charset="-122"/>
              </a:rPr>
              <a:t>，步骤：</a:t>
            </a:r>
          </a:p>
          <a:p>
            <a:pPr marL="365125" lvl="1" indent="-186055" eaLnBrk="1" hangingPunct="1">
              <a:defRPr/>
            </a:pPr>
            <a:r>
              <a:rPr kumimoji="1" lang="zh-CN" altLang="en-GB" sz="2400" dirty="0">
                <a:cs typeface="新宋体" panose="02010609030101010101" charset="-122"/>
              </a:rPr>
              <a:t>手工算法：对应每</a:t>
            </a:r>
            <a:r>
              <a:rPr kumimoji="1" lang="en-GB" altLang="zh-CN" sz="2400" dirty="0">
                <a:cs typeface="新宋体" panose="02010609030101010101" charset="-122"/>
              </a:rPr>
              <a:t>1</a:t>
            </a:r>
            <a:r>
              <a:rPr kumimoji="1" lang="zh-CN" altLang="en-GB" sz="2400" dirty="0">
                <a:cs typeface="新宋体" panose="02010609030101010101" charset="-122"/>
              </a:rPr>
              <a:t>位乘数求得</a:t>
            </a:r>
            <a:r>
              <a:rPr kumimoji="1" lang="en-GB" altLang="zh-CN" sz="2400" dirty="0">
                <a:cs typeface="新宋体" panose="02010609030101010101" charset="-122"/>
              </a:rPr>
              <a:t>1</a:t>
            </a:r>
            <a:r>
              <a:rPr kumimoji="1" lang="zh-CN" altLang="en-GB" sz="2400" dirty="0">
                <a:cs typeface="新宋体" panose="02010609030101010101" charset="-122"/>
              </a:rPr>
              <a:t>项位积，并将位积逐位左移，然后将所有的位积一次相加，得到最后的乘积。</a:t>
            </a:r>
            <a:r>
              <a:rPr kumimoji="1" lang="zh-CN" altLang="en-US" sz="2400" dirty="0">
                <a:cs typeface="新宋体" panose="02010609030101010101" charset="-122"/>
              </a:rPr>
              <a:t> </a:t>
            </a:r>
          </a:p>
          <a:p>
            <a:pPr marL="365125" lvl="1" indent="-186055" eaLnBrk="1" hangingPunct="1">
              <a:defRPr/>
            </a:pPr>
            <a:r>
              <a:rPr kumimoji="1" lang="zh-CN" altLang="en-GB" sz="2400" dirty="0">
                <a:cs typeface="新宋体" panose="02010609030101010101" charset="-122"/>
              </a:rPr>
              <a:t>乘法的机器算法：从乘数的最低位开始，每次根据乘数位得到其</a:t>
            </a:r>
            <a:r>
              <a:rPr kumimoji="1" lang="zh-CN" altLang="en-GB" sz="2400" dirty="0">
                <a:solidFill>
                  <a:srgbClr val="CC0000"/>
                </a:solidFill>
                <a:cs typeface="新宋体" panose="02010609030101010101" charset="-122"/>
              </a:rPr>
              <a:t>位积</a:t>
            </a:r>
            <a:r>
              <a:rPr kumimoji="1" lang="zh-CN" altLang="en-GB" sz="2400" dirty="0">
                <a:cs typeface="新宋体" panose="02010609030101010101" charset="-122"/>
              </a:rPr>
              <a:t>，乘数位为</a:t>
            </a:r>
            <a:r>
              <a:rPr kumimoji="1" lang="en-GB" altLang="zh-CN" sz="2400" dirty="0">
                <a:cs typeface="新宋体" panose="02010609030101010101" charset="-122"/>
              </a:rPr>
              <a:t>0</a:t>
            </a:r>
            <a:r>
              <a:rPr kumimoji="1" lang="zh-CN" altLang="en-GB" sz="2400" dirty="0">
                <a:cs typeface="新宋体" panose="02010609030101010101" charset="-122"/>
              </a:rPr>
              <a:t>，位积为</a:t>
            </a:r>
            <a:r>
              <a:rPr kumimoji="1" lang="en-GB" altLang="zh-CN" sz="2400" dirty="0">
                <a:cs typeface="新宋体" panose="02010609030101010101" charset="-122"/>
              </a:rPr>
              <a:t>0</a:t>
            </a:r>
            <a:r>
              <a:rPr kumimoji="1" lang="zh-CN" altLang="en-GB" sz="2400" dirty="0">
                <a:cs typeface="新宋体" panose="02010609030101010101" charset="-122"/>
              </a:rPr>
              <a:t>，乘数位为</a:t>
            </a:r>
            <a:r>
              <a:rPr kumimoji="1" lang="en-GB" altLang="zh-CN" sz="2400" dirty="0">
                <a:cs typeface="新宋体" panose="02010609030101010101" charset="-122"/>
              </a:rPr>
              <a:t>1</a:t>
            </a:r>
            <a:r>
              <a:rPr kumimoji="1" lang="zh-CN" altLang="en-GB" sz="2400" dirty="0">
                <a:cs typeface="新宋体" panose="02010609030101010101" charset="-122"/>
              </a:rPr>
              <a:t>，则位积为被乘数；用</a:t>
            </a:r>
            <a:r>
              <a:rPr kumimoji="1" lang="zh-CN" altLang="en-GB" sz="2400" dirty="0">
                <a:solidFill>
                  <a:srgbClr val="CC0000"/>
                </a:solidFill>
                <a:cs typeface="新宋体" panose="02010609030101010101" charset="-122"/>
              </a:rPr>
              <a:t>原部分积右移1位加上本次位积</a:t>
            </a:r>
            <a:r>
              <a:rPr kumimoji="1" lang="zh-CN" altLang="en-GB" sz="2400" dirty="0">
                <a:cs typeface="新宋体" panose="02010609030101010101" charset="-122"/>
              </a:rPr>
              <a:t>，得新部分积；初始部分积为</a:t>
            </a:r>
            <a:r>
              <a:rPr kumimoji="1" lang="en-GB" altLang="zh-CN" sz="2400" dirty="0">
                <a:cs typeface="新宋体" panose="02010609030101010101" charset="-122"/>
              </a:rPr>
              <a:t>0</a:t>
            </a:r>
            <a:r>
              <a:rPr kumimoji="1" lang="zh-CN" altLang="en-GB" sz="2400" dirty="0">
                <a:cs typeface="新宋体" panose="02010609030101010101" charset="-122"/>
              </a:rPr>
              <a:t>。</a:t>
            </a:r>
            <a:r>
              <a:rPr kumimoji="1" lang="zh-CN" altLang="en-US" sz="2400" dirty="0">
                <a:cs typeface="新宋体" panose="02010609030101010101" charset="-122"/>
              </a:rPr>
              <a:t> </a:t>
            </a:r>
          </a:p>
        </p:txBody>
      </p:sp>
      <p:graphicFrame>
        <p:nvGraphicFramePr>
          <p:cNvPr id="37893" name="Object 4">
            <a:extLst>
              <a:ext uri="{FF2B5EF4-FFF2-40B4-BE49-F238E27FC236}">
                <a16:creationId xmlns:a16="http://schemas.microsoft.com/office/drawing/2014/main" id="{11A3F178-28D6-2A53-409D-2294C9063C6E}"/>
              </a:ext>
            </a:extLst>
          </p:cNvPr>
          <p:cNvGraphicFramePr>
            <a:graphicFrameLocks noGrp="1"/>
          </p:cNvGraphicFramePr>
          <p:nvPr>
            <p:ph sz="half" idx="2"/>
          </p:nvPr>
        </p:nvGraphicFramePr>
        <p:xfrm>
          <a:off x="6156325" y="1557338"/>
          <a:ext cx="2305050" cy="3529012"/>
        </p:xfrm>
        <a:graphic>
          <a:graphicData uri="http://schemas.openxmlformats.org/presentationml/2006/ole">
            <mc:AlternateContent xmlns:mc="http://schemas.openxmlformats.org/markup-compatibility/2006">
              <mc:Choice xmlns:v="urn:schemas-microsoft-com:vml" Requires="v">
                <p:oleObj r:id="rId2" imgW="948960" imgH="1454040" progId="Visio.Drawing.11">
                  <p:embed/>
                </p:oleObj>
              </mc:Choice>
              <mc:Fallback>
                <p:oleObj r:id="rId2" imgW="948960" imgH="1454040" progId="Visio.Drawing.11">
                  <p:embed/>
                  <p:pic>
                    <p:nvPicPr>
                      <p:cNvPr id="37893" name="Object 4">
                        <a:extLst>
                          <a:ext uri="{FF2B5EF4-FFF2-40B4-BE49-F238E27FC236}">
                            <a16:creationId xmlns:a16="http://schemas.microsoft.com/office/drawing/2014/main" id="{11A3F178-28D6-2A53-409D-2294C9063C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557338"/>
                        <a:ext cx="23050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6">
            <a:extLst>
              <a:ext uri="{FF2B5EF4-FFF2-40B4-BE49-F238E27FC236}">
                <a16:creationId xmlns:a16="http://schemas.microsoft.com/office/drawing/2014/main" id="{2574E56E-962C-297C-2E91-0C5A5B32E533}"/>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C64854E6-7AEF-4DD0-B129-677876DA03CD}" type="slidenum">
              <a:rPr lang="en-US" altLang="zh-CN" smtClean="0"/>
              <a:pPr>
                <a:spcBef>
                  <a:spcPct val="0"/>
                </a:spcBef>
                <a:spcAft>
                  <a:spcPct val="0"/>
                </a:spcAft>
                <a:buFontTx/>
                <a:buNone/>
                <a:defRPr/>
              </a:pPr>
              <a:t>124</a:t>
            </a:fld>
            <a:endParaRPr lang="en-US" altLang="zh-CN" sz="1400" b="0">
              <a:solidFill>
                <a:schemeClr val="tx1"/>
              </a:solidFill>
              <a:ea typeface="宋体" panose="02010600030101010101" pitchFamily="2" charset="-122"/>
            </a:endParaRPr>
          </a:p>
        </p:txBody>
      </p:sp>
      <p:sp>
        <p:nvSpPr>
          <p:cNvPr id="153602" name="Rectangle 2">
            <a:extLst>
              <a:ext uri="{FF2B5EF4-FFF2-40B4-BE49-F238E27FC236}">
                <a16:creationId xmlns:a16="http://schemas.microsoft.com/office/drawing/2014/main" id="{308E52DE-03A7-AF37-4AAA-3D660CDC7493}"/>
              </a:ext>
            </a:extLst>
          </p:cNvPr>
          <p:cNvSpPr>
            <a:spLocks noGrp="1" noChangeArrowheads="1"/>
          </p:cNvSpPr>
          <p:nvPr>
            <p:ph type="title"/>
          </p:nvPr>
        </p:nvSpPr>
        <p:spPr/>
        <p:txBody>
          <a:bodyPr/>
          <a:lstStyle/>
          <a:p>
            <a:pPr eaLnBrk="1" hangingPunct="1">
              <a:defRPr/>
            </a:pPr>
            <a:r>
              <a:rPr kumimoji="1" lang="zh-CN" altLang="en-US" dirty="0"/>
              <a:t>一、原码乘法算法</a:t>
            </a:r>
          </a:p>
        </p:txBody>
      </p:sp>
      <p:sp>
        <p:nvSpPr>
          <p:cNvPr id="153603" name="Rectangle 3">
            <a:extLst>
              <a:ext uri="{FF2B5EF4-FFF2-40B4-BE49-F238E27FC236}">
                <a16:creationId xmlns:a16="http://schemas.microsoft.com/office/drawing/2014/main" id="{82457ED8-D62B-E96C-72FD-D2037421D9A1}"/>
              </a:ext>
            </a:extLst>
          </p:cNvPr>
          <p:cNvSpPr>
            <a:spLocks noGrp="1" noChangeArrowheads="1"/>
          </p:cNvSpPr>
          <p:nvPr>
            <p:ph type="body" sz="half" idx="1"/>
          </p:nvPr>
        </p:nvSpPr>
        <p:spPr>
          <a:xfrm>
            <a:off x="611188" y="1341438"/>
            <a:ext cx="7923212" cy="4264025"/>
          </a:xfrm>
        </p:spPr>
        <p:txBody>
          <a:bodyPr/>
          <a:lstStyle/>
          <a:p>
            <a:pPr marL="274955" indent="-274955" eaLnBrk="1" hangingPunct="1">
              <a:lnSpc>
                <a:spcPct val="90000"/>
              </a:lnSpc>
              <a:defRPr/>
            </a:pPr>
            <a:r>
              <a:rPr kumimoji="1" lang="en-GB" altLang="zh-CN" sz="3200">
                <a:solidFill>
                  <a:schemeClr val="hlink"/>
                </a:solidFill>
              </a:rPr>
              <a:t>2</a:t>
            </a:r>
            <a:r>
              <a:rPr kumimoji="1" lang="zh-CN" altLang="en-GB" sz="3200">
                <a:solidFill>
                  <a:schemeClr val="hlink"/>
                </a:solidFill>
              </a:rPr>
              <a:t>、原码一位乘法算法：</a:t>
            </a:r>
          </a:p>
          <a:p>
            <a:pPr marL="640080" lvl="1" indent="-186055" eaLnBrk="1" hangingPunct="1">
              <a:lnSpc>
                <a:spcPct val="90000"/>
              </a:lnSpc>
              <a:buFontTx/>
              <a:buNone/>
              <a:defRPr/>
            </a:pPr>
            <a:r>
              <a:rPr kumimoji="1" lang="zh-CN" altLang="en-GB" sz="2800">
                <a:cs typeface="新宋体" panose="02010609030101010101" charset="-122"/>
              </a:rPr>
              <a:t>  假设</a:t>
            </a:r>
            <a:r>
              <a:rPr kumimoji="1" lang="en-GB" altLang="zh-CN" sz="2800">
                <a:cs typeface="新宋体" panose="02010609030101010101" charset="-122"/>
              </a:rPr>
              <a:t>[X]</a:t>
            </a:r>
            <a:r>
              <a:rPr kumimoji="1" lang="zh-CN" altLang="en-GB" sz="2800" baseline="-25000">
                <a:cs typeface="新宋体" panose="02010609030101010101" charset="-122"/>
              </a:rPr>
              <a:t>原</a:t>
            </a:r>
            <a:r>
              <a:rPr kumimoji="1" lang="en-GB" altLang="zh-CN" sz="2800">
                <a:cs typeface="新宋体" panose="02010609030101010101" charset="-122"/>
              </a:rPr>
              <a:t>=X</a:t>
            </a:r>
            <a:r>
              <a:rPr kumimoji="1" lang="en-GB" altLang="zh-CN" sz="2800" baseline="-25000">
                <a:cs typeface="新宋体" panose="02010609030101010101" charset="-122"/>
              </a:rPr>
              <a:t>S</a:t>
            </a:r>
            <a:r>
              <a:rPr kumimoji="1" lang="en-GB" altLang="zh-CN" sz="2800">
                <a:cs typeface="新宋体" panose="02010609030101010101" charset="-122"/>
              </a:rPr>
              <a:t> X</a:t>
            </a:r>
            <a:r>
              <a:rPr kumimoji="1" lang="en-GB" altLang="zh-CN" sz="2800" baseline="-25000">
                <a:cs typeface="新宋体" panose="02010609030101010101" charset="-122"/>
              </a:rPr>
              <a:t>1</a:t>
            </a:r>
            <a:r>
              <a:rPr kumimoji="1" lang="en-GB" altLang="zh-CN" sz="2800">
                <a:cs typeface="新宋体" panose="02010609030101010101" charset="-122"/>
              </a:rPr>
              <a:t> X</a:t>
            </a:r>
            <a:r>
              <a:rPr kumimoji="1" lang="en-GB" altLang="zh-CN" sz="2800" baseline="-25000">
                <a:cs typeface="新宋体" panose="02010609030101010101" charset="-122"/>
              </a:rPr>
              <a:t>2</a:t>
            </a:r>
            <a:r>
              <a:rPr kumimoji="1" lang="en-GB" altLang="zh-CN" sz="2800">
                <a:cs typeface="新宋体" panose="02010609030101010101" charset="-122"/>
              </a:rPr>
              <a:t> ……X</a:t>
            </a:r>
            <a:r>
              <a:rPr kumimoji="1" lang="en-GB" altLang="zh-CN" sz="2800" baseline="-25000">
                <a:cs typeface="新宋体" panose="02010609030101010101" charset="-122"/>
              </a:rPr>
              <a:t>n</a:t>
            </a:r>
            <a:r>
              <a:rPr kumimoji="1" lang="en-GB" altLang="zh-CN" sz="2800">
                <a:cs typeface="新宋体" panose="02010609030101010101" charset="-122"/>
              </a:rPr>
              <a:t> </a:t>
            </a:r>
            <a:r>
              <a:rPr kumimoji="1" lang="zh-CN" altLang="en-GB" sz="2800">
                <a:cs typeface="新宋体" panose="02010609030101010101" charset="-122"/>
              </a:rPr>
              <a:t>， </a:t>
            </a:r>
            <a:r>
              <a:rPr kumimoji="1" lang="en-GB" altLang="zh-CN" sz="2800">
                <a:cs typeface="新宋体" panose="02010609030101010101" charset="-122"/>
              </a:rPr>
              <a:t>[Y]</a:t>
            </a:r>
            <a:r>
              <a:rPr kumimoji="1" lang="zh-CN" altLang="en-GB" sz="2800" baseline="-25000">
                <a:cs typeface="新宋体" panose="02010609030101010101" charset="-122"/>
              </a:rPr>
              <a:t>原</a:t>
            </a:r>
            <a:r>
              <a:rPr kumimoji="1" lang="en-GB" altLang="zh-CN" sz="2800">
                <a:cs typeface="新宋体" panose="02010609030101010101" charset="-122"/>
              </a:rPr>
              <a:t>=Y</a:t>
            </a:r>
            <a:r>
              <a:rPr kumimoji="1" lang="en-GB" altLang="zh-CN" sz="2800" baseline="-25000">
                <a:cs typeface="新宋体" panose="02010609030101010101" charset="-122"/>
              </a:rPr>
              <a:t>S</a:t>
            </a:r>
            <a:r>
              <a:rPr kumimoji="1" lang="en-GB" altLang="zh-CN" sz="2800">
                <a:cs typeface="新宋体" panose="02010609030101010101" charset="-122"/>
              </a:rPr>
              <a:t> Y</a:t>
            </a:r>
            <a:r>
              <a:rPr kumimoji="1" lang="en-GB" altLang="zh-CN" sz="2800" baseline="-25000">
                <a:cs typeface="新宋体" panose="02010609030101010101" charset="-122"/>
              </a:rPr>
              <a:t>1</a:t>
            </a:r>
            <a:r>
              <a:rPr kumimoji="1" lang="en-GB" altLang="zh-CN" sz="2800">
                <a:cs typeface="新宋体" panose="02010609030101010101" charset="-122"/>
              </a:rPr>
              <a:t> Y</a:t>
            </a:r>
            <a:r>
              <a:rPr kumimoji="1" lang="en-GB" altLang="zh-CN" sz="2800" baseline="-25000">
                <a:cs typeface="新宋体" panose="02010609030101010101" charset="-122"/>
              </a:rPr>
              <a:t>2</a:t>
            </a:r>
            <a:r>
              <a:rPr kumimoji="1" lang="en-GB" altLang="zh-CN" sz="2800">
                <a:cs typeface="新宋体" panose="02010609030101010101" charset="-122"/>
              </a:rPr>
              <a:t> ……Y</a:t>
            </a:r>
            <a:r>
              <a:rPr kumimoji="1" lang="en-GB" altLang="zh-CN" sz="2800" baseline="-25000">
                <a:cs typeface="新宋体" panose="02010609030101010101" charset="-122"/>
              </a:rPr>
              <a:t>n</a:t>
            </a:r>
            <a:r>
              <a:rPr kumimoji="1" lang="en-GB" altLang="zh-CN" sz="2800">
                <a:cs typeface="新宋体" panose="02010609030101010101" charset="-122"/>
              </a:rPr>
              <a:t> </a:t>
            </a:r>
            <a:r>
              <a:rPr kumimoji="1" lang="zh-CN" altLang="en-GB" sz="2800">
                <a:cs typeface="新宋体" panose="02010609030101010101" charset="-122"/>
              </a:rPr>
              <a:t>，</a:t>
            </a:r>
            <a:r>
              <a:rPr kumimoji="1" lang="en-GB" altLang="zh-CN" sz="2800">
                <a:cs typeface="新宋体" panose="02010609030101010101" charset="-122"/>
              </a:rPr>
              <a:t> P=X·Y</a:t>
            </a:r>
            <a:r>
              <a:rPr kumimoji="1" lang="zh-CN" altLang="en-GB" sz="2800">
                <a:cs typeface="新宋体" panose="02010609030101010101" charset="-122"/>
              </a:rPr>
              <a:t>，</a:t>
            </a:r>
            <a:r>
              <a:rPr kumimoji="1" lang="en-GB" altLang="zh-CN" sz="2800">
                <a:cs typeface="新宋体" panose="02010609030101010101" charset="-122"/>
              </a:rPr>
              <a:t>P</a:t>
            </a:r>
            <a:r>
              <a:rPr kumimoji="1" lang="en-GB" altLang="zh-CN" sz="2800" baseline="-25000">
                <a:cs typeface="新宋体" panose="02010609030101010101" charset="-122"/>
              </a:rPr>
              <a:t>S</a:t>
            </a:r>
            <a:r>
              <a:rPr kumimoji="1" lang="zh-CN" altLang="en-GB" sz="2800">
                <a:cs typeface="新宋体" panose="02010609030101010101" charset="-122"/>
              </a:rPr>
              <a:t>是积的符号：</a:t>
            </a:r>
          </a:p>
          <a:p>
            <a:pPr marL="640080" lvl="1" indent="-186055" eaLnBrk="1" hangingPunct="1">
              <a:lnSpc>
                <a:spcPct val="90000"/>
              </a:lnSpc>
              <a:defRPr/>
            </a:pPr>
            <a:r>
              <a:rPr kumimoji="1" lang="zh-CN" altLang="en-US" sz="2800">
                <a:cs typeface="新宋体" panose="02010609030101010101" charset="-122"/>
              </a:rPr>
              <a:t>符号位单独处理   </a:t>
            </a:r>
            <a:r>
              <a:rPr kumimoji="1" lang="en-US" altLang="zh-CN" sz="2800">
                <a:cs typeface="新宋体" panose="02010609030101010101" charset="-122"/>
              </a:rPr>
              <a:t>Ps=Xs </a:t>
            </a:r>
            <a:r>
              <a:rPr kumimoji="1" lang="en-GB" altLang="zh-CN" sz="2800">
                <a:cs typeface="新宋体" panose="02010609030101010101" charset="-122"/>
              </a:rPr>
              <a:t>⊕</a:t>
            </a:r>
            <a:r>
              <a:rPr kumimoji="1" lang="en-US" altLang="zh-CN" sz="2800">
                <a:cs typeface="新宋体" panose="02010609030101010101" charset="-122"/>
              </a:rPr>
              <a:t> Ys </a:t>
            </a:r>
          </a:p>
          <a:p>
            <a:pPr marL="640080" lvl="1" indent="-186055" eaLnBrk="1" hangingPunct="1">
              <a:lnSpc>
                <a:spcPct val="90000"/>
              </a:lnSpc>
              <a:defRPr/>
            </a:pPr>
            <a:r>
              <a:rPr kumimoji="1" lang="zh-CN" altLang="en-US" sz="2800">
                <a:cs typeface="新宋体" panose="02010609030101010101" charset="-122"/>
              </a:rPr>
              <a:t>绝对值进行数值运算 </a:t>
            </a:r>
            <a:r>
              <a:rPr kumimoji="1" lang="en-US" altLang="zh-CN" sz="2800">
                <a:cs typeface="新宋体" panose="02010609030101010101" charset="-122"/>
              </a:rPr>
              <a:t>|P|=|X|*|Y|</a:t>
            </a:r>
          </a:p>
          <a:p>
            <a:pPr marL="274955" indent="-274955" eaLnBrk="1" hangingPunct="1">
              <a:lnSpc>
                <a:spcPct val="90000"/>
              </a:lnSpc>
              <a:defRPr/>
            </a:pPr>
            <a:r>
              <a:rPr lang="zh-CN" altLang="en-GB" sz="3200">
                <a:solidFill>
                  <a:schemeClr val="hlink"/>
                </a:solidFill>
              </a:rPr>
              <a:t>例如：</a:t>
            </a:r>
            <a:r>
              <a:rPr lang="en-GB" altLang="zh-CN" sz="3200">
                <a:solidFill>
                  <a:schemeClr val="hlink"/>
                </a:solidFill>
                <a:effectLst/>
              </a:rPr>
              <a:t>X=+1011</a:t>
            </a:r>
            <a:r>
              <a:rPr lang="zh-CN" altLang="en-GB" sz="3200">
                <a:solidFill>
                  <a:schemeClr val="hlink"/>
                </a:solidFill>
                <a:effectLst/>
              </a:rPr>
              <a:t>，</a:t>
            </a:r>
            <a:r>
              <a:rPr lang="en-GB" altLang="zh-CN" sz="3200">
                <a:solidFill>
                  <a:schemeClr val="hlink"/>
                </a:solidFill>
                <a:effectLst/>
              </a:rPr>
              <a:t>Y=-1101</a:t>
            </a:r>
            <a:r>
              <a:rPr lang="zh-CN" altLang="en-GB" sz="3200">
                <a:solidFill>
                  <a:schemeClr val="hlink"/>
                </a:solidFill>
                <a:effectLst/>
              </a:rPr>
              <a:t>，用原码一位乘法计算</a:t>
            </a:r>
            <a:r>
              <a:rPr lang="en-GB" altLang="zh-CN" sz="3200">
                <a:solidFill>
                  <a:schemeClr val="hlink"/>
                </a:solidFill>
                <a:effectLst/>
              </a:rPr>
              <a:t>P=X·Y</a:t>
            </a:r>
            <a:r>
              <a:rPr lang="zh-CN" altLang="en-GB" sz="3200">
                <a:solidFill>
                  <a:schemeClr val="hlink"/>
                </a:solidFill>
                <a:effectLst/>
              </a:rPr>
              <a:t>。</a:t>
            </a:r>
            <a:endParaRPr lang="zh-CN" altLang="en-US" sz="3200">
              <a:solidFill>
                <a:schemeClr val="tx2"/>
              </a:solidFill>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6D5A016F-EEB6-99EC-D503-4C4FEF2A9F8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125</a:t>
            </a:fld>
            <a:endParaRPr lang="en-US" altLang="zh-CN" sz="1400" b="0">
              <a:solidFill>
                <a:schemeClr val="tx1"/>
              </a:solidFill>
              <a:ea typeface="宋体" panose="02010600030101010101" pitchFamily="2" charset="-122"/>
            </a:endParaRPr>
          </a:p>
        </p:txBody>
      </p:sp>
      <p:sp>
        <p:nvSpPr>
          <p:cNvPr id="154631" name="Rectangle 7">
            <a:extLst>
              <a:ext uri="{FF2B5EF4-FFF2-40B4-BE49-F238E27FC236}">
                <a16:creationId xmlns:a16="http://schemas.microsoft.com/office/drawing/2014/main" id="{FFE6EB9F-3B2B-BF3D-A2CD-6481FD28AB3F}"/>
              </a:ext>
            </a:extLst>
          </p:cNvPr>
          <p:cNvSpPr>
            <a:spLocks noGrp="1" noChangeArrowheads="1"/>
          </p:cNvSpPr>
          <p:nvPr>
            <p:ph type="title"/>
          </p:nvPr>
        </p:nvSpPr>
        <p:spPr>
          <a:xfrm>
            <a:off x="684213" y="476250"/>
            <a:ext cx="1870075" cy="255588"/>
          </a:xfrm>
        </p:spPr>
        <p:txBody>
          <a:bodyPr/>
          <a:lstStyle/>
          <a:p>
            <a:pPr eaLnBrk="1" hangingPunct="1">
              <a:defRPr/>
            </a:pPr>
            <a:r>
              <a:rPr kumimoji="1" lang="zh-CN" altLang="en-US" sz="3200"/>
              <a:t>举例</a:t>
            </a:r>
          </a:p>
        </p:txBody>
      </p:sp>
      <p:sp>
        <p:nvSpPr>
          <p:cNvPr id="154632" name="Rectangle 8">
            <a:extLst>
              <a:ext uri="{FF2B5EF4-FFF2-40B4-BE49-F238E27FC236}">
                <a16:creationId xmlns:a16="http://schemas.microsoft.com/office/drawing/2014/main" id="{C5476F97-9CA7-D4D8-3916-FF5A01AA4392}"/>
              </a:ext>
            </a:extLst>
          </p:cNvPr>
          <p:cNvSpPr>
            <a:spLocks noGrp="1" noChangeArrowheads="1"/>
          </p:cNvSpPr>
          <p:nvPr>
            <p:ph idx="1"/>
          </p:nvPr>
        </p:nvSpPr>
        <p:spPr>
          <a:xfrm>
            <a:off x="323850" y="1125538"/>
            <a:ext cx="3314700" cy="4114800"/>
          </a:xfrm>
        </p:spPr>
        <p:txBody>
          <a:bodyPr/>
          <a:lstStyle/>
          <a:p>
            <a:pPr marL="441325" lvl="1" indent="-262255" eaLnBrk="1" hangingPunct="1">
              <a:defRPr/>
            </a:pPr>
            <a:r>
              <a:rPr lang="en-GB" altLang="zh-CN" sz="2400">
                <a:effectLst/>
                <a:cs typeface="新宋体" panose="02010609030101010101" charset="-122"/>
              </a:rPr>
              <a:t>[X]</a:t>
            </a:r>
            <a:r>
              <a:rPr lang="zh-CN" altLang="en-GB" sz="2400" baseline="-25000">
                <a:effectLst/>
                <a:cs typeface="新宋体" panose="02010609030101010101" charset="-122"/>
              </a:rPr>
              <a:t>原</a:t>
            </a:r>
            <a:r>
              <a:rPr lang="en-GB" altLang="zh-CN" sz="2400">
                <a:effectLst/>
                <a:cs typeface="新宋体" panose="02010609030101010101" charset="-122"/>
              </a:rPr>
              <a:t>=0</a:t>
            </a:r>
            <a:r>
              <a:rPr lang="zh-CN" altLang="en-GB" sz="2400">
                <a:effectLst/>
                <a:cs typeface="新宋体" panose="02010609030101010101" charset="-122"/>
              </a:rPr>
              <a:t>，</a:t>
            </a:r>
            <a:r>
              <a:rPr lang="en-GB" altLang="zh-CN" sz="2400">
                <a:effectLst/>
                <a:cs typeface="新宋体" panose="02010609030101010101" charset="-122"/>
              </a:rPr>
              <a:t>1011    </a:t>
            </a:r>
          </a:p>
          <a:p>
            <a:pPr marL="441325" lvl="1" indent="-262255" eaLnBrk="1" hangingPunct="1">
              <a:defRPr/>
            </a:pPr>
            <a:r>
              <a:rPr lang="en-GB" altLang="zh-CN" sz="2400">
                <a:effectLst/>
                <a:cs typeface="新宋体" panose="02010609030101010101" charset="-122"/>
              </a:rPr>
              <a:t>[Y]</a:t>
            </a:r>
            <a:r>
              <a:rPr lang="zh-CN" altLang="en-GB" sz="2400" baseline="-25000">
                <a:effectLst/>
                <a:cs typeface="新宋体" panose="02010609030101010101" charset="-122"/>
              </a:rPr>
              <a:t>原</a:t>
            </a:r>
            <a:r>
              <a:rPr lang="en-GB" altLang="zh-CN" sz="2400">
                <a:effectLst/>
                <a:cs typeface="新宋体" panose="02010609030101010101" charset="-122"/>
              </a:rPr>
              <a:t>=1</a:t>
            </a:r>
            <a:r>
              <a:rPr lang="zh-CN" altLang="en-GB" sz="2400">
                <a:effectLst/>
                <a:cs typeface="新宋体" panose="02010609030101010101" charset="-122"/>
              </a:rPr>
              <a:t>，</a:t>
            </a:r>
            <a:r>
              <a:rPr lang="en-GB" altLang="zh-CN" sz="2400">
                <a:effectLst/>
                <a:cs typeface="新宋体" panose="02010609030101010101" charset="-122"/>
              </a:rPr>
              <a:t>1101</a:t>
            </a:r>
          </a:p>
          <a:p>
            <a:pPr marL="441325" lvl="1" indent="-262255" eaLnBrk="1" hangingPunct="1">
              <a:defRPr/>
            </a:pPr>
            <a:r>
              <a:rPr lang="en-US" altLang="zh-CN" sz="2400">
                <a:effectLst/>
                <a:cs typeface="新宋体" panose="02010609030101010101" charset="-122"/>
              </a:rPr>
              <a:t>Ps=Xs</a:t>
            </a:r>
            <a:r>
              <a:rPr lang="en-GB" altLang="zh-CN" sz="2400">
                <a:effectLst/>
                <a:cs typeface="新宋体" panose="02010609030101010101" charset="-122"/>
              </a:rPr>
              <a:t>⊕</a:t>
            </a:r>
            <a:r>
              <a:rPr lang="en-US" altLang="zh-CN" sz="2400">
                <a:effectLst/>
                <a:cs typeface="新宋体" panose="02010609030101010101" charset="-122"/>
              </a:rPr>
              <a:t>Ys</a:t>
            </a:r>
          </a:p>
          <a:p>
            <a:pPr marL="441325" lvl="1" indent="-262255" eaLnBrk="1" hangingPunct="1">
              <a:buFontTx/>
              <a:buNone/>
              <a:defRPr/>
            </a:pPr>
            <a:r>
              <a:rPr lang="en-GB" altLang="zh-CN" sz="2400">
                <a:effectLst/>
                <a:cs typeface="新宋体" panose="02010609030101010101" charset="-122"/>
              </a:rPr>
              <a:t>       =0⊕1=1</a:t>
            </a:r>
          </a:p>
          <a:p>
            <a:pPr marL="441325" lvl="1" indent="-262255" eaLnBrk="1" hangingPunct="1">
              <a:defRPr/>
            </a:pPr>
            <a:r>
              <a:rPr lang="en-GB" altLang="zh-CN" sz="2400">
                <a:effectLst/>
                <a:cs typeface="新宋体" panose="02010609030101010101" charset="-122"/>
              </a:rPr>
              <a:t>|P| = |X|·|Y|</a:t>
            </a:r>
            <a:endParaRPr lang="en-US" altLang="zh-CN" sz="2400">
              <a:effectLst/>
              <a:cs typeface="新宋体" panose="02010609030101010101" charset="-122"/>
            </a:endParaRPr>
          </a:p>
          <a:p>
            <a:pPr marL="441325" lvl="1" indent="-262255" eaLnBrk="1" hangingPunct="1">
              <a:defRPr/>
            </a:pPr>
            <a:endParaRPr kumimoji="1" lang="en-US" altLang="zh-CN" sz="2400">
              <a:cs typeface="新宋体" panose="02010609030101010101" charset="-122"/>
            </a:endParaRPr>
          </a:p>
        </p:txBody>
      </p:sp>
      <p:graphicFrame>
        <p:nvGraphicFramePr>
          <p:cNvPr id="39941" name="Object 6">
            <a:extLst>
              <a:ext uri="{FF2B5EF4-FFF2-40B4-BE49-F238E27FC236}">
                <a16:creationId xmlns:a16="http://schemas.microsoft.com/office/drawing/2014/main" id="{FDE42F64-B3F7-952E-A1B4-7382A84E51B8}"/>
              </a:ext>
            </a:extLst>
          </p:cNvPr>
          <p:cNvGraphicFramePr>
            <a:graphicFrameLocks noGrp="1"/>
          </p:cNvGraphicFramePr>
          <p:nvPr>
            <p:ph idx="1"/>
          </p:nvPr>
        </p:nvGraphicFramePr>
        <p:xfrm>
          <a:off x="3708400" y="549275"/>
          <a:ext cx="5194300" cy="5975350"/>
        </p:xfrm>
        <a:graphic>
          <a:graphicData uri="http://schemas.openxmlformats.org/presentationml/2006/ole">
            <mc:AlternateContent xmlns:mc="http://schemas.openxmlformats.org/markup-compatibility/2006">
              <mc:Choice xmlns:v="urn:schemas-microsoft-com:vml" Requires="v">
                <p:oleObj r:id="rId2" imgW="2639520" imgH="3038040" progId="Visio.Drawing.11">
                  <p:embed/>
                </p:oleObj>
              </mc:Choice>
              <mc:Fallback>
                <p:oleObj r:id="rId2" imgW="2639520" imgH="3038040" progId="Visio.Drawing.11">
                  <p:embed/>
                  <p:pic>
                    <p:nvPicPr>
                      <p:cNvPr id="39941" name="Object 6">
                        <a:extLst>
                          <a:ext uri="{FF2B5EF4-FFF2-40B4-BE49-F238E27FC236}">
                            <a16:creationId xmlns:a16="http://schemas.microsoft.com/office/drawing/2014/main" id="{FDE42F64-B3F7-952E-A1B4-7382A84E51B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549275"/>
                        <a:ext cx="5194300"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33" name="Rectangle 9">
            <a:extLst>
              <a:ext uri="{FF2B5EF4-FFF2-40B4-BE49-F238E27FC236}">
                <a16:creationId xmlns:a16="http://schemas.microsoft.com/office/drawing/2014/main" id="{6731FC13-AFC4-3CEA-D469-238C42594ACF}"/>
              </a:ext>
            </a:extLst>
          </p:cNvPr>
          <p:cNvSpPr>
            <a:spLocks noChangeArrowheads="1"/>
          </p:cNvSpPr>
          <p:nvPr/>
        </p:nvSpPr>
        <p:spPr bwMode="auto">
          <a:xfrm>
            <a:off x="395288" y="4365625"/>
            <a:ext cx="3240087" cy="519113"/>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GB" altLang="zh-CN" sz="2800" b="1" noProof="1">
                <a:solidFill>
                  <a:srgbClr val="0033CC"/>
                </a:solidFill>
                <a:effectLst>
                  <a:outerShdw blurRad="38100" dist="38100" dir="2700000">
                    <a:srgbClr val="C0C0C0"/>
                  </a:outerShdw>
                </a:effectLst>
                <a:ea typeface="新宋体" panose="02010609030101010101" charset="-122"/>
              </a:rPr>
              <a:t>[P]</a:t>
            </a:r>
            <a:r>
              <a:rPr lang="zh-CN" altLang="en-GB" sz="2800" b="1" baseline="-25000" noProof="1">
                <a:solidFill>
                  <a:srgbClr val="0033CC"/>
                </a:solidFill>
                <a:effectLst>
                  <a:outerShdw blurRad="38100" dist="38100" dir="2700000">
                    <a:srgbClr val="C0C0C0"/>
                  </a:outerShdw>
                </a:effectLst>
                <a:ea typeface="新宋体" panose="02010609030101010101" charset="-122"/>
              </a:rPr>
              <a:t>原</a:t>
            </a:r>
            <a:r>
              <a:rPr lang="en-GB" altLang="zh-CN" sz="2800" b="1" noProof="1">
                <a:solidFill>
                  <a:srgbClr val="0033CC"/>
                </a:solidFill>
                <a:effectLst>
                  <a:outerShdw blurRad="38100" dist="38100" dir="2700000">
                    <a:srgbClr val="C0C0C0"/>
                  </a:outerShdw>
                </a:effectLst>
                <a:ea typeface="新宋体" panose="02010609030101010101" charset="-122"/>
              </a:rPr>
              <a:t>=1</a:t>
            </a:r>
            <a:r>
              <a:rPr lang="zh-CN" altLang="en-GB" sz="2800" b="1" noProof="1">
                <a:solidFill>
                  <a:srgbClr val="0033CC"/>
                </a:solidFill>
                <a:effectLst>
                  <a:outerShdw blurRad="38100" dist="38100" dir="2700000">
                    <a:srgbClr val="C0C0C0"/>
                  </a:outerShdw>
                </a:effectLst>
                <a:ea typeface="新宋体" panose="02010609030101010101" charset="-122"/>
              </a:rPr>
              <a:t>，</a:t>
            </a:r>
            <a:r>
              <a:rPr lang="en-GB" altLang="zh-CN" sz="2800" b="1" noProof="1">
                <a:solidFill>
                  <a:srgbClr val="0033CC"/>
                </a:solidFill>
                <a:effectLst>
                  <a:outerShdw blurRad="38100" dist="38100" dir="2700000">
                    <a:srgbClr val="C0C0C0"/>
                  </a:outerShdw>
                </a:effectLst>
                <a:ea typeface="新宋体" panose="02010609030101010101" charset="-122"/>
              </a:rPr>
              <a:t>10001111</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21631A73-8378-2E66-2128-7AFBBE48F200}"/>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126</a:t>
            </a:fld>
            <a:endParaRPr lang="en-US" altLang="zh-CN" sz="1400" b="0">
              <a:solidFill>
                <a:schemeClr val="tx1"/>
              </a:solidFill>
              <a:ea typeface="宋体" panose="02010600030101010101" pitchFamily="2" charset="-122"/>
            </a:endParaRPr>
          </a:p>
        </p:txBody>
      </p:sp>
      <p:sp>
        <p:nvSpPr>
          <p:cNvPr id="98306" name="Rectangle 2">
            <a:extLst>
              <a:ext uri="{FF2B5EF4-FFF2-40B4-BE49-F238E27FC236}">
                <a16:creationId xmlns:a16="http://schemas.microsoft.com/office/drawing/2014/main" id="{70CBF842-13BD-CCD7-15FA-3B8CA82B20E2}"/>
              </a:ext>
            </a:extLst>
          </p:cNvPr>
          <p:cNvSpPr>
            <a:spLocks noGrp="1" noChangeArrowheads="1"/>
          </p:cNvSpPr>
          <p:nvPr>
            <p:ph type="title"/>
          </p:nvPr>
        </p:nvSpPr>
        <p:spPr/>
        <p:txBody>
          <a:bodyPr/>
          <a:lstStyle/>
          <a:p>
            <a:pPr eaLnBrk="1" hangingPunct="1">
              <a:defRPr/>
            </a:pPr>
            <a:r>
              <a:rPr kumimoji="1" lang="zh-CN" altLang="en-US" dirty="0"/>
              <a:t>二、计算机中乘除运算的实现方法</a:t>
            </a:r>
          </a:p>
        </p:txBody>
      </p:sp>
      <p:sp>
        <p:nvSpPr>
          <p:cNvPr id="98307" name="Rectangle 3">
            <a:extLst>
              <a:ext uri="{FF2B5EF4-FFF2-40B4-BE49-F238E27FC236}">
                <a16:creationId xmlns:a16="http://schemas.microsoft.com/office/drawing/2014/main" id="{FC40C277-98DA-0A48-C15D-4B6EB575F1BD}"/>
              </a:ext>
            </a:extLst>
          </p:cNvPr>
          <p:cNvSpPr>
            <a:spLocks noGrp="1" noChangeArrowheads="1"/>
          </p:cNvSpPr>
          <p:nvPr>
            <p:ph idx="1"/>
          </p:nvPr>
        </p:nvSpPr>
        <p:spPr/>
        <p:txBody>
          <a:bodyPr/>
          <a:lstStyle/>
          <a:p>
            <a:pPr eaLnBrk="1" hangingPunct="1">
              <a:defRPr/>
            </a:pPr>
            <a:r>
              <a:rPr kumimoji="1" lang="zh-CN" altLang="en-GB" sz="2800" dirty="0"/>
              <a:t>由于计算机的软硬件在逻辑上具有一定的等价性，因此实现乘除法运算，可以有三种方式：</a:t>
            </a:r>
          </a:p>
          <a:p>
            <a:pPr eaLnBrk="1" hangingPunct="1">
              <a:lnSpc>
                <a:spcPct val="80000"/>
              </a:lnSpc>
              <a:defRPr/>
            </a:pPr>
            <a:r>
              <a:rPr kumimoji="1" lang="en-GB" altLang="zh-CN" sz="2800" dirty="0"/>
              <a:t>1</a:t>
            </a:r>
            <a:r>
              <a:rPr kumimoji="1" lang="zh-CN" altLang="en-GB" sz="2800" dirty="0"/>
              <a:t>、用软件实现。</a:t>
            </a:r>
          </a:p>
          <a:p>
            <a:pPr lvl="1" eaLnBrk="1" hangingPunct="1">
              <a:lnSpc>
                <a:spcPct val="80000"/>
              </a:lnSpc>
              <a:defRPr/>
            </a:pPr>
            <a:r>
              <a:rPr kumimoji="1" lang="zh-CN" altLang="en-GB" sz="2400" dirty="0">
                <a:solidFill>
                  <a:srgbClr val="CC0000"/>
                </a:solidFill>
                <a:cs typeface="新宋体" panose="02010609030101010101" charset="-122"/>
              </a:rPr>
              <a:t>硬件上：</a:t>
            </a:r>
            <a:r>
              <a:rPr kumimoji="1" lang="zh-CN" altLang="en-GB" sz="2400" dirty="0">
                <a:cs typeface="新宋体" panose="02010609030101010101" charset="-122"/>
              </a:rPr>
              <a:t>设计简单，没有乘法器和除法器。</a:t>
            </a:r>
          </a:p>
          <a:p>
            <a:pPr lvl="1" eaLnBrk="1" hangingPunct="1">
              <a:lnSpc>
                <a:spcPct val="80000"/>
              </a:lnSpc>
              <a:defRPr/>
            </a:pPr>
            <a:r>
              <a:rPr kumimoji="1" lang="zh-CN" altLang="en-GB" sz="2400" dirty="0">
                <a:solidFill>
                  <a:srgbClr val="CC0000"/>
                </a:solidFill>
                <a:cs typeface="新宋体" panose="02010609030101010101" charset="-122"/>
              </a:rPr>
              <a:t>指令系统：</a:t>
            </a:r>
            <a:r>
              <a:rPr kumimoji="1" lang="zh-CN" altLang="en-GB" sz="2400" dirty="0">
                <a:cs typeface="新宋体" panose="02010609030101010101" charset="-122"/>
              </a:rPr>
              <a:t>没有乘除指令，但有加</a:t>
            </a:r>
            <a:r>
              <a:rPr kumimoji="1" lang="en-GB" altLang="zh-CN" sz="2400" dirty="0">
                <a:cs typeface="新宋体" panose="02010609030101010101" charset="-122"/>
              </a:rPr>
              <a:t>/</a:t>
            </a:r>
            <a:r>
              <a:rPr kumimoji="1" lang="zh-CN" altLang="en-GB" sz="2400" dirty="0">
                <a:cs typeface="新宋体" panose="02010609030101010101" charset="-122"/>
              </a:rPr>
              <a:t>减法和移位指令</a:t>
            </a:r>
          </a:p>
          <a:p>
            <a:pPr lvl="1" eaLnBrk="1" hangingPunct="1">
              <a:lnSpc>
                <a:spcPct val="80000"/>
              </a:lnSpc>
              <a:defRPr/>
            </a:pPr>
            <a:r>
              <a:rPr kumimoji="1" lang="zh-CN" altLang="en-GB" sz="2400" dirty="0">
                <a:solidFill>
                  <a:srgbClr val="CC0000"/>
                </a:solidFill>
                <a:cs typeface="新宋体" panose="02010609030101010101" charset="-122"/>
              </a:rPr>
              <a:t>实现：</a:t>
            </a:r>
            <a:r>
              <a:rPr kumimoji="1" lang="zh-CN" altLang="en-GB" sz="2400" dirty="0">
                <a:cs typeface="新宋体" panose="02010609030101010101" charset="-122"/>
              </a:rPr>
              <a:t>乘除运算通过编制一段子程序来实现</a:t>
            </a:r>
          </a:p>
          <a:p>
            <a:pPr lvl="1" eaLnBrk="1" hangingPunct="1">
              <a:defRPr/>
            </a:pPr>
            <a:r>
              <a:rPr kumimoji="1" lang="zh-CN" altLang="en-GB" sz="2400" dirty="0">
                <a:solidFill>
                  <a:srgbClr val="CC0000"/>
                </a:solidFill>
                <a:cs typeface="新宋体" panose="02010609030101010101" charset="-122"/>
              </a:rPr>
              <a:t>算法：</a:t>
            </a:r>
            <a:r>
              <a:rPr kumimoji="1" lang="zh-CN" altLang="en-GB" sz="2400" dirty="0">
                <a:cs typeface="新宋体" panose="02010609030101010101" charset="-122"/>
              </a:rPr>
              <a:t>程序中运用串行乘除运算算法，循环累加、右移指令→乘法，循环减、左移指令→除法。</a:t>
            </a:r>
          </a:p>
          <a:p>
            <a:pPr lvl="1" eaLnBrk="1" hangingPunct="1">
              <a:lnSpc>
                <a:spcPct val="80000"/>
              </a:lnSpc>
              <a:defRPr/>
            </a:pPr>
            <a:r>
              <a:rPr kumimoji="1" lang="zh-CN" altLang="en-GB" sz="2400" dirty="0">
                <a:solidFill>
                  <a:srgbClr val="CC0000"/>
                </a:solidFill>
                <a:cs typeface="新宋体" panose="02010609030101010101" charset="-122"/>
              </a:rPr>
              <a:t>运算速度：</a:t>
            </a:r>
            <a:r>
              <a:rPr kumimoji="1" lang="zh-CN" altLang="en-GB" sz="2400" dirty="0">
                <a:cs typeface="新宋体" panose="02010609030101010101" charset="-122"/>
              </a:rPr>
              <a:t>较慢。</a:t>
            </a:r>
          </a:p>
          <a:p>
            <a:pPr lvl="1" eaLnBrk="1" hangingPunct="1">
              <a:lnSpc>
                <a:spcPct val="80000"/>
              </a:lnSpc>
              <a:defRPr/>
            </a:pPr>
            <a:r>
              <a:rPr kumimoji="1" lang="zh-CN" altLang="en-GB" sz="2400" dirty="0">
                <a:solidFill>
                  <a:srgbClr val="CC0000"/>
                </a:solidFill>
                <a:cs typeface="新宋体" panose="02010609030101010101" charset="-122"/>
              </a:rPr>
              <a:t>适用场合</a:t>
            </a:r>
            <a:r>
              <a:rPr kumimoji="1" lang="zh-CN" altLang="en-GB" sz="2400" dirty="0">
                <a:cs typeface="新宋体" panose="02010609030101010101" charset="-122"/>
              </a:rPr>
              <a:t>：单片机。</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97F2223E-85AF-4557-958F-8EA3A02BEB9C}"/>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127</a:t>
            </a:fld>
            <a:endParaRPr lang="en-US" altLang="zh-CN" sz="1400" b="0">
              <a:solidFill>
                <a:schemeClr val="tx1"/>
              </a:solidFill>
              <a:ea typeface="宋体" panose="02010600030101010101" pitchFamily="2" charset="-122"/>
            </a:endParaRPr>
          </a:p>
        </p:txBody>
      </p:sp>
      <p:sp>
        <p:nvSpPr>
          <p:cNvPr id="149506" name="Rectangle 2">
            <a:extLst>
              <a:ext uri="{FF2B5EF4-FFF2-40B4-BE49-F238E27FC236}">
                <a16:creationId xmlns:a16="http://schemas.microsoft.com/office/drawing/2014/main" id="{E84B13B0-8111-BBA2-7906-D9F56D6ABC84}"/>
              </a:ext>
            </a:extLst>
          </p:cNvPr>
          <p:cNvSpPr>
            <a:spLocks noGrp="1" noChangeArrowheads="1"/>
          </p:cNvSpPr>
          <p:nvPr>
            <p:ph type="title"/>
          </p:nvPr>
        </p:nvSpPr>
        <p:spPr/>
        <p:txBody>
          <a:bodyPr/>
          <a:lstStyle/>
          <a:p>
            <a:pPr eaLnBrk="1" hangingPunct="1">
              <a:defRPr/>
            </a:pPr>
            <a:r>
              <a:rPr kumimoji="1" lang="zh-CN" altLang="en-US" dirty="0"/>
              <a:t>二、计算机中乘除运算的实现方法</a:t>
            </a:r>
          </a:p>
        </p:txBody>
      </p:sp>
      <p:sp>
        <p:nvSpPr>
          <p:cNvPr id="149507" name="Rectangle 3">
            <a:extLst>
              <a:ext uri="{FF2B5EF4-FFF2-40B4-BE49-F238E27FC236}">
                <a16:creationId xmlns:a16="http://schemas.microsoft.com/office/drawing/2014/main" id="{335E9B03-51EF-37C3-45F0-3F45E7777229}"/>
              </a:ext>
            </a:extLst>
          </p:cNvPr>
          <p:cNvSpPr>
            <a:spLocks noGrp="1" noChangeArrowheads="1"/>
          </p:cNvSpPr>
          <p:nvPr>
            <p:ph idx="1"/>
          </p:nvPr>
        </p:nvSpPr>
        <p:spPr/>
        <p:txBody>
          <a:bodyPr/>
          <a:lstStyle/>
          <a:p>
            <a:pPr eaLnBrk="1" hangingPunct="1">
              <a:lnSpc>
                <a:spcPct val="80000"/>
              </a:lnSpc>
              <a:defRPr/>
            </a:pPr>
            <a:r>
              <a:rPr kumimoji="1" lang="en-GB" altLang="zh-CN" sz="2800" dirty="0"/>
              <a:t>2</a:t>
            </a:r>
            <a:r>
              <a:rPr kumimoji="1" lang="zh-CN" altLang="en-GB" sz="2800" dirty="0"/>
              <a:t>、用硬件乘法器和除法器实现。</a:t>
            </a:r>
          </a:p>
          <a:p>
            <a:pPr lvl="1" eaLnBrk="1" hangingPunct="1">
              <a:defRPr/>
            </a:pPr>
            <a:r>
              <a:rPr kumimoji="1" lang="zh-CN" altLang="en-GB" sz="2400" dirty="0">
                <a:solidFill>
                  <a:srgbClr val="CC0000"/>
                </a:solidFill>
                <a:cs typeface="新宋体" panose="02010609030101010101" charset="-122"/>
              </a:rPr>
              <a:t>硬件上：</a:t>
            </a:r>
            <a:r>
              <a:rPr kumimoji="1" lang="zh-CN" altLang="en-GB" sz="2400" dirty="0">
                <a:cs typeface="新宋体" panose="02010609030101010101" charset="-122"/>
              </a:rPr>
              <a:t>设置有并行加法器、移位器和若干循环、计数控制逻辑电路搭成的</a:t>
            </a:r>
            <a:r>
              <a:rPr kumimoji="1" lang="zh-CN" altLang="en-GB" sz="2400" dirty="0">
                <a:solidFill>
                  <a:srgbClr val="CC0000"/>
                </a:solidFill>
                <a:cs typeface="新宋体" panose="02010609030101010101" charset="-122"/>
              </a:rPr>
              <a:t>串行乘除法器。</a:t>
            </a:r>
            <a:endParaRPr kumimoji="1" lang="zh-CN" altLang="en-GB" sz="2400" dirty="0">
              <a:cs typeface="新宋体" panose="02010609030101010101" charset="-122"/>
            </a:endParaRPr>
          </a:p>
          <a:p>
            <a:pPr lvl="1" eaLnBrk="1" hangingPunct="1">
              <a:defRPr/>
            </a:pPr>
            <a:r>
              <a:rPr kumimoji="1" lang="zh-CN" altLang="en-GB" sz="2400" dirty="0">
                <a:solidFill>
                  <a:srgbClr val="CC0000"/>
                </a:solidFill>
                <a:cs typeface="新宋体" panose="02010609030101010101" charset="-122"/>
              </a:rPr>
              <a:t>指令系统：</a:t>
            </a:r>
            <a:r>
              <a:rPr kumimoji="1" lang="zh-CN" altLang="en-GB" sz="2400" dirty="0">
                <a:cs typeface="新宋体" panose="02010609030101010101" charset="-122"/>
              </a:rPr>
              <a:t>具有乘除法指令。</a:t>
            </a:r>
          </a:p>
          <a:p>
            <a:pPr lvl="1" eaLnBrk="1" hangingPunct="1">
              <a:defRPr/>
            </a:pPr>
            <a:r>
              <a:rPr kumimoji="1" lang="zh-CN" altLang="en-GB" sz="2400" dirty="0">
                <a:solidFill>
                  <a:srgbClr val="CC0000"/>
                </a:solidFill>
                <a:cs typeface="新宋体" panose="02010609030101010101" charset="-122"/>
              </a:rPr>
              <a:t>实现：</a:t>
            </a:r>
            <a:r>
              <a:rPr kumimoji="1" lang="zh-CN" altLang="en-GB" sz="2400" dirty="0">
                <a:cs typeface="新宋体" panose="02010609030101010101" charset="-122"/>
              </a:rPr>
              <a:t>乘除运算通过</a:t>
            </a:r>
            <a:r>
              <a:rPr kumimoji="1" lang="zh-CN" altLang="en-GB" sz="2400" dirty="0">
                <a:solidFill>
                  <a:srgbClr val="CC0000"/>
                </a:solidFill>
                <a:cs typeface="新宋体" panose="02010609030101010101" charset="-122"/>
              </a:rPr>
              <a:t>微程序一级（硬件＋微程序）</a:t>
            </a:r>
            <a:r>
              <a:rPr kumimoji="1" lang="zh-CN" altLang="en-GB" sz="2400" dirty="0">
                <a:cs typeface="新宋体" panose="02010609030101010101" charset="-122"/>
              </a:rPr>
              <a:t>来实现。</a:t>
            </a:r>
            <a:endParaRPr kumimoji="1" lang="en-GB" altLang="zh-CN" sz="2400" dirty="0">
              <a:cs typeface="新宋体" panose="02010609030101010101" charset="-122"/>
            </a:endParaRPr>
          </a:p>
          <a:p>
            <a:pPr lvl="1" eaLnBrk="1" hangingPunct="1">
              <a:defRPr/>
            </a:pPr>
            <a:r>
              <a:rPr kumimoji="1" lang="zh-CN" altLang="en-GB" sz="2400" dirty="0">
                <a:solidFill>
                  <a:srgbClr val="CC0000"/>
                </a:solidFill>
                <a:cs typeface="新宋体" panose="02010609030101010101" charset="-122"/>
              </a:rPr>
              <a:t>算法：</a:t>
            </a:r>
            <a:r>
              <a:rPr kumimoji="1" lang="zh-CN" altLang="en-GB" sz="2400" dirty="0">
                <a:cs typeface="新宋体" panose="02010609030101010101" charset="-122"/>
              </a:rPr>
              <a:t>在微程序中</a:t>
            </a:r>
            <a:r>
              <a:rPr kumimoji="1" lang="zh-CN" altLang="en-GB" sz="2400" dirty="0">
                <a:solidFill>
                  <a:srgbClr val="CC0000"/>
                </a:solidFill>
                <a:cs typeface="新宋体" panose="02010609030101010101" charset="-122"/>
              </a:rPr>
              <a:t>依据串行乘除运算算法</a:t>
            </a:r>
            <a:r>
              <a:rPr kumimoji="1" lang="zh-CN" altLang="en-GB" sz="2400" dirty="0">
                <a:cs typeface="新宋体" panose="02010609030101010101" charset="-122"/>
              </a:rPr>
              <a:t>，循环累加、右移指令→乘法，循环减、左移指令→除法。</a:t>
            </a:r>
          </a:p>
          <a:p>
            <a:pPr lvl="1" eaLnBrk="1" hangingPunct="1">
              <a:defRPr/>
            </a:pPr>
            <a:r>
              <a:rPr kumimoji="1" lang="zh-CN" altLang="en-GB" sz="2400" dirty="0">
                <a:solidFill>
                  <a:srgbClr val="CC0000"/>
                </a:solidFill>
                <a:cs typeface="新宋体" panose="02010609030101010101" charset="-122"/>
              </a:rPr>
              <a:t>运算速度：</a:t>
            </a:r>
            <a:r>
              <a:rPr kumimoji="1" lang="zh-CN" altLang="en-GB" sz="2400" dirty="0">
                <a:cs typeface="新宋体" panose="02010609030101010101" charset="-122"/>
              </a:rPr>
              <a:t>有所提高，但硬件设计也相对复杂。</a:t>
            </a:r>
          </a:p>
          <a:p>
            <a:pPr lvl="1" eaLnBrk="1" hangingPunct="1">
              <a:defRPr/>
            </a:pPr>
            <a:r>
              <a:rPr kumimoji="1" lang="zh-CN" altLang="en-GB" sz="2400" dirty="0">
                <a:solidFill>
                  <a:srgbClr val="CC0000"/>
                </a:solidFill>
                <a:cs typeface="新宋体" panose="02010609030101010101" charset="-122"/>
              </a:rPr>
              <a:t>适用场合</a:t>
            </a:r>
            <a:r>
              <a:rPr kumimoji="1" lang="zh-CN" altLang="en-GB" sz="2400" dirty="0">
                <a:cs typeface="新宋体" panose="02010609030101010101" charset="-122"/>
              </a:rPr>
              <a:t>：低性能</a:t>
            </a:r>
            <a:r>
              <a:rPr kumimoji="1" lang="en-GB" altLang="zh-CN" sz="2400" dirty="0">
                <a:cs typeface="新宋体" panose="02010609030101010101" charset="-122"/>
              </a:rPr>
              <a:t>CPU</a:t>
            </a:r>
            <a:r>
              <a:rPr kumimoji="1" lang="zh-CN" altLang="en-GB" sz="2400" dirty="0">
                <a:cs typeface="新宋体" panose="02010609030101010101" charset="-122"/>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A920BA6E-D040-BF2D-47D0-90E811FD5EA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128</a:t>
            </a:fld>
            <a:endParaRPr lang="en-US" altLang="zh-CN" sz="1400" b="0">
              <a:solidFill>
                <a:schemeClr val="tx1"/>
              </a:solidFill>
              <a:ea typeface="宋体" panose="02010600030101010101" pitchFamily="2" charset="-122"/>
            </a:endParaRPr>
          </a:p>
        </p:txBody>
      </p:sp>
      <p:sp>
        <p:nvSpPr>
          <p:cNvPr id="150530" name="Rectangle 2">
            <a:extLst>
              <a:ext uri="{FF2B5EF4-FFF2-40B4-BE49-F238E27FC236}">
                <a16:creationId xmlns:a16="http://schemas.microsoft.com/office/drawing/2014/main" id="{D9BC1DC6-717A-174F-3D11-31B1D5ECFD21}"/>
              </a:ext>
            </a:extLst>
          </p:cNvPr>
          <p:cNvSpPr>
            <a:spLocks noGrp="1" noChangeArrowheads="1"/>
          </p:cNvSpPr>
          <p:nvPr>
            <p:ph type="title"/>
          </p:nvPr>
        </p:nvSpPr>
        <p:spPr/>
        <p:txBody>
          <a:bodyPr/>
          <a:lstStyle/>
          <a:p>
            <a:pPr eaLnBrk="1" hangingPunct="1">
              <a:defRPr/>
            </a:pPr>
            <a:r>
              <a:rPr kumimoji="1" lang="zh-CN" altLang="en-US" dirty="0"/>
              <a:t>二、计算机中乘除运算的实现方法</a:t>
            </a:r>
          </a:p>
        </p:txBody>
      </p:sp>
      <p:sp>
        <p:nvSpPr>
          <p:cNvPr id="150531" name="Rectangle 3">
            <a:extLst>
              <a:ext uri="{FF2B5EF4-FFF2-40B4-BE49-F238E27FC236}">
                <a16:creationId xmlns:a16="http://schemas.microsoft.com/office/drawing/2014/main" id="{83764171-EBC4-8177-0BBB-5C70A5F49E09}"/>
              </a:ext>
            </a:extLst>
          </p:cNvPr>
          <p:cNvSpPr>
            <a:spLocks noGrp="1" noChangeArrowheads="1"/>
          </p:cNvSpPr>
          <p:nvPr>
            <p:ph idx="1"/>
          </p:nvPr>
        </p:nvSpPr>
        <p:spPr>
          <a:xfrm>
            <a:off x="684213" y="1268413"/>
            <a:ext cx="7772400" cy="3976687"/>
          </a:xfrm>
        </p:spPr>
        <p:txBody>
          <a:bodyPr/>
          <a:lstStyle/>
          <a:p>
            <a:pPr eaLnBrk="1" hangingPunct="1">
              <a:lnSpc>
                <a:spcPct val="80000"/>
              </a:lnSpc>
              <a:defRPr/>
            </a:pPr>
            <a:r>
              <a:rPr kumimoji="1" lang="en-GB" altLang="zh-CN" sz="2800" dirty="0"/>
              <a:t>3</a:t>
            </a:r>
            <a:r>
              <a:rPr kumimoji="1" lang="zh-CN" altLang="en-GB" sz="2800" dirty="0"/>
              <a:t>、用高速的阵列乘法器和阵列除法器来实现。</a:t>
            </a:r>
          </a:p>
          <a:p>
            <a:pPr lvl="1" eaLnBrk="1" hangingPunct="1">
              <a:defRPr/>
            </a:pPr>
            <a:r>
              <a:rPr kumimoji="1" lang="zh-CN" altLang="en-GB" sz="2400" dirty="0">
                <a:solidFill>
                  <a:srgbClr val="CC0000"/>
                </a:solidFill>
                <a:cs typeface="新宋体" panose="02010609030101010101" charset="-122"/>
              </a:rPr>
              <a:t>硬件上：</a:t>
            </a:r>
            <a:r>
              <a:rPr kumimoji="1" lang="zh-CN" altLang="en-GB" sz="2400" dirty="0">
                <a:cs typeface="新宋体" panose="02010609030101010101" charset="-122"/>
              </a:rPr>
              <a:t>设置有专用的、并行运算的</a:t>
            </a:r>
            <a:r>
              <a:rPr kumimoji="1" lang="zh-CN" altLang="en-GB" sz="2400" dirty="0">
                <a:solidFill>
                  <a:srgbClr val="CC0000"/>
                </a:solidFill>
                <a:cs typeface="新宋体" panose="02010609030101010101" charset="-122"/>
              </a:rPr>
              <a:t>阵列乘法器和阵列除法器</a:t>
            </a:r>
            <a:r>
              <a:rPr kumimoji="1" lang="zh-CN" altLang="en-GB" sz="2400" dirty="0">
                <a:cs typeface="新宋体" panose="02010609030101010101" charset="-122"/>
              </a:rPr>
              <a:t>。</a:t>
            </a:r>
          </a:p>
          <a:p>
            <a:pPr lvl="1" eaLnBrk="1" hangingPunct="1">
              <a:defRPr/>
            </a:pPr>
            <a:r>
              <a:rPr kumimoji="1" lang="zh-CN" altLang="en-GB" sz="2400" dirty="0">
                <a:solidFill>
                  <a:srgbClr val="CC0000"/>
                </a:solidFill>
                <a:cs typeface="新宋体" panose="02010609030101010101" charset="-122"/>
              </a:rPr>
              <a:t>指令系统：</a:t>
            </a:r>
            <a:r>
              <a:rPr kumimoji="1" lang="zh-CN" altLang="en-GB" sz="2400" dirty="0">
                <a:cs typeface="新宋体" panose="02010609030101010101" charset="-122"/>
              </a:rPr>
              <a:t>具有乘除法指令。</a:t>
            </a:r>
          </a:p>
          <a:p>
            <a:pPr lvl="1" eaLnBrk="1" hangingPunct="1">
              <a:defRPr/>
            </a:pPr>
            <a:r>
              <a:rPr kumimoji="1" lang="zh-CN" altLang="en-GB" sz="2400" dirty="0">
                <a:solidFill>
                  <a:srgbClr val="CC0000"/>
                </a:solidFill>
                <a:cs typeface="新宋体" panose="02010609030101010101" charset="-122"/>
              </a:rPr>
              <a:t>实现：</a:t>
            </a:r>
            <a:r>
              <a:rPr kumimoji="1" lang="zh-CN" altLang="en-GB" sz="2400" dirty="0">
                <a:solidFill>
                  <a:schemeClr val="tx1"/>
                </a:solidFill>
                <a:cs typeface="新宋体" panose="02010609030101010101" charset="-122"/>
              </a:rPr>
              <a:t>完全</a:t>
            </a:r>
            <a:r>
              <a:rPr kumimoji="1" lang="zh-CN" altLang="en-GB" sz="2400" dirty="0">
                <a:solidFill>
                  <a:srgbClr val="CC0000"/>
                </a:solidFill>
                <a:cs typeface="新宋体" panose="02010609030101010101" charset="-122"/>
              </a:rPr>
              <a:t>通过硬件</a:t>
            </a:r>
            <a:r>
              <a:rPr kumimoji="1" lang="zh-CN" altLang="en-GB" sz="2400" dirty="0">
                <a:cs typeface="新宋体" panose="02010609030101010101" charset="-122"/>
              </a:rPr>
              <a:t>来实现。</a:t>
            </a:r>
            <a:endParaRPr kumimoji="1" lang="en-GB" altLang="zh-CN" sz="2400" dirty="0">
              <a:cs typeface="新宋体" panose="02010609030101010101" charset="-122"/>
            </a:endParaRPr>
          </a:p>
          <a:p>
            <a:pPr lvl="1" eaLnBrk="1" hangingPunct="1">
              <a:defRPr/>
            </a:pPr>
            <a:r>
              <a:rPr kumimoji="1" lang="zh-CN" altLang="en-GB" sz="2400" dirty="0">
                <a:solidFill>
                  <a:srgbClr val="CC0000"/>
                </a:solidFill>
                <a:cs typeface="新宋体" panose="02010609030101010101" charset="-122"/>
              </a:rPr>
              <a:t>算法：</a:t>
            </a:r>
            <a:r>
              <a:rPr kumimoji="1" lang="zh-CN" altLang="en-GB" sz="2400" dirty="0">
                <a:cs typeface="新宋体" panose="02010609030101010101" charset="-122"/>
              </a:rPr>
              <a:t>并行乘</a:t>
            </a:r>
            <a:r>
              <a:rPr kumimoji="1" lang="en-GB" altLang="zh-CN" sz="2400" dirty="0">
                <a:cs typeface="新宋体" panose="02010609030101010101" charset="-122"/>
              </a:rPr>
              <a:t>/</a:t>
            </a:r>
            <a:r>
              <a:rPr kumimoji="1" lang="zh-CN" altLang="en-GB" sz="2400" dirty="0">
                <a:cs typeface="新宋体" panose="02010609030101010101" charset="-122"/>
              </a:rPr>
              <a:t>除法。</a:t>
            </a:r>
          </a:p>
          <a:p>
            <a:pPr lvl="1" eaLnBrk="1" hangingPunct="1">
              <a:defRPr/>
            </a:pPr>
            <a:r>
              <a:rPr kumimoji="1" lang="zh-CN" altLang="en-GB" sz="2400" dirty="0">
                <a:solidFill>
                  <a:srgbClr val="CC0000"/>
                </a:solidFill>
                <a:cs typeface="新宋体" panose="02010609030101010101" charset="-122"/>
              </a:rPr>
              <a:t>运算速度：</a:t>
            </a:r>
            <a:r>
              <a:rPr kumimoji="1" lang="zh-CN" altLang="en-GB" sz="2400" dirty="0">
                <a:solidFill>
                  <a:schemeClr val="tx1"/>
                </a:solidFill>
                <a:cs typeface="新宋体" panose="02010609030101010101" charset="-122"/>
              </a:rPr>
              <a:t>很快</a:t>
            </a:r>
            <a:r>
              <a:rPr kumimoji="1" lang="zh-CN" altLang="en-GB" sz="2400" dirty="0">
                <a:cs typeface="新宋体" panose="02010609030101010101" charset="-122"/>
              </a:rPr>
              <a:t>，但硬件设计相当复杂。</a:t>
            </a:r>
          </a:p>
          <a:p>
            <a:pPr lvl="1" eaLnBrk="1" hangingPunct="1">
              <a:defRPr/>
            </a:pPr>
            <a:r>
              <a:rPr kumimoji="1" lang="zh-CN" altLang="en-GB" sz="2400" dirty="0">
                <a:solidFill>
                  <a:srgbClr val="CC0000"/>
                </a:solidFill>
                <a:cs typeface="新宋体" panose="02010609030101010101" charset="-122"/>
              </a:rPr>
              <a:t>适用场合</a:t>
            </a:r>
            <a:r>
              <a:rPr kumimoji="1" lang="zh-CN" altLang="en-GB" sz="2400" dirty="0">
                <a:cs typeface="新宋体" panose="02010609030101010101" charset="-122"/>
              </a:rPr>
              <a:t>：高性能</a:t>
            </a:r>
            <a:r>
              <a:rPr kumimoji="1" lang="en-GB" altLang="zh-CN" sz="2400" dirty="0">
                <a:cs typeface="新宋体" panose="02010609030101010101" charset="-122"/>
              </a:rPr>
              <a:t>CPU</a:t>
            </a:r>
            <a:r>
              <a:rPr kumimoji="1" lang="zh-CN" altLang="en-GB" sz="2400" dirty="0">
                <a:cs typeface="新宋体" panose="02010609030101010101" charset="-122"/>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B20CECFF-DB2E-08F3-8084-3BDAF13AE9C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129</a:t>
            </a:fld>
            <a:endParaRPr lang="en-US" altLang="zh-CN" sz="1400" b="0">
              <a:solidFill>
                <a:schemeClr val="tx1"/>
              </a:solidFill>
              <a:ea typeface="宋体" panose="02010600030101010101" pitchFamily="2" charset="-122"/>
            </a:endParaRPr>
          </a:p>
        </p:txBody>
      </p:sp>
      <p:sp>
        <p:nvSpPr>
          <p:cNvPr id="157698" name="Rectangle 2">
            <a:extLst>
              <a:ext uri="{FF2B5EF4-FFF2-40B4-BE49-F238E27FC236}">
                <a16:creationId xmlns:a16="http://schemas.microsoft.com/office/drawing/2014/main" id="{495D8CAA-0D34-501D-21C2-95DF6BDA96AC}"/>
              </a:ext>
            </a:extLst>
          </p:cNvPr>
          <p:cNvSpPr>
            <a:spLocks noGrp="1" noChangeArrowheads="1"/>
          </p:cNvSpPr>
          <p:nvPr>
            <p:ph type="title"/>
          </p:nvPr>
        </p:nvSpPr>
        <p:spPr>
          <a:xfrm>
            <a:off x="285750" y="285750"/>
            <a:ext cx="7772400" cy="658813"/>
          </a:xfrm>
        </p:spPr>
        <p:txBody>
          <a:bodyPr/>
          <a:lstStyle/>
          <a:p>
            <a:pPr algn="l" eaLnBrk="1" hangingPunct="1">
              <a:defRPr/>
            </a:pPr>
            <a:r>
              <a:rPr kumimoji="1" lang="zh-CN" altLang="en-US" dirty="0"/>
              <a:t>三、原码乘法的硬件</a:t>
            </a:r>
            <a:r>
              <a:rPr kumimoji="1" lang="zh-CN" altLang="en-GB" dirty="0"/>
              <a:t>实现</a:t>
            </a:r>
            <a:endParaRPr kumimoji="1" lang="zh-CN" altLang="en-US" dirty="0"/>
          </a:p>
        </p:txBody>
      </p:sp>
      <p:graphicFrame>
        <p:nvGraphicFramePr>
          <p:cNvPr id="157726" name="Object 30">
            <a:extLst>
              <a:ext uri="{FF2B5EF4-FFF2-40B4-BE49-F238E27FC236}">
                <a16:creationId xmlns:a16="http://schemas.microsoft.com/office/drawing/2014/main" id="{D2ABC3C6-50EE-E769-C97A-DE7AF65FD31B}"/>
              </a:ext>
            </a:extLst>
          </p:cNvPr>
          <p:cNvGraphicFramePr>
            <a:graphicFrameLocks/>
          </p:cNvGraphicFramePr>
          <p:nvPr/>
        </p:nvGraphicFramePr>
        <p:xfrm>
          <a:off x="273050" y="930275"/>
          <a:ext cx="6513513" cy="5202238"/>
        </p:xfrm>
        <a:graphic>
          <a:graphicData uri="http://schemas.openxmlformats.org/presentationml/2006/ole">
            <mc:AlternateContent xmlns:mc="http://schemas.openxmlformats.org/markup-compatibility/2006">
              <mc:Choice xmlns:v="urn:schemas-microsoft-com:vml" Requires="v">
                <p:oleObj r:id="rId2" imgW="6498360" imgH="4604040" progId="Visio.Drawing.11">
                  <p:embed/>
                </p:oleObj>
              </mc:Choice>
              <mc:Fallback>
                <p:oleObj r:id="rId2" imgW="6498360" imgH="4604040" progId="Visio.Drawing.11">
                  <p:embed/>
                  <p:pic>
                    <p:nvPicPr>
                      <p:cNvPr id="157726" name="Object 30">
                        <a:extLst>
                          <a:ext uri="{FF2B5EF4-FFF2-40B4-BE49-F238E27FC236}">
                            <a16:creationId xmlns:a16="http://schemas.microsoft.com/office/drawing/2014/main" id="{D2ABC3C6-50EE-E769-C97A-DE7AF65FD31B}"/>
                          </a:ext>
                        </a:extLst>
                      </p:cNvPr>
                      <p:cNvPicPr>
                        <a:picLocks noChangeArrowheads="1"/>
                      </p:cNvPicPr>
                      <p:nvPr/>
                    </p:nvPicPr>
                    <p:blipFill>
                      <a:blip r:embed="rId3">
                        <a:extLst>
                          <a:ext uri="{28A0092B-C50C-407E-A947-70E740481C1C}">
                            <a14:useLocalDpi xmlns:a14="http://schemas.microsoft.com/office/drawing/2010/main" val="0"/>
                          </a:ext>
                        </a:extLst>
                      </a:blip>
                      <a:srcRect l="4053" t="2658" r="3029"/>
                      <a:stretch>
                        <a:fillRect/>
                      </a:stretch>
                    </p:blipFill>
                    <p:spPr bwMode="auto">
                      <a:xfrm>
                        <a:off x="273050" y="930275"/>
                        <a:ext cx="6513513"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7727" name="Object 31">
            <a:extLst>
              <a:ext uri="{FF2B5EF4-FFF2-40B4-BE49-F238E27FC236}">
                <a16:creationId xmlns:a16="http://schemas.microsoft.com/office/drawing/2014/main" id="{584A2BE6-F45D-0456-7FDA-1243FBEB5447}"/>
              </a:ext>
            </a:extLst>
          </p:cNvPr>
          <p:cNvGraphicFramePr>
            <a:graphicFrameLocks/>
          </p:cNvGraphicFramePr>
          <p:nvPr/>
        </p:nvGraphicFramePr>
        <p:xfrm>
          <a:off x="285750" y="5143500"/>
          <a:ext cx="1500188" cy="1174750"/>
        </p:xfrm>
        <a:graphic>
          <a:graphicData uri="http://schemas.openxmlformats.org/presentationml/2006/ole">
            <mc:AlternateContent xmlns:mc="http://schemas.openxmlformats.org/markup-compatibility/2006">
              <mc:Choice xmlns:v="urn:schemas-microsoft-com:vml" Requires="v">
                <p:oleObj r:id="rId4" imgW="1394640" imgH="1140120" progId="Visio.Drawing.11">
                  <p:embed/>
                </p:oleObj>
              </mc:Choice>
              <mc:Fallback>
                <p:oleObj r:id="rId4" imgW="1394640" imgH="1140120" progId="Visio.Drawing.11">
                  <p:embed/>
                  <p:pic>
                    <p:nvPicPr>
                      <p:cNvPr id="157727" name="Object 31">
                        <a:extLst>
                          <a:ext uri="{FF2B5EF4-FFF2-40B4-BE49-F238E27FC236}">
                            <a16:creationId xmlns:a16="http://schemas.microsoft.com/office/drawing/2014/main" id="{584A2BE6-F45D-0456-7FDA-1243FBEB544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5143500"/>
                        <a:ext cx="1500188"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7728" name="Text Box 32">
            <a:extLst>
              <a:ext uri="{FF2B5EF4-FFF2-40B4-BE49-F238E27FC236}">
                <a16:creationId xmlns:a16="http://schemas.microsoft.com/office/drawing/2014/main" id="{3DDA9719-78BC-E5F0-55E8-25389245F3A3}"/>
              </a:ext>
            </a:extLst>
          </p:cNvPr>
          <p:cNvSpPr txBox="1">
            <a:spLocks noChangeArrowheads="1"/>
          </p:cNvSpPr>
          <p:nvPr/>
        </p:nvSpPr>
        <p:spPr bwMode="auto">
          <a:xfrm>
            <a:off x="285750" y="6286500"/>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6"/>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7"/>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8"/>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8"/>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8"/>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1800">
                <a:solidFill>
                  <a:schemeClr val="tx2"/>
                </a:solidFill>
                <a:latin typeface="Arial" panose="020B0604020202020204" pitchFamily="34" charset="0"/>
                <a:ea typeface="宋体" panose="02010600030101010101" pitchFamily="2" charset="-122"/>
              </a:rPr>
              <a:t>控制逻辑电路 </a:t>
            </a:r>
          </a:p>
        </p:txBody>
      </p:sp>
      <p:graphicFrame>
        <p:nvGraphicFramePr>
          <p:cNvPr id="157729" name="Object 33">
            <a:extLst>
              <a:ext uri="{FF2B5EF4-FFF2-40B4-BE49-F238E27FC236}">
                <a16:creationId xmlns:a16="http://schemas.microsoft.com/office/drawing/2014/main" id="{FF69403B-63A8-92D8-397C-B9B773FCB967}"/>
              </a:ext>
            </a:extLst>
          </p:cNvPr>
          <p:cNvGraphicFramePr>
            <a:graphicFrameLocks/>
          </p:cNvGraphicFramePr>
          <p:nvPr/>
        </p:nvGraphicFramePr>
        <p:xfrm>
          <a:off x="6769100" y="357188"/>
          <a:ext cx="2374900" cy="6264275"/>
        </p:xfrm>
        <a:graphic>
          <a:graphicData uri="http://schemas.openxmlformats.org/presentationml/2006/ole">
            <mc:AlternateContent xmlns:mc="http://schemas.openxmlformats.org/markup-compatibility/2006">
              <mc:Choice xmlns:v="urn:schemas-microsoft-com:vml" Requires="v">
                <p:oleObj r:id="rId9" imgW="1907640" imgH="4895280" progId="Visio.Drawing.11">
                  <p:embed/>
                </p:oleObj>
              </mc:Choice>
              <mc:Fallback>
                <p:oleObj r:id="rId9" imgW="1907640" imgH="4895280" progId="Visio.Drawing.11">
                  <p:embed/>
                  <p:pic>
                    <p:nvPicPr>
                      <p:cNvPr id="157729" name="Object 33">
                        <a:extLst>
                          <a:ext uri="{FF2B5EF4-FFF2-40B4-BE49-F238E27FC236}">
                            <a16:creationId xmlns:a16="http://schemas.microsoft.com/office/drawing/2014/main" id="{FF69403B-63A8-92D8-397C-B9B773FCB96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100" y="357188"/>
                        <a:ext cx="23749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57726"/>
                                        </p:tgtEl>
                                        <p:attrNameLst>
                                          <p:attrName>style.visibility</p:attrName>
                                        </p:attrNameLst>
                                      </p:cBhvr>
                                      <p:to>
                                        <p:strVal val="visible"/>
                                      </p:to>
                                    </p:set>
                                    <p:anim to="" calcmode="lin" valueType="num">
                                      <p:cBhvr>
                                        <p:cTn id="7" dur="1" fill="hold"/>
                                        <p:tgtEl>
                                          <p:spTgt spid="157726"/>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57727"/>
                                        </p:tgtEl>
                                        <p:attrNameLst>
                                          <p:attrName>style.visibility</p:attrName>
                                        </p:attrNameLst>
                                      </p:cBhvr>
                                      <p:to>
                                        <p:strVal val="visible"/>
                                      </p:to>
                                    </p:set>
                                    <p:anim to="" calcmode="lin" valueType="num">
                                      <p:cBhvr>
                                        <p:cTn id="12" dur="1" fill="hold"/>
                                        <p:tgtEl>
                                          <p:spTgt spid="157727"/>
                                        </p:tgtEl>
                                      </p:cBhvr>
                                    </p:anim>
                                  </p:childTnLst>
                                </p:cTn>
                              </p:par>
                              <p:par>
                                <p:cTn id="13" presetID="24" presetClass="entr" presetSubtype="0" fill="hold" grpId="0" nodeType="withEffect">
                                  <p:stCondLst>
                                    <p:cond delay="0"/>
                                  </p:stCondLst>
                                  <p:childTnLst>
                                    <p:set>
                                      <p:cBhvr>
                                        <p:cTn id="14" dur="1" fill="hold">
                                          <p:stCondLst>
                                            <p:cond delay="0"/>
                                          </p:stCondLst>
                                        </p:cTn>
                                        <p:tgtEl>
                                          <p:spTgt spid="157728"/>
                                        </p:tgtEl>
                                        <p:attrNameLst>
                                          <p:attrName>style.visibility</p:attrName>
                                        </p:attrNameLst>
                                      </p:cBhvr>
                                      <p:to>
                                        <p:strVal val="visible"/>
                                      </p:to>
                                    </p:set>
                                    <p:anim to="" calcmode="lin" valueType="num">
                                      <p:cBhvr>
                                        <p:cTn id="15" dur="1" fill="hold"/>
                                        <p:tgtEl>
                                          <p:spTgt spid="157728"/>
                                        </p:tgtEl>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157729"/>
                                        </p:tgtEl>
                                        <p:attrNameLst>
                                          <p:attrName>style.visibility</p:attrName>
                                        </p:attrNameLst>
                                      </p:cBhvr>
                                      <p:to>
                                        <p:strVal val="visible"/>
                                      </p:to>
                                    </p:set>
                                    <p:anim calcmode="lin" valueType="num">
                                      <p:cBhvr additive="base">
                                        <p:cTn id="20" dur="500" fill="hold"/>
                                        <p:tgtEl>
                                          <p:spTgt spid="157729"/>
                                        </p:tgtEl>
                                        <p:attrNameLst>
                                          <p:attrName>ppt_x</p:attrName>
                                        </p:attrNameLst>
                                      </p:cBhvr>
                                      <p:tavLst>
                                        <p:tav tm="0">
                                          <p:val>
                                            <p:strVal val="0-#ppt_w/2"/>
                                          </p:val>
                                        </p:tav>
                                        <p:tav tm="100000">
                                          <p:val>
                                            <p:strVal val="#ppt_x"/>
                                          </p:val>
                                        </p:tav>
                                      </p:tavLst>
                                    </p:anim>
                                    <p:anim calcmode="lin" valueType="num">
                                      <p:cBhvr additive="base">
                                        <p:cTn id="21" dur="500" fill="hold"/>
                                        <p:tgtEl>
                                          <p:spTgt spid="1577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7410" name="Rectangle 2"/>
          <p:cNvSpPr>
            <a:spLocks noGrp="1"/>
          </p:cNvSpPr>
          <p:nvPr>
            <p:ph type="title"/>
          </p:nvPr>
        </p:nvSpPr>
        <p:spPr>
          <a:xfrm>
            <a:off x="1143000" y="381000"/>
            <a:ext cx="7461250" cy="563563"/>
          </a:xfrm>
        </p:spPr>
        <p:txBody>
          <a:bodyPr wrap="square" lIns="91440" tIns="45720" rIns="91440" bIns="45720" anchor="ctr" anchorCtr="0"/>
          <a:lstStyle/>
          <a:p>
            <a:pPr eaLnBrk="1" hangingPunct="1"/>
            <a:r>
              <a:rPr lang="zh-CN" altLang="en-US" sz="2800" dirty="0"/>
              <a:t>思考：八、十六进制如何转化为二进制？</a:t>
            </a:r>
          </a:p>
        </p:txBody>
      </p:sp>
      <p:sp>
        <p:nvSpPr>
          <p:cNvPr id="17411" name="Rectangle 3"/>
          <p:cNvSpPr>
            <a:spLocks noGrp="1"/>
          </p:cNvSpPr>
          <p:nvPr>
            <p:ph idx="1"/>
          </p:nvPr>
        </p:nvSpPr>
        <p:spPr>
          <a:xfrm>
            <a:off x="457200" y="1076325"/>
            <a:ext cx="7283450" cy="4945063"/>
          </a:xfrm>
        </p:spPr>
        <p:txBody>
          <a:bodyPr wrap="square" lIns="91440" tIns="45720" rIns="91440" bIns="45720" anchor="t" anchorCtr="0"/>
          <a:lstStyle/>
          <a:p>
            <a:pPr eaLnBrk="1" hangingPunct="1">
              <a:lnSpc>
                <a:spcPct val="90000"/>
              </a:lnSpc>
              <a:spcAft>
                <a:spcPct val="10000"/>
              </a:spcAft>
            </a:pPr>
            <a:r>
              <a:rPr lang="zh-CN" altLang="en-US" sz="2400" b="0" dirty="0">
                <a:solidFill>
                  <a:srgbClr val="FF0000"/>
                </a:solidFill>
              </a:rPr>
              <a:t>八进制→二进制</a:t>
            </a:r>
            <a:r>
              <a:rPr lang="zh-CN" altLang="en-US" sz="2400" b="0" dirty="0"/>
              <a:t>：将每位八进制数展开为</a:t>
            </a:r>
            <a:r>
              <a:rPr lang="en-US" altLang="zh-CN" sz="2400" b="0" dirty="0"/>
              <a:t>3</a:t>
            </a:r>
            <a:r>
              <a:rPr lang="zh-CN" altLang="en-US" sz="2400" b="0" dirty="0"/>
              <a:t>位二进制数，最高位和最低位的</a:t>
            </a:r>
            <a:r>
              <a:rPr lang="en-US" altLang="zh-CN" sz="2400" b="0" dirty="0"/>
              <a:t>0</a:t>
            </a:r>
            <a:r>
              <a:rPr lang="zh-CN" altLang="en-US" sz="2400" b="0" dirty="0"/>
              <a:t>可以略去。</a:t>
            </a:r>
          </a:p>
          <a:p>
            <a:pPr eaLnBrk="1" hangingPunct="1">
              <a:lnSpc>
                <a:spcPct val="90000"/>
              </a:lnSpc>
              <a:spcAft>
                <a:spcPct val="10000"/>
              </a:spcAft>
            </a:pPr>
            <a:r>
              <a:rPr lang="zh-CN" altLang="en-US" sz="2400" b="0" dirty="0">
                <a:solidFill>
                  <a:srgbClr val="FF0000"/>
                </a:solidFill>
              </a:rPr>
              <a:t>十六进制→二进制</a:t>
            </a:r>
            <a:r>
              <a:rPr lang="zh-CN" altLang="en-US" sz="2400" b="0" dirty="0"/>
              <a:t>：将每位十六进制数展开为</a:t>
            </a:r>
            <a:r>
              <a:rPr lang="en-US" altLang="zh-CN" sz="2400" b="0" dirty="0"/>
              <a:t>4</a:t>
            </a:r>
            <a:r>
              <a:rPr lang="zh-CN" altLang="en-US" sz="2400" b="0" dirty="0"/>
              <a:t>位二进制数，最高位和最低位的</a:t>
            </a:r>
            <a:r>
              <a:rPr lang="en-US" altLang="zh-CN" sz="2400" b="0" dirty="0"/>
              <a:t>0</a:t>
            </a:r>
            <a:r>
              <a:rPr lang="zh-CN" altLang="en-US" sz="2400" b="0" dirty="0"/>
              <a:t>可以略去。</a:t>
            </a:r>
          </a:p>
          <a:p>
            <a:pPr eaLnBrk="1" hangingPunct="1">
              <a:lnSpc>
                <a:spcPct val="90000"/>
              </a:lnSpc>
              <a:spcAft>
                <a:spcPct val="10000"/>
              </a:spcAft>
            </a:pPr>
            <a:endParaRPr lang="zh-CN" altLang="en-US" sz="2400" b="0" dirty="0"/>
          </a:p>
          <a:p>
            <a:pPr eaLnBrk="1" hangingPunct="1">
              <a:lnSpc>
                <a:spcPct val="90000"/>
              </a:lnSpc>
              <a:spcAft>
                <a:spcPct val="10000"/>
              </a:spcAft>
            </a:pPr>
            <a:r>
              <a:rPr lang="zh-CN" altLang="en-US" sz="2400" b="0" dirty="0"/>
              <a:t>例：（</a:t>
            </a:r>
            <a:r>
              <a:rPr lang="en-US" altLang="zh-CN" sz="2400" b="0" dirty="0"/>
              <a:t>765.23</a:t>
            </a:r>
            <a:r>
              <a:rPr lang="zh-CN" altLang="en-US" sz="2400" b="0" dirty="0"/>
              <a:t>）</a:t>
            </a:r>
            <a:r>
              <a:rPr lang="en-US" altLang="zh-CN" sz="2400" b="0" baseline="-25000" dirty="0"/>
              <a:t>8</a:t>
            </a:r>
            <a:r>
              <a:rPr lang="en-US" altLang="zh-CN" sz="2400" b="0" dirty="0"/>
              <a:t>=</a:t>
            </a:r>
          </a:p>
          <a:p>
            <a:pPr eaLnBrk="1" hangingPunct="1">
              <a:lnSpc>
                <a:spcPct val="90000"/>
              </a:lnSpc>
              <a:spcAft>
                <a:spcPct val="10000"/>
              </a:spcAft>
            </a:pPr>
            <a:endParaRPr lang="en-US" altLang="zh-CN" sz="2400" b="0" dirty="0"/>
          </a:p>
          <a:p>
            <a:pPr eaLnBrk="1" hangingPunct="1">
              <a:lnSpc>
                <a:spcPct val="90000"/>
              </a:lnSpc>
              <a:spcAft>
                <a:spcPct val="10000"/>
              </a:spcAft>
              <a:buNone/>
            </a:pPr>
            <a:r>
              <a:rPr lang="en-US" altLang="zh-CN" sz="2400" b="0" dirty="0"/>
              <a:t>   </a:t>
            </a:r>
            <a:r>
              <a:rPr lang="zh-CN" altLang="en-US" sz="2400" b="0" dirty="0"/>
              <a:t>（               </a:t>
            </a:r>
            <a:r>
              <a:rPr lang="en-US" altLang="zh-CN" sz="2400" b="0" dirty="0"/>
              <a:t>?              </a:t>
            </a:r>
            <a:r>
              <a:rPr lang="zh-CN" altLang="en-US" sz="2400" b="0" dirty="0"/>
              <a:t>）</a:t>
            </a:r>
            <a:r>
              <a:rPr lang="en-US" altLang="zh-CN" sz="2400" b="0" baseline="-25000" dirty="0"/>
              <a:t>2</a:t>
            </a:r>
          </a:p>
          <a:p>
            <a:pPr eaLnBrk="1" hangingPunct="1">
              <a:lnSpc>
                <a:spcPct val="80000"/>
              </a:lnSpc>
            </a:pPr>
            <a:endParaRPr lang="en-US" altLang="zh-CN" sz="2400" b="0" dirty="0"/>
          </a:p>
          <a:p>
            <a:pPr eaLnBrk="1" hangingPunct="1">
              <a:lnSpc>
                <a:spcPct val="80000"/>
              </a:lnSpc>
            </a:pPr>
            <a:r>
              <a:rPr lang="zh-CN" altLang="en-US" sz="2400" b="0" dirty="0"/>
              <a:t>例：（</a:t>
            </a:r>
            <a:r>
              <a:rPr lang="en-US" altLang="zh-CN" sz="2400" b="0" dirty="0"/>
              <a:t>765.23</a:t>
            </a:r>
            <a:r>
              <a:rPr lang="zh-CN" altLang="en-US" sz="2400" b="0" dirty="0"/>
              <a:t>）</a:t>
            </a:r>
            <a:r>
              <a:rPr lang="en-US" altLang="zh-CN" sz="2400" b="0" baseline="-25000" dirty="0"/>
              <a:t>16</a:t>
            </a:r>
            <a:r>
              <a:rPr lang="en-US" altLang="zh-CN" sz="2400" b="0" dirty="0"/>
              <a:t>=</a:t>
            </a:r>
          </a:p>
          <a:p>
            <a:pPr eaLnBrk="1" hangingPunct="1">
              <a:lnSpc>
                <a:spcPct val="80000"/>
              </a:lnSpc>
            </a:pPr>
            <a:endParaRPr lang="en-US" altLang="zh-CN" sz="2400" b="0" dirty="0"/>
          </a:p>
          <a:p>
            <a:pPr eaLnBrk="1" hangingPunct="1">
              <a:lnSpc>
                <a:spcPct val="80000"/>
              </a:lnSpc>
              <a:buNone/>
            </a:pPr>
            <a:r>
              <a:rPr lang="en-US" altLang="zh-CN" sz="2400" b="0" dirty="0"/>
              <a:t>   </a:t>
            </a:r>
            <a:r>
              <a:rPr lang="zh-CN" altLang="en-US" sz="2400" b="0" dirty="0"/>
              <a:t>（                </a:t>
            </a:r>
            <a:r>
              <a:rPr lang="en-US" altLang="zh-CN" sz="2400" b="0" dirty="0"/>
              <a:t>?                     </a:t>
            </a:r>
            <a:r>
              <a:rPr lang="zh-CN" altLang="en-US" sz="2400" b="0" dirty="0"/>
              <a:t>）</a:t>
            </a:r>
            <a:r>
              <a:rPr lang="en-US" altLang="zh-CN" sz="2400" b="0" baseline="-25000" dirty="0"/>
              <a:t>2</a:t>
            </a:r>
          </a:p>
        </p:txBody>
      </p:sp>
      <p:sp>
        <p:nvSpPr>
          <p:cNvPr id="96260" name="Text Box 4"/>
          <p:cNvSpPr txBox="1"/>
          <p:nvPr/>
        </p:nvSpPr>
        <p:spPr>
          <a:xfrm>
            <a:off x="1833563" y="3956050"/>
            <a:ext cx="3889375" cy="457200"/>
          </a:xfrm>
          <a:prstGeom prst="rect">
            <a:avLst/>
          </a:prstGeom>
          <a:solidFill>
            <a:schemeClr val="bg1"/>
          </a:solidFill>
          <a:ln w="9525">
            <a:noFill/>
          </a:ln>
        </p:spPr>
        <p:txBody>
          <a:bodyPr lIns="54000" rIns="54000" anchor="t" anchorCtr="0">
            <a:spAutoFit/>
          </a:bodyPr>
          <a:lstStyle/>
          <a:p>
            <a:pPr>
              <a:spcBef>
                <a:spcPct val="50000"/>
              </a:spcBef>
            </a:pPr>
            <a:r>
              <a:rPr lang="en-US" altLang="zh-CN" u="sng" dirty="0">
                <a:solidFill>
                  <a:srgbClr val="FF3399"/>
                </a:solidFill>
                <a:latin typeface="黑体" panose="02010609060101010101" pitchFamily="2" charset="-122"/>
                <a:ea typeface="黑体" panose="02010609060101010101" pitchFamily="2" charset="-122"/>
              </a:rPr>
              <a:t>111</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110</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101</a:t>
            </a:r>
            <a:r>
              <a:rPr lang="en-US" altLang="zh-CN" dirty="0">
                <a:solidFill>
                  <a:srgbClr val="FF3399"/>
                </a:solidFill>
                <a:latin typeface="黑体" panose="02010609060101010101" pitchFamily="2" charset="-122"/>
                <a:ea typeface="黑体" panose="02010609060101010101" pitchFamily="2" charset="-122"/>
              </a:rPr>
              <a:t>.</a:t>
            </a:r>
            <a:r>
              <a:rPr lang="en-US" altLang="zh-CN" u="sng" dirty="0">
                <a:solidFill>
                  <a:srgbClr val="FF3399"/>
                </a:solidFill>
                <a:latin typeface="黑体" panose="02010609060101010101" pitchFamily="2" charset="-122"/>
                <a:ea typeface="黑体" panose="02010609060101010101" pitchFamily="2" charset="-122"/>
              </a:rPr>
              <a:t>010</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011</a:t>
            </a:r>
          </a:p>
        </p:txBody>
      </p:sp>
      <p:sp>
        <p:nvSpPr>
          <p:cNvPr id="96262" name="Text Box 6"/>
          <p:cNvSpPr txBox="1"/>
          <p:nvPr/>
        </p:nvSpPr>
        <p:spPr>
          <a:xfrm>
            <a:off x="2484438" y="5419725"/>
            <a:ext cx="3887787" cy="460375"/>
          </a:xfrm>
          <a:prstGeom prst="rect">
            <a:avLst/>
          </a:prstGeom>
          <a:solidFill>
            <a:schemeClr val="bg1"/>
          </a:solidFill>
          <a:ln w="9525">
            <a:noFill/>
          </a:ln>
        </p:spPr>
        <p:txBody>
          <a:bodyPr lIns="54000" rIns="54000" anchor="t" anchorCtr="0">
            <a:spAutoFit/>
          </a:bodyPr>
          <a:lstStyle/>
          <a:p>
            <a:pPr>
              <a:spcBef>
                <a:spcPct val="50000"/>
              </a:spcBef>
            </a:pPr>
            <a:r>
              <a:rPr lang="en-US" altLang="zh-CN" u="sng" dirty="0">
                <a:solidFill>
                  <a:srgbClr val="FF3399"/>
                </a:solidFill>
                <a:latin typeface="黑体" panose="02010609060101010101" pitchFamily="2" charset="-122"/>
                <a:ea typeface="黑体" panose="02010609060101010101" pitchFamily="2" charset="-122"/>
              </a:rPr>
              <a:t>0111</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0110</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0101</a:t>
            </a:r>
            <a:r>
              <a:rPr lang="en-US" altLang="zh-CN" dirty="0">
                <a:solidFill>
                  <a:srgbClr val="FF3399"/>
                </a:solidFill>
                <a:latin typeface="黑体" panose="02010609060101010101" pitchFamily="2" charset="-122"/>
                <a:ea typeface="黑体" panose="02010609060101010101" pitchFamily="2" charset="-122"/>
              </a:rPr>
              <a:t>.</a:t>
            </a:r>
            <a:r>
              <a:rPr lang="en-US" altLang="zh-CN" u="sng" dirty="0">
                <a:solidFill>
                  <a:srgbClr val="FF3399"/>
                </a:solidFill>
                <a:latin typeface="黑体" panose="02010609060101010101" pitchFamily="2" charset="-122"/>
                <a:ea typeface="黑体" panose="02010609060101010101" pitchFamily="2" charset="-122"/>
              </a:rPr>
              <a:t>0010</a:t>
            </a:r>
            <a:r>
              <a:rPr lang="en-US" altLang="zh-CN" dirty="0">
                <a:solidFill>
                  <a:srgbClr val="FF3399"/>
                </a:solidFill>
                <a:latin typeface="黑体" panose="02010609060101010101" pitchFamily="2" charset="-122"/>
                <a:ea typeface="黑体" panose="02010609060101010101" pitchFamily="2" charset="-122"/>
              </a:rPr>
              <a:t> </a:t>
            </a:r>
            <a:r>
              <a:rPr lang="en-US" altLang="zh-CN" u="sng" dirty="0">
                <a:solidFill>
                  <a:srgbClr val="FF3399"/>
                </a:solidFill>
                <a:latin typeface="黑体" panose="02010609060101010101" pitchFamily="2" charset="-122"/>
                <a:ea typeface="黑体" panose="02010609060101010101" pitchFamily="2" charset="-122"/>
              </a:rPr>
              <a:t>0011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blinds(horizontal)">
                                      <p:cBhvr>
                                        <p:cTn id="7" dur="500"/>
                                        <p:tgtEl>
                                          <p:spTgt spid="962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6262"/>
                                        </p:tgtEl>
                                        <p:attrNameLst>
                                          <p:attrName>style.visibility</p:attrName>
                                        </p:attrNameLst>
                                      </p:cBhvr>
                                      <p:to>
                                        <p:strVal val="visible"/>
                                      </p:to>
                                    </p:set>
                                    <p:anim calcmode="lin" valueType="num">
                                      <p:cBhvr additive="base">
                                        <p:cTn id="12" dur="500" fill="hold"/>
                                        <p:tgtEl>
                                          <p:spTgt spid="96262"/>
                                        </p:tgtEl>
                                        <p:attrNameLst>
                                          <p:attrName>ppt_x</p:attrName>
                                        </p:attrNameLst>
                                      </p:cBhvr>
                                      <p:tavLst>
                                        <p:tav tm="0">
                                          <p:val>
                                            <p:strVal val="#ppt_x"/>
                                          </p:val>
                                        </p:tav>
                                        <p:tav tm="100000">
                                          <p:val>
                                            <p:strVal val="#ppt_x"/>
                                          </p:val>
                                        </p:tav>
                                      </p:tavLst>
                                    </p:anim>
                                    <p:anim calcmode="lin" valueType="num">
                                      <p:cBhvr additive="base">
                                        <p:cTn id="13"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P spid="96262"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7C987808-697D-13D1-6282-3468B935351F}"/>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130</a:t>
            </a:fld>
            <a:endParaRPr lang="en-US" altLang="zh-CN" sz="1400" b="0">
              <a:solidFill>
                <a:schemeClr val="tx1"/>
              </a:solidFill>
              <a:ea typeface="宋体" panose="02010600030101010101" pitchFamily="2" charset="-122"/>
            </a:endParaRPr>
          </a:p>
        </p:txBody>
      </p:sp>
      <p:sp>
        <p:nvSpPr>
          <p:cNvPr id="175109" name="Rectangle 5">
            <a:extLst>
              <a:ext uri="{FF2B5EF4-FFF2-40B4-BE49-F238E27FC236}">
                <a16:creationId xmlns:a16="http://schemas.microsoft.com/office/drawing/2014/main" id="{D03B4358-FA84-D1D2-D501-B12D28ED13B4}"/>
              </a:ext>
            </a:extLst>
          </p:cNvPr>
          <p:cNvSpPr>
            <a:spLocks noGrp="1" noChangeArrowheads="1"/>
          </p:cNvSpPr>
          <p:nvPr>
            <p:ph type="title"/>
          </p:nvPr>
        </p:nvSpPr>
        <p:spPr>
          <a:xfrm>
            <a:off x="250825" y="188913"/>
            <a:ext cx="2952750" cy="658812"/>
          </a:xfrm>
        </p:spPr>
        <p:txBody>
          <a:bodyPr/>
          <a:lstStyle/>
          <a:p>
            <a:pPr eaLnBrk="1" hangingPunct="1">
              <a:defRPr/>
            </a:pPr>
            <a:r>
              <a:rPr lang="zh-CN" altLang="en-US" sz="3200" dirty="0"/>
              <a:t>原码一位乘法</a:t>
            </a:r>
          </a:p>
        </p:txBody>
      </p:sp>
      <p:graphicFrame>
        <p:nvGraphicFramePr>
          <p:cNvPr id="45060" name="Object 4">
            <a:extLst>
              <a:ext uri="{FF2B5EF4-FFF2-40B4-BE49-F238E27FC236}">
                <a16:creationId xmlns:a16="http://schemas.microsoft.com/office/drawing/2014/main" id="{4FA6F89E-A433-0E3B-406C-0ED7E9724C1E}"/>
              </a:ext>
            </a:extLst>
          </p:cNvPr>
          <p:cNvGraphicFramePr>
            <a:graphicFrameLocks noGrp="1"/>
          </p:cNvGraphicFramePr>
          <p:nvPr>
            <p:ph idx="1"/>
          </p:nvPr>
        </p:nvGraphicFramePr>
        <p:xfrm>
          <a:off x="468313" y="981075"/>
          <a:ext cx="6192837" cy="5226050"/>
        </p:xfrm>
        <a:graphic>
          <a:graphicData uri="http://schemas.openxmlformats.org/presentationml/2006/ole">
            <mc:AlternateContent xmlns:mc="http://schemas.openxmlformats.org/markup-compatibility/2006">
              <mc:Choice xmlns:v="urn:schemas-microsoft-com:vml" Requires="v">
                <p:oleObj r:id="rId2" imgW="4056480" imgH="3425040" progId="Visio.Drawing.11">
                  <p:embed/>
                </p:oleObj>
              </mc:Choice>
              <mc:Fallback>
                <p:oleObj r:id="rId2" imgW="4056480" imgH="3425040" progId="Visio.Drawing.11">
                  <p:embed/>
                  <p:pic>
                    <p:nvPicPr>
                      <p:cNvPr id="45060" name="Object 4">
                        <a:extLst>
                          <a:ext uri="{FF2B5EF4-FFF2-40B4-BE49-F238E27FC236}">
                            <a16:creationId xmlns:a16="http://schemas.microsoft.com/office/drawing/2014/main" id="{4FA6F89E-A433-0E3B-406C-0ED7E9724C1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981075"/>
                        <a:ext cx="6192837"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11" name="Text Box 7">
            <a:extLst>
              <a:ext uri="{FF2B5EF4-FFF2-40B4-BE49-F238E27FC236}">
                <a16:creationId xmlns:a16="http://schemas.microsoft.com/office/drawing/2014/main" id="{30F8D046-2E4B-7129-149F-072C682F0B3D}"/>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175112" name="Text Box 8">
            <a:extLst>
              <a:ext uri="{FF2B5EF4-FFF2-40B4-BE49-F238E27FC236}">
                <a16:creationId xmlns:a16="http://schemas.microsoft.com/office/drawing/2014/main" id="{CE52257B-7951-89F3-0F6C-E67E7651515C}"/>
              </a:ext>
            </a:extLst>
          </p:cNvPr>
          <p:cNvSpPr txBox="1">
            <a:spLocks noChangeArrowheads="1"/>
          </p:cNvSpPr>
          <p:nvPr/>
        </p:nvSpPr>
        <p:spPr bwMode="auto">
          <a:xfrm>
            <a:off x="7956550" y="47625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75113" name="Text Box 9">
            <a:extLst>
              <a:ext uri="{FF2B5EF4-FFF2-40B4-BE49-F238E27FC236}">
                <a16:creationId xmlns:a16="http://schemas.microsoft.com/office/drawing/2014/main" id="{1A31F2B3-4429-6C53-6649-F1A8C007169A}"/>
              </a:ext>
            </a:extLst>
          </p:cNvPr>
          <p:cNvSpPr txBox="1">
            <a:spLocks noChangeArrowheads="1"/>
          </p:cNvSpPr>
          <p:nvPr/>
        </p:nvSpPr>
        <p:spPr bwMode="auto">
          <a:xfrm>
            <a:off x="1619250" y="1528763"/>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0 0 0 0 0</a:t>
            </a:r>
          </a:p>
        </p:txBody>
      </p:sp>
      <p:sp>
        <p:nvSpPr>
          <p:cNvPr id="175114" name="Text Box 10">
            <a:extLst>
              <a:ext uri="{FF2B5EF4-FFF2-40B4-BE49-F238E27FC236}">
                <a16:creationId xmlns:a16="http://schemas.microsoft.com/office/drawing/2014/main" id="{6B8708DF-4186-87F9-172E-A8BB235CEC82}"/>
              </a:ext>
            </a:extLst>
          </p:cNvPr>
          <p:cNvSpPr txBox="1">
            <a:spLocks noChangeArrowheads="1"/>
          </p:cNvSpPr>
          <p:nvPr/>
        </p:nvSpPr>
        <p:spPr bwMode="auto">
          <a:xfrm>
            <a:off x="4524375" y="1546225"/>
            <a:ext cx="2087563"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bg1"/>
                </a:solidFill>
                <a:latin typeface="Arial" panose="020B0604020202020204" pitchFamily="34" charset="0"/>
              </a:rPr>
              <a:t>1  1  0     1</a:t>
            </a:r>
          </a:p>
        </p:txBody>
      </p:sp>
      <p:sp>
        <p:nvSpPr>
          <p:cNvPr id="175115" name="Text Box 11">
            <a:extLst>
              <a:ext uri="{FF2B5EF4-FFF2-40B4-BE49-F238E27FC236}">
                <a16:creationId xmlns:a16="http://schemas.microsoft.com/office/drawing/2014/main" id="{E03FCFD0-0951-5D1A-F3E6-EDDEF60FC43E}"/>
              </a:ext>
            </a:extLst>
          </p:cNvPr>
          <p:cNvSpPr txBox="1">
            <a:spLocks noChangeArrowheads="1"/>
          </p:cNvSpPr>
          <p:nvPr/>
        </p:nvSpPr>
        <p:spPr bwMode="auto">
          <a:xfrm>
            <a:off x="3635375" y="393700"/>
            <a:ext cx="292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rPr>
              <a:t>为各寄存器给初值</a:t>
            </a:r>
            <a:endParaRPr lang="zh-CN" altLang="en-US" sz="2400" baseline="30000">
              <a:solidFill>
                <a:srgbClr val="CC0000"/>
              </a:solidFill>
            </a:endParaRPr>
          </a:p>
        </p:txBody>
      </p:sp>
      <p:sp>
        <p:nvSpPr>
          <p:cNvPr id="175116" name="Text Box 12">
            <a:extLst>
              <a:ext uri="{FF2B5EF4-FFF2-40B4-BE49-F238E27FC236}">
                <a16:creationId xmlns:a16="http://schemas.microsoft.com/office/drawing/2014/main" id="{6C4C5610-DA5C-59FB-7124-BDBCC199284F}"/>
              </a:ext>
            </a:extLst>
          </p:cNvPr>
          <p:cNvSpPr txBox="1">
            <a:spLocks noChangeArrowheads="1"/>
          </p:cNvSpPr>
          <p:nvPr/>
        </p:nvSpPr>
        <p:spPr bwMode="auto">
          <a:xfrm>
            <a:off x="2411413" y="5589588"/>
            <a:ext cx="2016125"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75115"/>
                                        </p:tgtEl>
                                        <p:attrNameLst>
                                          <p:attrName>style.visibility</p:attrName>
                                        </p:attrNameLst>
                                      </p:cBhvr>
                                      <p:to>
                                        <p:strVal val="visible"/>
                                      </p:to>
                                    </p:set>
                                    <p:anim to="" calcmode="lin" valueType="num">
                                      <p:cBhvr>
                                        <p:cTn id="7" dur="1" fill="hold"/>
                                        <p:tgtEl>
                                          <p:spTgt spid="175115"/>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13"/>
                                        </p:tgtEl>
                                        <p:attrNameLst>
                                          <p:attrName>style.visibility</p:attrName>
                                        </p:attrNameLst>
                                      </p:cBhvr>
                                      <p:to>
                                        <p:strVal val="visible"/>
                                      </p:to>
                                    </p:set>
                                    <p:animEffect transition="in" filter="wipe(left)">
                                      <p:cBhvr>
                                        <p:cTn id="12" dur="500"/>
                                        <p:tgtEl>
                                          <p:spTgt spid="1751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5114"/>
                                        </p:tgtEl>
                                        <p:attrNameLst>
                                          <p:attrName>style.visibility</p:attrName>
                                        </p:attrNameLst>
                                      </p:cBhvr>
                                      <p:to>
                                        <p:strVal val="visible"/>
                                      </p:to>
                                    </p:set>
                                    <p:animEffect transition="in" filter="wipe(left)">
                                      <p:cBhvr>
                                        <p:cTn id="17" dur="500"/>
                                        <p:tgtEl>
                                          <p:spTgt spid="175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5116"/>
                                        </p:tgtEl>
                                        <p:attrNameLst>
                                          <p:attrName>style.visibility</p:attrName>
                                        </p:attrNameLst>
                                      </p:cBhvr>
                                      <p:to>
                                        <p:strVal val="visible"/>
                                      </p:to>
                                    </p:set>
                                    <p:animEffect transition="in" filter="wipe(left)">
                                      <p:cBhvr>
                                        <p:cTn id="22" dur="500"/>
                                        <p:tgtEl>
                                          <p:spTgt spid="1751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5111"/>
                                        </p:tgtEl>
                                        <p:attrNameLst>
                                          <p:attrName>style.visibility</p:attrName>
                                        </p:attrNameLst>
                                      </p:cBhvr>
                                      <p:to>
                                        <p:strVal val="visible"/>
                                      </p:to>
                                    </p:set>
                                    <p:animEffect transition="in" filter="wipe(left)">
                                      <p:cBhvr>
                                        <p:cTn id="27" dur="500"/>
                                        <p:tgtEl>
                                          <p:spTgt spid="1751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5112"/>
                                        </p:tgtEl>
                                        <p:attrNameLst>
                                          <p:attrName>style.visibility</p:attrName>
                                        </p:attrNameLst>
                                      </p:cBhvr>
                                      <p:to>
                                        <p:strVal val="visible"/>
                                      </p:to>
                                    </p:set>
                                    <p:animEffect transition="in" filter="wipe(left)">
                                      <p:cBhvr>
                                        <p:cTn id="32" dur="500"/>
                                        <p:tgtEl>
                                          <p:spTgt spid="175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1" grpId="0" animBg="1"/>
      <p:bldP spid="175112" grpId="0" animBg="1"/>
      <p:bldP spid="175113" grpId="0" animBg="1"/>
      <p:bldP spid="175114" grpId="0" animBg="1"/>
      <p:bldP spid="175115" grpId="0"/>
      <p:bldP spid="17511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899309E9-4EC5-78E7-44C1-727689E7CE5B}"/>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131</a:t>
            </a:fld>
            <a:endParaRPr lang="en-US" altLang="zh-CN" sz="1400" b="0">
              <a:solidFill>
                <a:schemeClr val="tx1"/>
              </a:solidFill>
              <a:ea typeface="宋体" panose="02010600030101010101" pitchFamily="2" charset="-122"/>
            </a:endParaRPr>
          </a:p>
        </p:txBody>
      </p:sp>
      <p:sp>
        <p:nvSpPr>
          <p:cNvPr id="178178" name="Rectangle 2">
            <a:extLst>
              <a:ext uri="{FF2B5EF4-FFF2-40B4-BE49-F238E27FC236}">
                <a16:creationId xmlns:a16="http://schemas.microsoft.com/office/drawing/2014/main" id="{052AA080-94CB-730C-B4D8-2769D1CDF189}"/>
              </a:ext>
            </a:extLst>
          </p:cNvPr>
          <p:cNvSpPr>
            <a:spLocks noGrp="1" noChangeArrowheads="1"/>
          </p:cNvSpPr>
          <p:nvPr>
            <p:ph type="title"/>
          </p:nvPr>
        </p:nvSpPr>
        <p:spPr>
          <a:xfrm>
            <a:off x="323850" y="188913"/>
            <a:ext cx="3167063" cy="658812"/>
          </a:xfrm>
        </p:spPr>
        <p:txBody>
          <a:bodyPr/>
          <a:lstStyle/>
          <a:p>
            <a:pPr eaLnBrk="1" hangingPunct="1">
              <a:defRPr/>
            </a:pPr>
            <a:r>
              <a:rPr lang="zh-CN" altLang="en-US" sz="3200"/>
              <a:t>第一次求部分积</a:t>
            </a:r>
          </a:p>
        </p:txBody>
      </p:sp>
      <p:sp>
        <p:nvSpPr>
          <p:cNvPr id="46084" name="Text Box 4">
            <a:extLst>
              <a:ext uri="{FF2B5EF4-FFF2-40B4-BE49-F238E27FC236}">
                <a16:creationId xmlns:a16="http://schemas.microsoft.com/office/drawing/2014/main" id="{3E5065B3-5B3F-76E5-0BF2-22684A8F2063}"/>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46085" name="Text Box 5">
            <a:extLst>
              <a:ext uri="{FF2B5EF4-FFF2-40B4-BE49-F238E27FC236}">
                <a16:creationId xmlns:a16="http://schemas.microsoft.com/office/drawing/2014/main" id="{6347B11E-0019-75EE-8090-BB0C444DBE9A}"/>
              </a:ext>
            </a:extLst>
          </p:cNvPr>
          <p:cNvSpPr txBox="1">
            <a:spLocks noChangeArrowheads="1"/>
          </p:cNvSpPr>
          <p:nvPr/>
        </p:nvSpPr>
        <p:spPr bwMode="auto">
          <a:xfrm>
            <a:off x="7956550" y="47625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grpSp>
        <p:nvGrpSpPr>
          <p:cNvPr id="2" name="Group 12">
            <a:extLst>
              <a:ext uri="{FF2B5EF4-FFF2-40B4-BE49-F238E27FC236}">
                <a16:creationId xmlns:a16="http://schemas.microsoft.com/office/drawing/2014/main" id="{83F4108D-8EDD-E91D-43C7-01A725F9DFA1}"/>
              </a:ext>
            </a:extLst>
          </p:cNvPr>
          <p:cNvGrpSpPr>
            <a:grpSpLocks/>
          </p:cNvGrpSpPr>
          <p:nvPr/>
        </p:nvGrpSpPr>
        <p:grpSpPr bwMode="auto">
          <a:xfrm>
            <a:off x="466725" y="981075"/>
            <a:ext cx="6192838" cy="5226050"/>
            <a:chOff x="295" y="618"/>
            <a:chExt cx="3901" cy="3292"/>
          </a:xfrm>
        </p:grpSpPr>
        <p:graphicFrame>
          <p:nvGraphicFramePr>
            <p:cNvPr id="46091" name="Object 3">
              <a:extLst>
                <a:ext uri="{FF2B5EF4-FFF2-40B4-BE49-F238E27FC236}">
                  <a16:creationId xmlns:a16="http://schemas.microsoft.com/office/drawing/2014/main" id="{85EB80E7-B533-F6CF-7E5F-8042B8FCF2B1}"/>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46091" name="Object 3">
                          <a:extLst>
                            <a:ext uri="{FF2B5EF4-FFF2-40B4-BE49-F238E27FC236}">
                              <a16:creationId xmlns:a16="http://schemas.microsoft.com/office/drawing/2014/main" id="{85EB80E7-B533-F6CF-7E5F-8042B8FCF2B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092" name="Text Box 6">
              <a:extLst>
                <a:ext uri="{FF2B5EF4-FFF2-40B4-BE49-F238E27FC236}">
                  <a16:creationId xmlns:a16="http://schemas.microsoft.com/office/drawing/2014/main" id="{DA6ECCE1-776A-8F0F-D2CE-E2851F707343}"/>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0 0 0 0 0</a:t>
              </a:r>
            </a:p>
          </p:txBody>
        </p:sp>
        <p:sp>
          <p:nvSpPr>
            <p:cNvPr id="46093" name="Text Box 7">
              <a:extLst>
                <a:ext uri="{FF2B5EF4-FFF2-40B4-BE49-F238E27FC236}">
                  <a16:creationId xmlns:a16="http://schemas.microsoft.com/office/drawing/2014/main" id="{589AEF01-E7B7-7ADB-51D5-F18F884DDE51}"/>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bg1"/>
                  </a:solidFill>
                  <a:latin typeface="Arial" panose="020B0604020202020204" pitchFamily="34" charset="0"/>
                </a:rPr>
                <a:t>1  1   0     1</a:t>
              </a:r>
            </a:p>
          </p:txBody>
        </p:sp>
        <p:sp>
          <p:nvSpPr>
            <p:cNvPr id="46094" name="Text Box 9">
              <a:extLst>
                <a:ext uri="{FF2B5EF4-FFF2-40B4-BE49-F238E27FC236}">
                  <a16:creationId xmlns:a16="http://schemas.microsoft.com/office/drawing/2014/main" id="{90B51BEF-6F53-AE30-FD50-3158DF0E8BCB}"/>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78186" name="Text Box 10">
            <a:extLst>
              <a:ext uri="{FF2B5EF4-FFF2-40B4-BE49-F238E27FC236}">
                <a16:creationId xmlns:a16="http://schemas.microsoft.com/office/drawing/2014/main" id="{E16580A8-30DE-F9F7-FA83-DE9DAC084CF3}"/>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sp>
        <p:nvSpPr>
          <p:cNvPr id="178189" name="Text Box 13">
            <a:extLst>
              <a:ext uri="{FF2B5EF4-FFF2-40B4-BE49-F238E27FC236}">
                <a16:creationId xmlns:a16="http://schemas.microsoft.com/office/drawing/2014/main" id="{DED3955A-3AF7-4B7E-CA7D-F8D59EE6B5D9}"/>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178190" name="Text Box 14">
            <a:extLst>
              <a:ext uri="{FF2B5EF4-FFF2-40B4-BE49-F238E27FC236}">
                <a16:creationId xmlns:a16="http://schemas.microsoft.com/office/drawing/2014/main" id="{5C6CE684-80D5-6DCB-8EAD-94C4F1232BEA}"/>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78191" name="Text Box 15">
            <a:extLst>
              <a:ext uri="{FF2B5EF4-FFF2-40B4-BE49-F238E27FC236}">
                <a16:creationId xmlns:a16="http://schemas.microsoft.com/office/drawing/2014/main" id="{7BC8C00A-9CCA-6569-74A9-912C98466651}"/>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加运算：＋</a:t>
            </a:r>
            <a:r>
              <a:rPr lang="en-US" altLang="zh-CN" sz="2400">
                <a:solidFill>
                  <a:srgbClr val="CC0000"/>
                </a:solidFill>
                <a:latin typeface="Arial" panose="020B0604020202020204" pitchFamily="34" charset="0"/>
              </a:rPr>
              <a:t>|X|</a:t>
            </a:r>
            <a:endParaRPr lang="en-US" altLang="zh-CN" sz="2400" baseline="30000">
              <a:solidFill>
                <a:srgbClr val="CC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8191"/>
                                        </p:tgtEl>
                                        <p:attrNameLst>
                                          <p:attrName>style.visibility</p:attrName>
                                        </p:attrNameLst>
                                      </p:cBhvr>
                                      <p:to>
                                        <p:strVal val="visible"/>
                                      </p:to>
                                    </p:set>
                                    <p:animEffect transition="in" filter="wipe(left)">
                                      <p:cBhvr>
                                        <p:cTn id="12" dur="500"/>
                                        <p:tgtEl>
                                          <p:spTgt spid="178191"/>
                                        </p:tgtEl>
                                      </p:cBhvr>
                                    </p:animEffect>
                                  </p:childTnLst>
                                  <p:subTnLst>
                                    <p:set>
                                      <p:cBhvr override="childStyle">
                                        <p:cTn dur="1" fill="hold" display="0" masterRel="nextClick" afterEffect="1"/>
                                        <p:tgtEl>
                                          <p:spTgt spid="17819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8186"/>
                                        </p:tgtEl>
                                        <p:attrNameLst>
                                          <p:attrName>style.visibility</p:attrName>
                                        </p:attrNameLst>
                                      </p:cBhvr>
                                      <p:to>
                                        <p:strVal val="visible"/>
                                      </p:to>
                                    </p:set>
                                    <p:animEffect transition="in" filter="blinds(horizontal)">
                                      <p:cBhvr>
                                        <p:cTn id="17" dur="500"/>
                                        <p:tgtEl>
                                          <p:spTgt spid="1781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8189"/>
                                        </p:tgtEl>
                                        <p:attrNameLst>
                                          <p:attrName>style.visibility</p:attrName>
                                        </p:attrNameLst>
                                      </p:cBhvr>
                                      <p:to>
                                        <p:strVal val="visible"/>
                                      </p:to>
                                    </p:set>
                                    <p:animEffect transition="in" filter="wipe(left)">
                                      <p:cBhvr>
                                        <p:cTn id="22" dur="500"/>
                                        <p:tgtEl>
                                          <p:spTgt spid="1781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8190"/>
                                        </p:tgtEl>
                                        <p:attrNameLst>
                                          <p:attrName>style.visibility</p:attrName>
                                        </p:attrNameLst>
                                      </p:cBhvr>
                                      <p:to>
                                        <p:strVal val="visible"/>
                                      </p:to>
                                    </p:set>
                                    <p:animEffect transition="in" filter="wipe(left)">
                                      <p:cBhvr>
                                        <p:cTn id="27" dur="500"/>
                                        <p:tgtEl>
                                          <p:spTgt spid="178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6" grpId="0" animBg="1"/>
      <p:bldP spid="178189" grpId="0" animBg="1"/>
      <p:bldP spid="178190" grpId="0" animBg="1"/>
      <p:bldP spid="17819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685F80AA-0CD2-734F-E7C6-F39C125B0B4C}"/>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132</a:t>
            </a:fld>
            <a:endParaRPr lang="en-US" altLang="zh-CN" sz="1400" b="0">
              <a:solidFill>
                <a:schemeClr val="tx1"/>
              </a:solidFill>
              <a:ea typeface="宋体" panose="02010600030101010101" pitchFamily="2" charset="-122"/>
            </a:endParaRPr>
          </a:p>
        </p:txBody>
      </p:sp>
      <p:sp>
        <p:nvSpPr>
          <p:cNvPr id="179202" name="Rectangle 2">
            <a:extLst>
              <a:ext uri="{FF2B5EF4-FFF2-40B4-BE49-F238E27FC236}">
                <a16:creationId xmlns:a16="http://schemas.microsoft.com/office/drawing/2014/main" id="{4CCBF744-D274-4951-0456-8F6CD1C4B67A}"/>
              </a:ext>
            </a:extLst>
          </p:cNvPr>
          <p:cNvSpPr>
            <a:spLocks noGrp="1" noChangeArrowheads="1"/>
          </p:cNvSpPr>
          <p:nvPr>
            <p:ph type="title"/>
          </p:nvPr>
        </p:nvSpPr>
        <p:spPr>
          <a:xfrm>
            <a:off x="250825" y="188913"/>
            <a:ext cx="3168650" cy="658812"/>
          </a:xfrm>
        </p:spPr>
        <p:txBody>
          <a:bodyPr/>
          <a:lstStyle/>
          <a:p>
            <a:pPr eaLnBrk="1" hangingPunct="1">
              <a:defRPr/>
            </a:pPr>
            <a:r>
              <a:rPr lang="zh-CN" altLang="en-US" sz="3200"/>
              <a:t>第一次求部分积</a:t>
            </a:r>
          </a:p>
        </p:txBody>
      </p:sp>
      <p:sp>
        <p:nvSpPr>
          <p:cNvPr id="47108" name="Text Box 3">
            <a:extLst>
              <a:ext uri="{FF2B5EF4-FFF2-40B4-BE49-F238E27FC236}">
                <a16:creationId xmlns:a16="http://schemas.microsoft.com/office/drawing/2014/main" id="{F4B0229A-69D2-946D-73BB-E87AAADB11D7}"/>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47109" name="Text Box 4">
            <a:extLst>
              <a:ext uri="{FF2B5EF4-FFF2-40B4-BE49-F238E27FC236}">
                <a16:creationId xmlns:a16="http://schemas.microsoft.com/office/drawing/2014/main" id="{42F7558A-D8C6-CB85-E0C9-F2E1238EBB3C}"/>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4417FAA1-0C68-ECFD-CA73-29644AB4CCEB}"/>
              </a:ext>
            </a:extLst>
          </p:cNvPr>
          <p:cNvGrpSpPr>
            <a:grpSpLocks/>
          </p:cNvGrpSpPr>
          <p:nvPr/>
        </p:nvGrpSpPr>
        <p:grpSpPr bwMode="auto">
          <a:xfrm>
            <a:off x="468313" y="981075"/>
            <a:ext cx="6192837" cy="5226050"/>
            <a:chOff x="295" y="618"/>
            <a:chExt cx="3901" cy="3292"/>
          </a:xfrm>
        </p:grpSpPr>
        <p:graphicFrame>
          <p:nvGraphicFramePr>
            <p:cNvPr id="47118" name="Object 6">
              <a:extLst>
                <a:ext uri="{FF2B5EF4-FFF2-40B4-BE49-F238E27FC236}">
                  <a16:creationId xmlns:a16="http://schemas.microsoft.com/office/drawing/2014/main" id="{F86A42DA-D279-3838-E2EF-163EBC6F0FB9}"/>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47118" name="Object 6">
                          <a:extLst>
                            <a:ext uri="{FF2B5EF4-FFF2-40B4-BE49-F238E27FC236}">
                              <a16:creationId xmlns:a16="http://schemas.microsoft.com/office/drawing/2014/main" id="{F86A42DA-D279-3838-E2EF-163EBC6F0FB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9" name="Text Box 7">
              <a:extLst>
                <a:ext uri="{FF2B5EF4-FFF2-40B4-BE49-F238E27FC236}">
                  <a16:creationId xmlns:a16="http://schemas.microsoft.com/office/drawing/2014/main" id="{7F373C1A-32D8-E722-FB37-2D0352525CB0}"/>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sp>
          <p:nvSpPr>
            <p:cNvPr id="47120" name="Text Box 8">
              <a:extLst>
                <a:ext uri="{FF2B5EF4-FFF2-40B4-BE49-F238E27FC236}">
                  <a16:creationId xmlns:a16="http://schemas.microsoft.com/office/drawing/2014/main" id="{0AC87E5C-9FC5-A5F5-2E01-6F5C8786BA13}"/>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bg1"/>
                  </a:solidFill>
                  <a:latin typeface="Arial" panose="020B0604020202020204" pitchFamily="34" charset="0"/>
                </a:rPr>
                <a:t>1  1  0     1</a:t>
              </a:r>
            </a:p>
          </p:txBody>
        </p:sp>
        <p:sp>
          <p:nvSpPr>
            <p:cNvPr id="47121" name="Text Box 9">
              <a:extLst>
                <a:ext uri="{FF2B5EF4-FFF2-40B4-BE49-F238E27FC236}">
                  <a16:creationId xmlns:a16="http://schemas.microsoft.com/office/drawing/2014/main" id="{2ECAC80B-57F7-8FE3-9B2C-3AEDD21FB95C}"/>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79210" name="Text Box 10">
            <a:extLst>
              <a:ext uri="{FF2B5EF4-FFF2-40B4-BE49-F238E27FC236}">
                <a16:creationId xmlns:a16="http://schemas.microsoft.com/office/drawing/2014/main" id="{592754C0-63FC-3AF3-22E5-78F755664260}"/>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0 0 1 0 1</a:t>
            </a:r>
          </a:p>
        </p:txBody>
      </p:sp>
      <p:sp>
        <p:nvSpPr>
          <p:cNvPr id="179211" name="Text Box 11">
            <a:extLst>
              <a:ext uri="{FF2B5EF4-FFF2-40B4-BE49-F238E27FC236}">
                <a16:creationId xmlns:a16="http://schemas.microsoft.com/office/drawing/2014/main" id="{FAAAAFD4-5129-F7B2-9280-14C1E296D631}"/>
              </a:ext>
            </a:extLst>
          </p:cNvPr>
          <p:cNvSpPr txBox="1">
            <a:spLocks noChangeArrowheads="1"/>
          </p:cNvSpPr>
          <p:nvPr/>
        </p:nvSpPr>
        <p:spPr bwMode="auto">
          <a:xfrm>
            <a:off x="4500563" y="1557338"/>
            <a:ext cx="2087562"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1  </a:t>
            </a:r>
            <a:r>
              <a:rPr lang="en-US" altLang="zh-CN" sz="2400">
                <a:solidFill>
                  <a:schemeClr val="bg1"/>
                </a:solidFill>
                <a:latin typeface="Arial" panose="020B0604020202020204" pitchFamily="34" charset="0"/>
              </a:rPr>
              <a:t>1 1    0</a:t>
            </a:r>
          </a:p>
        </p:txBody>
      </p:sp>
      <p:sp>
        <p:nvSpPr>
          <p:cNvPr id="47113" name="Text Box 12">
            <a:extLst>
              <a:ext uri="{FF2B5EF4-FFF2-40B4-BE49-F238E27FC236}">
                <a16:creationId xmlns:a16="http://schemas.microsoft.com/office/drawing/2014/main" id="{96D2DC7E-3CD6-093C-ACEE-42BCACADDD62}"/>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47114" name="Text Box 13">
            <a:extLst>
              <a:ext uri="{FF2B5EF4-FFF2-40B4-BE49-F238E27FC236}">
                <a16:creationId xmlns:a16="http://schemas.microsoft.com/office/drawing/2014/main" id="{9218B5B5-2DBE-A39F-F7A2-82AA0FD2ADBD}"/>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79214" name="Text Box 14">
            <a:extLst>
              <a:ext uri="{FF2B5EF4-FFF2-40B4-BE49-F238E27FC236}">
                <a16:creationId xmlns:a16="http://schemas.microsoft.com/office/drawing/2014/main" id="{375630C5-5936-E8EA-79F6-5CFA93A54B47}"/>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rPr>
              <a:t>右移</a:t>
            </a:r>
            <a:r>
              <a:rPr lang="en-US" altLang="zh-CN" sz="2400">
                <a:solidFill>
                  <a:srgbClr val="CC0000"/>
                </a:solidFill>
              </a:rPr>
              <a:t>1</a:t>
            </a:r>
            <a:r>
              <a:rPr lang="zh-CN" altLang="en-US" sz="2400">
                <a:solidFill>
                  <a:srgbClr val="CC0000"/>
                </a:solidFill>
              </a:rPr>
              <a:t>位</a:t>
            </a:r>
            <a:endParaRPr lang="zh-CN" altLang="en-US" sz="2400" baseline="30000">
              <a:solidFill>
                <a:srgbClr val="CC0000"/>
              </a:solidFill>
            </a:endParaRPr>
          </a:p>
        </p:txBody>
      </p:sp>
      <p:sp>
        <p:nvSpPr>
          <p:cNvPr id="179215" name="Text Box 15">
            <a:extLst>
              <a:ext uri="{FF2B5EF4-FFF2-40B4-BE49-F238E27FC236}">
                <a16:creationId xmlns:a16="http://schemas.microsoft.com/office/drawing/2014/main" id="{C078A714-3FF5-C905-D633-01A6B18FA41B}"/>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179216" name="Text Box 16">
            <a:extLst>
              <a:ext uri="{FF2B5EF4-FFF2-40B4-BE49-F238E27FC236}">
                <a16:creationId xmlns:a16="http://schemas.microsoft.com/office/drawing/2014/main" id="{4763B058-D7B8-6189-783C-4AD3C1A32892}"/>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79214"/>
                                        </p:tgtEl>
                                        <p:attrNameLst>
                                          <p:attrName>style.visibility</p:attrName>
                                        </p:attrNameLst>
                                      </p:cBhvr>
                                      <p:to>
                                        <p:strVal val="visible"/>
                                      </p:to>
                                    </p:set>
                                    <p:anim to="" calcmode="lin" valueType="num">
                                      <p:cBhvr>
                                        <p:cTn id="12" dur="1" fill="hold"/>
                                        <p:tgtEl>
                                          <p:spTgt spid="179214"/>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9210"/>
                                        </p:tgtEl>
                                        <p:attrNameLst>
                                          <p:attrName>style.visibility</p:attrName>
                                        </p:attrNameLst>
                                      </p:cBhvr>
                                      <p:to>
                                        <p:strVal val="visible"/>
                                      </p:to>
                                    </p:set>
                                    <p:animEffect transition="in" filter="blinds(horizontal)">
                                      <p:cBhvr>
                                        <p:cTn id="17" dur="500"/>
                                        <p:tgtEl>
                                          <p:spTgt spid="1792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79211"/>
                                        </p:tgtEl>
                                        <p:attrNameLst>
                                          <p:attrName>style.visibility</p:attrName>
                                        </p:attrNameLst>
                                      </p:cBhvr>
                                      <p:to>
                                        <p:strVal val="visible"/>
                                      </p:to>
                                    </p:set>
                                    <p:animEffect transition="in" filter="blinds(horizontal)">
                                      <p:cBhvr>
                                        <p:cTn id="20" dur="500"/>
                                        <p:tgtEl>
                                          <p:spTgt spid="1792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9215"/>
                                        </p:tgtEl>
                                        <p:attrNameLst>
                                          <p:attrName>style.visibility</p:attrName>
                                        </p:attrNameLst>
                                      </p:cBhvr>
                                      <p:to>
                                        <p:strVal val="visible"/>
                                      </p:to>
                                    </p:set>
                                    <p:animEffect transition="in" filter="wipe(left)">
                                      <p:cBhvr>
                                        <p:cTn id="25" dur="500"/>
                                        <p:tgtEl>
                                          <p:spTgt spid="17921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79216"/>
                                        </p:tgtEl>
                                        <p:attrNameLst>
                                          <p:attrName>style.visibility</p:attrName>
                                        </p:attrNameLst>
                                      </p:cBhvr>
                                      <p:to>
                                        <p:strVal val="visible"/>
                                      </p:to>
                                    </p:set>
                                    <p:animEffect transition="in" filter="wipe(left)">
                                      <p:cBhvr>
                                        <p:cTn id="29" dur="500"/>
                                        <p:tgtEl>
                                          <p:spTgt spid="179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0" grpId="0" animBg="1"/>
      <p:bldP spid="179211" grpId="0" animBg="1"/>
      <p:bldP spid="179214" grpId="0"/>
      <p:bldP spid="179215" grpId="0" animBg="1"/>
      <p:bldP spid="1792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9200BE75-548E-88C1-024B-F5F8BEC161D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133</a:t>
            </a:fld>
            <a:endParaRPr lang="en-US" altLang="zh-CN" sz="1400" b="0">
              <a:solidFill>
                <a:schemeClr val="tx1"/>
              </a:solidFill>
              <a:ea typeface="宋体" panose="02010600030101010101" pitchFamily="2" charset="-122"/>
            </a:endParaRPr>
          </a:p>
        </p:txBody>
      </p:sp>
      <p:sp>
        <p:nvSpPr>
          <p:cNvPr id="181250" name="Rectangle 2">
            <a:extLst>
              <a:ext uri="{FF2B5EF4-FFF2-40B4-BE49-F238E27FC236}">
                <a16:creationId xmlns:a16="http://schemas.microsoft.com/office/drawing/2014/main" id="{D24E6630-DB33-50E8-3C68-61F38DD36E7A}"/>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第二次求部分积</a:t>
            </a:r>
          </a:p>
        </p:txBody>
      </p:sp>
      <p:sp>
        <p:nvSpPr>
          <p:cNvPr id="48132" name="Text Box 3">
            <a:extLst>
              <a:ext uri="{FF2B5EF4-FFF2-40B4-BE49-F238E27FC236}">
                <a16:creationId xmlns:a16="http://schemas.microsoft.com/office/drawing/2014/main" id="{949C7279-EDB8-7E7D-AA64-A691F4489EF3}"/>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48133" name="Text Box 4">
            <a:extLst>
              <a:ext uri="{FF2B5EF4-FFF2-40B4-BE49-F238E27FC236}">
                <a16:creationId xmlns:a16="http://schemas.microsoft.com/office/drawing/2014/main" id="{FF54FC4E-5354-6284-C6DC-3B519D4A5F59}"/>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9DB0F4E1-E505-DAC5-1715-7DC606CBB5DE}"/>
              </a:ext>
            </a:extLst>
          </p:cNvPr>
          <p:cNvGrpSpPr>
            <a:grpSpLocks/>
          </p:cNvGrpSpPr>
          <p:nvPr/>
        </p:nvGrpSpPr>
        <p:grpSpPr bwMode="auto">
          <a:xfrm>
            <a:off x="468313" y="981075"/>
            <a:ext cx="6192837" cy="5226050"/>
            <a:chOff x="295" y="618"/>
            <a:chExt cx="3901" cy="3292"/>
          </a:xfrm>
        </p:grpSpPr>
        <p:graphicFrame>
          <p:nvGraphicFramePr>
            <p:cNvPr id="48144" name="Object 6">
              <a:extLst>
                <a:ext uri="{FF2B5EF4-FFF2-40B4-BE49-F238E27FC236}">
                  <a16:creationId xmlns:a16="http://schemas.microsoft.com/office/drawing/2014/main" id="{A9912F5D-22C2-1DEE-8697-5C1D0B0B17A2}"/>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48144" name="Object 6">
                          <a:extLst>
                            <a:ext uri="{FF2B5EF4-FFF2-40B4-BE49-F238E27FC236}">
                              <a16:creationId xmlns:a16="http://schemas.microsoft.com/office/drawing/2014/main" id="{A9912F5D-22C2-1DEE-8697-5C1D0B0B17A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45" name="Text Box 7">
              <a:extLst>
                <a:ext uri="{FF2B5EF4-FFF2-40B4-BE49-F238E27FC236}">
                  <a16:creationId xmlns:a16="http://schemas.microsoft.com/office/drawing/2014/main" id="{7C8475F5-0522-5649-B9E7-35D70412A841}"/>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0 0 1 0 1</a:t>
              </a:r>
            </a:p>
          </p:txBody>
        </p:sp>
        <p:sp>
          <p:nvSpPr>
            <p:cNvPr id="48146" name="Text Box 8">
              <a:extLst>
                <a:ext uri="{FF2B5EF4-FFF2-40B4-BE49-F238E27FC236}">
                  <a16:creationId xmlns:a16="http://schemas.microsoft.com/office/drawing/2014/main" id="{077DFD20-9677-75A0-DF0D-3E36C3E2E8E0}"/>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a:t>
              </a:r>
              <a:r>
                <a:rPr lang="en-US" altLang="zh-CN" sz="2400">
                  <a:solidFill>
                    <a:schemeClr val="bg1"/>
                  </a:solidFill>
                  <a:latin typeface="Arial" panose="020B0604020202020204" pitchFamily="34" charset="0"/>
                  <a:ea typeface="宋体" panose="02010600030101010101" pitchFamily="2" charset="-122"/>
                </a:rPr>
                <a:t>1 1    0</a:t>
              </a:r>
            </a:p>
          </p:txBody>
        </p:sp>
        <p:sp>
          <p:nvSpPr>
            <p:cNvPr id="48147" name="Text Box 9">
              <a:extLst>
                <a:ext uri="{FF2B5EF4-FFF2-40B4-BE49-F238E27FC236}">
                  <a16:creationId xmlns:a16="http://schemas.microsoft.com/office/drawing/2014/main" id="{A39A13DD-E1EF-50D7-47DE-2CEDB69D8525}"/>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1258" name="Text Box 10">
            <a:extLst>
              <a:ext uri="{FF2B5EF4-FFF2-40B4-BE49-F238E27FC236}">
                <a16:creationId xmlns:a16="http://schemas.microsoft.com/office/drawing/2014/main" id="{AE01AC6A-230B-EBB9-349A-BF94DB875654}"/>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0 0 1 0 1</a:t>
            </a:r>
          </a:p>
        </p:txBody>
      </p:sp>
      <p:sp>
        <p:nvSpPr>
          <p:cNvPr id="181259" name="Text Box 11">
            <a:extLst>
              <a:ext uri="{FF2B5EF4-FFF2-40B4-BE49-F238E27FC236}">
                <a16:creationId xmlns:a16="http://schemas.microsoft.com/office/drawing/2014/main" id="{837C7DD5-82C4-32D1-3CC7-8B5EDD7BF390}"/>
              </a:ext>
            </a:extLst>
          </p:cNvPr>
          <p:cNvSpPr txBox="1">
            <a:spLocks noChangeArrowheads="1"/>
          </p:cNvSpPr>
          <p:nvPr/>
        </p:nvSpPr>
        <p:spPr bwMode="auto">
          <a:xfrm>
            <a:off x="4500563" y="1557338"/>
            <a:ext cx="2087562"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1  </a:t>
            </a:r>
            <a:r>
              <a:rPr lang="en-US" altLang="zh-CN" sz="2400">
                <a:solidFill>
                  <a:schemeClr val="bg1"/>
                </a:solidFill>
                <a:latin typeface="Arial" panose="020B0604020202020204" pitchFamily="34" charset="0"/>
              </a:rPr>
              <a:t>1 1    0</a:t>
            </a:r>
          </a:p>
        </p:txBody>
      </p:sp>
      <p:sp>
        <p:nvSpPr>
          <p:cNvPr id="48137" name="Text Box 12">
            <a:extLst>
              <a:ext uri="{FF2B5EF4-FFF2-40B4-BE49-F238E27FC236}">
                <a16:creationId xmlns:a16="http://schemas.microsoft.com/office/drawing/2014/main" id="{F53652F0-EC9A-08BC-2072-369F392B8114}"/>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48138" name="Text Box 13">
            <a:extLst>
              <a:ext uri="{FF2B5EF4-FFF2-40B4-BE49-F238E27FC236}">
                <a16:creationId xmlns:a16="http://schemas.microsoft.com/office/drawing/2014/main" id="{D8B39AFC-AF19-5129-E9F5-E5AEE4912CD0}"/>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1262" name="Text Box 14">
            <a:extLst>
              <a:ext uri="{FF2B5EF4-FFF2-40B4-BE49-F238E27FC236}">
                <a16:creationId xmlns:a16="http://schemas.microsoft.com/office/drawing/2014/main" id="{1D1248EE-9998-F224-4F00-61707B6EAA2F}"/>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加运算</a:t>
            </a:r>
            <a:r>
              <a:rPr lang="zh-CN" altLang="en-US" sz="2400">
                <a:solidFill>
                  <a:srgbClr val="CC0000"/>
                </a:solidFill>
                <a:latin typeface="Arial" panose="020B0604020202020204" pitchFamily="34" charset="0"/>
                <a:ea typeface="宋体" panose="02010600030101010101" pitchFamily="2" charset="-122"/>
              </a:rPr>
              <a:t>：＋</a:t>
            </a:r>
            <a:r>
              <a:rPr lang="en-US" altLang="zh-CN" sz="2400">
                <a:solidFill>
                  <a:srgbClr val="CC0000"/>
                </a:solidFill>
                <a:latin typeface="Arial" panose="020B0604020202020204" pitchFamily="34" charset="0"/>
                <a:ea typeface="宋体" panose="02010600030101010101" pitchFamily="2" charset="-122"/>
              </a:rPr>
              <a:t>0</a:t>
            </a:r>
            <a:endParaRPr lang="en-US" altLang="zh-CN" sz="2400" baseline="30000">
              <a:solidFill>
                <a:srgbClr val="CC0000"/>
              </a:solidFill>
              <a:latin typeface="Arial" panose="020B0604020202020204" pitchFamily="34" charset="0"/>
            </a:endParaRPr>
          </a:p>
        </p:txBody>
      </p:sp>
      <p:sp>
        <p:nvSpPr>
          <p:cNvPr id="48140" name="Text Box 15">
            <a:extLst>
              <a:ext uri="{FF2B5EF4-FFF2-40B4-BE49-F238E27FC236}">
                <a16:creationId xmlns:a16="http://schemas.microsoft.com/office/drawing/2014/main" id="{0F577D22-5E59-13C5-3E10-0614A5566686}"/>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48141" name="Text Box 16">
            <a:extLst>
              <a:ext uri="{FF2B5EF4-FFF2-40B4-BE49-F238E27FC236}">
                <a16:creationId xmlns:a16="http://schemas.microsoft.com/office/drawing/2014/main" id="{FC232E62-CF31-451E-C762-40B5D6B00BF2}"/>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181265" name="Text Box 17">
            <a:extLst>
              <a:ext uri="{FF2B5EF4-FFF2-40B4-BE49-F238E27FC236}">
                <a16:creationId xmlns:a16="http://schemas.microsoft.com/office/drawing/2014/main" id="{2E9B4D27-0631-C34A-92CE-071ED0F88D6D}"/>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181266" name="Text Box 18">
            <a:extLst>
              <a:ext uri="{FF2B5EF4-FFF2-40B4-BE49-F238E27FC236}">
                <a16:creationId xmlns:a16="http://schemas.microsoft.com/office/drawing/2014/main" id="{BDB0F17C-BCF5-3B11-978F-3B6074036CCB}"/>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1262"/>
                                        </p:tgtEl>
                                        <p:attrNameLst>
                                          <p:attrName>style.visibility</p:attrName>
                                        </p:attrNameLst>
                                      </p:cBhvr>
                                      <p:to>
                                        <p:strVal val="visible"/>
                                      </p:to>
                                    </p:set>
                                    <p:anim to="" calcmode="lin" valueType="num">
                                      <p:cBhvr>
                                        <p:cTn id="12" dur="1" fill="hold"/>
                                        <p:tgtEl>
                                          <p:spTgt spid="181262"/>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1258"/>
                                        </p:tgtEl>
                                        <p:attrNameLst>
                                          <p:attrName>style.visibility</p:attrName>
                                        </p:attrNameLst>
                                      </p:cBhvr>
                                      <p:to>
                                        <p:strVal val="visible"/>
                                      </p:to>
                                    </p:set>
                                    <p:animEffect transition="in" filter="blinds(horizontal)">
                                      <p:cBhvr>
                                        <p:cTn id="17" dur="500"/>
                                        <p:tgtEl>
                                          <p:spTgt spid="18125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1259"/>
                                        </p:tgtEl>
                                        <p:attrNameLst>
                                          <p:attrName>style.visibility</p:attrName>
                                        </p:attrNameLst>
                                      </p:cBhvr>
                                      <p:to>
                                        <p:strVal val="visible"/>
                                      </p:to>
                                    </p:set>
                                    <p:animEffect transition="in" filter="blinds(horizontal)">
                                      <p:cBhvr>
                                        <p:cTn id="20" dur="500"/>
                                        <p:tgtEl>
                                          <p:spTgt spid="18125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1265"/>
                                        </p:tgtEl>
                                        <p:attrNameLst>
                                          <p:attrName>style.visibility</p:attrName>
                                        </p:attrNameLst>
                                      </p:cBhvr>
                                      <p:to>
                                        <p:strVal val="visible"/>
                                      </p:to>
                                    </p:set>
                                    <p:animEffect transition="in" filter="wipe(left)">
                                      <p:cBhvr>
                                        <p:cTn id="25" dur="500"/>
                                        <p:tgtEl>
                                          <p:spTgt spid="18126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81266"/>
                                        </p:tgtEl>
                                        <p:attrNameLst>
                                          <p:attrName>style.visibility</p:attrName>
                                        </p:attrNameLst>
                                      </p:cBhvr>
                                      <p:to>
                                        <p:strVal val="visible"/>
                                      </p:to>
                                    </p:set>
                                    <p:animEffect transition="in" filter="wipe(left)">
                                      <p:cBhvr>
                                        <p:cTn id="29" dur="500"/>
                                        <p:tgtEl>
                                          <p:spTgt spid="18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8" grpId="0" animBg="1"/>
      <p:bldP spid="181259" grpId="0" animBg="1"/>
      <p:bldP spid="181262" grpId="0"/>
      <p:bldP spid="181265" grpId="0" animBg="1"/>
      <p:bldP spid="18126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D298BB33-C0CA-9517-122B-F599D064DB6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134</a:t>
            </a:fld>
            <a:endParaRPr lang="en-US" altLang="zh-CN" sz="1400" b="0">
              <a:solidFill>
                <a:schemeClr val="tx1"/>
              </a:solidFill>
              <a:ea typeface="宋体" panose="02010600030101010101" pitchFamily="2" charset="-122"/>
            </a:endParaRPr>
          </a:p>
        </p:txBody>
      </p:sp>
      <p:sp>
        <p:nvSpPr>
          <p:cNvPr id="183298" name="Rectangle 2">
            <a:extLst>
              <a:ext uri="{FF2B5EF4-FFF2-40B4-BE49-F238E27FC236}">
                <a16:creationId xmlns:a16="http://schemas.microsoft.com/office/drawing/2014/main" id="{39B44BFF-7F0D-645D-8EE8-284CCC7853B4}"/>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第二次求部分积</a:t>
            </a:r>
          </a:p>
        </p:txBody>
      </p:sp>
      <p:sp>
        <p:nvSpPr>
          <p:cNvPr id="49156" name="Text Box 3">
            <a:extLst>
              <a:ext uri="{FF2B5EF4-FFF2-40B4-BE49-F238E27FC236}">
                <a16:creationId xmlns:a16="http://schemas.microsoft.com/office/drawing/2014/main" id="{75219A74-FBD0-FAEF-5C0B-9C2A1A90A60C}"/>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49157" name="Text Box 4">
            <a:extLst>
              <a:ext uri="{FF2B5EF4-FFF2-40B4-BE49-F238E27FC236}">
                <a16:creationId xmlns:a16="http://schemas.microsoft.com/office/drawing/2014/main" id="{A7750A88-EED9-38FE-84A2-2E453AF0F3F8}"/>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057504F4-9D32-653E-4DF9-8C540686F7E8}"/>
              </a:ext>
            </a:extLst>
          </p:cNvPr>
          <p:cNvGrpSpPr>
            <a:grpSpLocks/>
          </p:cNvGrpSpPr>
          <p:nvPr/>
        </p:nvGrpSpPr>
        <p:grpSpPr bwMode="auto">
          <a:xfrm>
            <a:off x="468313" y="981075"/>
            <a:ext cx="6192837" cy="5226050"/>
            <a:chOff x="295" y="618"/>
            <a:chExt cx="3901" cy="3292"/>
          </a:xfrm>
        </p:grpSpPr>
        <p:graphicFrame>
          <p:nvGraphicFramePr>
            <p:cNvPr id="49170" name="Object 6">
              <a:extLst>
                <a:ext uri="{FF2B5EF4-FFF2-40B4-BE49-F238E27FC236}">
                  <a16:creationId xmlns:a16="http://schemas.microsoft.com/office/drawing/2014/main" id="{3E09D655-F9F7-2034-3D94-F2B66A648479}"/>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49170" name="Object 6">
                          <a:extLst>
                            <a:ext uri="{FF2B5EF4-FFF2-40B4-BE49-F238E27FC236}">
                              <a16:creationId xmlns:a16="http://schemas.microsoft.com/office/drawing/2014/main" id="{3E09D655-F9F7-2034-3D94-F2B66A6484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71" name="Text Box 7">
              <a:extLst>
                <a:ext uri="{FF2B5EF4-FFF2-40B4-BE49-F238E27FC236}">
                  <a16:creationId xmlns:a16="http://schemas.microsoft.com/office/drawing/2014/main" id="{A6FECBFB-019E-A6DA-4B02-2DC0F3600807}"/>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0 0 1 0 1</a:t>
              </a:r>
            </a:p>
          </p:txBody>
        </p:sp>
        <p:sp>
          <p:nvSpPr>
            <p:cNvPr id="49172" name="Text Box 8">
              <a:extLst>
                <a:ext uri="{FF2B5EF4-FFF2-40B4-BE49-F238E27FC236}">
                  <a16:creationId xmlns:a16="http://schemas.microsoft.com/office/drawing/2014/main" id="{BD8F4DEE-1DBE-E3C5-42FE-983977A00435}"/>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a:t>
              </a:r>
              <a:r>
                <a:rPr lang="en-US" altLang="zh-CN" sz="2400">
                  <a:solidFill>
                    <a:schemeClr val="bg1"/>
                  </a:solidFill>
                  <a:latin typeface="Arial" panose="020B0604020202020204" pitchFamily="34" charset="0"/>
                  <a:ea typeface="宋体" panose="02010600030101010101" pitchFamily="2" charset="-122"/>
                </a:rPr>
                <a:t>1 1    0</a:t>
              </a:r>
            </a:p>
          </p:txBody>
        </p:sp>
        <p:sp>
          <p:nvSpPr>
            <p:cNvPr id="49173" name="Text Box 9">
              <a:extLst>
                <a:ext uri="{FF2B5EF4-FFF2-40B4-BE49-F238E27FC236}">
                  <a16:creationId xmlns:a16="http://schemas.microsoft.com/office/drawing/2014/main" id="{C586E114-A02C-842D-8EC2-FA7EF8E8F20E}"/>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3306" name="Text Box 10">
            <a:extLst>
              <a:ext uri="{FF2B5EF4-FFF2-40B4-BE49-F238E27FC236}">
                <a16:creationId xmlns:a16="http://schemas.microsoft.com/office/drawing/2014/main" id="{75D1ED37-EDFA-3503-7B24-E08AE1F52F6F}"/>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0 0 0 1 0</a:t>
            </a:r>
          </a:p>
        </p:txBody>
      </p:sp>
      <p:sp>
        <p:nvSpPr>
          <p:cNvPr id="183307" name="Text Box 11">
            <a:extLst>
              <a:ext uri="{FF2B5EF4-FFF2-40B4-BE49-F238E27FC236}">
                <a16:creationId xmlns:a16="http://schemas.microsoft.com/office/drawing/2014/main" id="{C0CF8637-6909-0D4C-B8D6-933C3476EAD5}"/>
              </a:ext>
            </a:extLst>
          </p:cNvPr>
          <p:cNvSpPr txBox="1">
            <a:spLocks noChangeArrowheads="1"/>
          </p:cNvSpPr>
          <p:nvPr/>
        </p:nvSpPr>
        <p:spPr bwMode="auto">
          <a:xfrm>
            <a:off x="4500563" y="1557338"/>
            <a:ext cx="2087562"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1  1  </a:t>
            </a:r>
            <a:r>
              <a:rPr lang="en-US" altLang="zh-CN" sz="2400">
                <a:solidFill>
                  <a:schemeClr val="bg1"/>
                </a:solidFill>
                <a:latin typeface="Arial" panose="020B0604020202020204" pitchFamily="34" charset="0"/>
              </a:rPr>
              <a:t>1    1</a:t>
            </a:r>
          </a:p>
        </p:txBody>
      </p:sp>
      <p:sp>
        <p:nvSpPr>
          <p:cNvPr id="49161" name="Text Box 12">
            <a:extLst>
              <a:ext uri="{FF2B5EF4-FFF2-40B4-BE49-F238E27FC236}">
                <a16:creationId xmlns:a16="http://schemas.microsoft.com/office/drawing/2014/main" id="{A28F63F3-861C-67CD-2604-356C3666CB70}"/>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49162" name="Text Box 13">
            <a:extLst>
              <a:ext uri="{FF2B5EF4-FFF2-40B4-BE49-F238E27FC236}">
                <a16:creationId xmlns:a16="http://schemas.microsoft.com/office/drawing/2014/main" id="{BE079DD9-7FCD-BAAE-80DC-A32994038D33}"/>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3310" name="Text Box 14">
            <a:extLst>
              <a:ext uri="{FF2B5EF4-FFF2-40B4-BE49-F238E27FC236}">
                <a16:creationId xmlns:a16="http://schemas.microsoft.com/office/drawing/2014/main" id="{D5E05428-67F5-CEA2-58AD-E0F0DEF169E4}"/>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右移</a:t>
            </a:r>
            <a:r>
              <a:rPr lang="en-US" altLang="zh-CN" sz="2400">
                <a:solidFill>
                  <a:srgbClr val="CC0000"/>
                </a:solidFill>
                <a:latin typeface="Arial" panose="020B0604020202020204" pitchFamily="34" charset="0"/>
              </a:rPr>
              <a:t>1</a:t>
            </a:r>
            <a:r>
              <a:rPr lang="zh-CN" altLang="en-US" sz="2400">
                <a:solidFill>
                  <a:srgbClr val="CC0000"/>
                </a:solidFill>
                <a:latin typeface="Arial" panose="020B0604020202020204" pitchFamily="34" charset="0"/>
              </a:rPr>
              <a:t>位</a:t>
            </a:r>
            <a:endParaRPr lang="zh-CN" altLang="en-US" sz="2400" baseline="30000">
              <a:solidFill>
                <a:srgbClr val="CC0000"/>
              </a:solidFill>
              <a:latin typeface="Arial" panose="020B0604020202020204" pitchFamily="34" charset="0"/>
            </a:endParaRPr>
          </a:p>
        </p:txBody>
      </p:sp>
      <p:sp>
        <p:nvSpPr>
          <p:cNvPr id="49164" name="Text Box 15">
            <a:extLst>
              <a:ext uri="{FF2B5EF4-FFF2-40B4-BE49-F238E27FC236}">
                <a16:creationId xmlns:a16="http://schemas.microsoft.com/office/drawing/2014/main" id="{DDC18592-526F-9373-15CB-F9548927DBF5}"/>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49165" name="Text Box 16">
            <a:extLst>
              <a:ext uri="{FF2B5EF4-FFF2-40B4-BE49-F238E27FC236}">
                <a16:creationId xmlns:a16="http://schemas.microsoft.com/office/drawing/2014/main" id="{8C664EAA-3CE3-AFAF-63F8-7762A9FADF5E}"/>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49166" name="Text Box 17">
            <a:extLst>
              <a:ext uri="{FF2B5EF4-FFF2-40B4-BE49-F238E27FC236}">
                <a16:creationId xmlns:a16="http://schemas.microsoft.com/office/drawing/2014/main" id="{8A2C3C62-95BC-C078-4B9A-1C0DBE44E287}"/>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49167" name="Text Box 18">
            <a:extLst>
              <a:ext uri="{FF2B5EF4-FFF2-40B4-BE49-F238E27FC236}">
                <a16:creationId xmlns:a16="http://schemas.microsoft.com/office/drawing/2014/main" id="{6F9756F9-50C8-BACB-2E4B-62CD8A5DF6F1}"/>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183315" name="Text Box 19">
            <a:extLst>
              <a:ext uri="{FF2B5EF4-FFF2-40B4-BE49-F238E27FC236}">
                <a16:creationId xmlns:a16="http://schemas.microsoft.com/office/drawing/2014/main" id="{807390BF-14F2-7F36-D586-407744E890A9}"/>
              </a:ext>
            </a:extLst>
          </p:cNvPr>
          <p:cNvSpPr txBox="1">
            <a:spLocks noChangeArrowheads="1"/>
          </p:cNvSpPr>
          <p:nvPr/>
        </p:nvSpPr>
        <p:spPr bwMode="auto">
          <a:xfrm>
            <a:off x="6877050" y="270827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00010</a:t>
            </a:r>
          </a:p>
        </p:txBody>
      </p:sp>
      <p:sp>
        <p:nvSpPr>
          <p:cNvPr id="183316" name="Text Box 20">
            <a:extLst>
              <a:ext uri="{FF2B5EF4-FFF2-40B4-BE49-F238E27FC236}">
                <a16:creationId xmlns:a16="http://schemas.microsoft.com/office/drawing/2014/main" id="{A0852528-8AA4-DAE4-8AC2-F0AA4626BD87}"/>
              </a:ext>
            </a:extLst>
          </p:cNvPr>
          <p:cNvSpPr txBox="1">
            <a:spLocks noChangeArrowheads="1"/>
          </p:cNvSpPr>
          <p:nvPr/>
        </p:nvSpPr>
        <p:spPr bwMode="auto">
          <a:xfrm>
            <a:off x="7981950" y="270827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3310"/>
                                        </p:tgtEl>
                                        <p:attrNameLst>
                                          <p:attrName>style.visibility</p:attrName>
                                        </p:attrNameLst>
                                      </p:cBhvr>
                                      <p:to>
                                        <p:strVal val="visible"/>
                                      </p:to>
                                    </p:set>
                                    <p:anim to="" calcmode="lin" valueType="num">
                                      <p:cBhvr>
                                        <p:cTn id="12" dur="1" fill="hold"/>
                                        <p:tgtEl>
                                          <p:spTgt spid="183310"/>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3306"/>
                                        </p:tgtEl>
                                        <p:attrNameLst>
                                          <p:attrName>style.visibility</p:attrName>
                                        </p:attrNameLst>
                                      </p:cBhvr>
                                      <p:to>
                                        <p:strVal val="visible"/>
                                      </p:to>
                                    </p:set>
                                    <p:animEffect transition="in" filter="blinds(horizontal)">
                                      <p:cBhvr>
                                        <p:cTn id="17" dur="500"/>
                                        <p:tgtEl>
                                          <p:spTgt spid="18330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3307"/>
                                        </p:tgtEl>
                                        <p:attrNameLst>
                                          <p:attrName>style.visibility</p:attrName>
                                        </p:attrNameLst>
                                      </p:cBhvr>
                                      <p:to>
                                        <p:strVal val="visible"/>
                                      </p:to>
                                    </p:set>
                                    <p:animEffect transition="in" filter="blinds(horizontal)">
                                      <p:cBhvr>
                                        <p:cTn id="20" dur="500"/>
                                        <p:tgtEl>
                                          <p:spTgt spid="1833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3315"/>
                                        </p:tgtEl>
                                        <p:attrNameLst>
                                          <p:attrName>style.visibility</p:attrName>
                                        </p:attrNameLst>
                                      </p:cBhvr>
                                      <p:to>
                                        <p:strVal val="visible"/>
                                      </p:to>
                                    </p:set>
                                    <p:animEffect transition="in" filter="wipe(left)">
                                      <p:cBhvr>
                                        <p:cTn id="25" dur="500"/>
                                        <p:tgtEl>
                                          <p:spTgt spid="18331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83316"/>
                                        </p:tgtEl>
                                        <p:attrNameLst>
                                          <p:attrName>style.visibility</p:attrName>
                                        </p:attrNameLst>
                                      </p:cBhvr>
                                      <p:to>
                                        <p:strVal val="visible"/>
                                      </p:to>
                                    </p:set>
                                    <p:animEffect transition="in" filter="wipe(left)">
                                      <p:cBhvr>
                                        <p:cTn id="29" dur="500"/>
                                        <p:tgtEl>
                                          <p:spTgt spid="18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6" grpId="0" animBg="1"/>
      <p:bldP spid="183307" grpId="0" animBg="1"/>
      <p:bldP spid="183310" grpId="0"/>
      <p:bldP spid="183315" grpId="0" animBg="1"/>
      <p:bldP spid="18331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6657E801-7A96-0C41-4D4E-2AE369070999}"/>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135</a:t>
            </a:fld>
            <a:endParaRPr lang="en-US" altLang="zh-CN" sz="1400" b="0">
              <a:solidFill>
                <a:schemeClr val="tx1"/>
              </a:solidFill>
              <a:ea typeface="宋体" panose="02010600030101010101" pitchFamily="2" charset="-122"/>
            </a:endParaRPr>
          </a:p>
        </p:txBody>
      </p:sp>
      <p:sp>
        <p:nvSpPr>
          <p:cNvPr id="184322" name="Rectangle 2">
            <a:extLst>
              <a:ext uri="{FF2B5EF4-FFF2-40B4-BE49-F238E27FC236}">
                <a16:creationId xmlns:a16="http://schemas.microsoft.com/office/drawing/2014/main" id="{035E0B6A-591D-5369-E2DE-79EE31C9A100}"/>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第三次求部分积</a:t>
            </a:r>
          </a:p>
        </p:txBody>
      </p:sp>
      <p:sp>
        <p:nvSpPr>
          <p:cNvPr id="50180" name="Text Box 3">
            <a:extLst>
              <a:ext uri="{FF2B5EF4-FFF2-40B4-BE49-F238E27FC236}">
                <a16:creationId xmlns:a16="http://schemas.microsoft.com/office/drawing/2014/main" id="{1106A958-566D-C0D4-8DF5-16D58467265F}"/>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50181" name="Text Box 4">
            <a:extLst>
              <a:ext uri="{FF2B5EF4-FFF2-40B4-BE49-F238E27FC236}">
                <a16:creationId xmlns:a16="http://schemas.microsoft.com/office/drawing/2014/main" id="{0E14C734-2153-A3B8-18F3-20F1158934F5}"/>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C82519BD-2545-4681-6201-ED338F77AEE3}"/>
              </a:ext>
            </a:extLst>
          </p:cNvPr>
          <p:cNvGrpSpPr>
            <a:grpSpLocks/>
          </p:cNvGrpSpPr>
          <p:nvPr/>
        </p:nvGrpSpPr>
        <p:grpSpPr bwMode="auto">
          <a:xfrm>
            <a:off x="468313" y="981075"/>
            <a:ext cx="6192837" cy="5226050"/>
            <a:chOff x="295" y="618"/>
            <a:chExt cx="3901" cy="3292"/>
          </a:xfrm>
        </p:grpSpPr>
        <p:graphicFrame>
          <p:nvGraphicFramePr>
            <p:cNvPr id="50195" name="Object 6">
              <a:extLst>
                <a:ext uri="{FF2B5EF4-FFF2-40B4-BE49-F238E27FC236}">
                  <a16:creationId xmlns:a16="http://schemas.microsoft.com/office/drawing/2014/main" id="{F9D8E05A-B0C2-05FB-DFB0-7B6468202886}"/>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50195" name="Object 6">
                          <a:extLst>
                            <a:ext uri="{FF2B5EF4-FFF2-40B4-BE49-F238E27FC236}">
                              <a16:creationId xmlns:a16="http://schemas.microsoft.com/office/drawing/2014/main" id="{F9D8E05A-B0C2-05FB-DFB0-7B646820288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96" name="Text Box 7">
              <a:extLst>
                <a:ext uri="{FF2B5EF4-FFF2-40B4-BE49-F238E27FC236}">
                  <a16:creationId xmlns:a16="http://schemas.microsoft.com/office/drawing/2014/main" id="{D456254E-C529-B398-FE26-9459923426FF}"/>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0 0 0 1 0</a:t>
              </a:r>
            </a:p>
          </p:txBody>
        </p:sp>
        <p:sp>
          <p:nvSpPr>
            <p:cNvPr id="50197" name="Text Box 8">
              <a:extLst>
                <a:ext uri="{FF2B5EF4-FFF2-40B4-BE49-F238E27FC236}">
                  <a16:creationId xmlns:a16="http://schemas.microsoft.com/office/drawing/2014/main" id="{325DA74F-8EBD-2E96-88DF-45F188CE9DC4}"/>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1  1  </a:t>
              </a:r>
              <a:r>
                <a:rPr lang="en-US" altLang="zh-CN" sz="2400">
                  <a:solidFill>
                    <a:schemeClr val="bg1"/>
                  </a:solidFill>
                  <a:latin typeface="Arial" panose="020B0604020202020204" pitchFamily="34" charset="0"/>
                  <a:ea typeface="宋体" panose="02010600030101010101" pitchFamily="2" charset="-122"/>
                </a:rPr>
                <a:t>1    1</a:t>
              </a:r>
            </a:p>
          </p:txBody>
        </p:sp>
        <p:sp>
          <p:nvSpPr>
            <p:cNvPr id="50198" name="Text Box 9">
              <a:extLst>
                <a:ext uri="{FF2B5EF4-FFF2-40B4-BE49-F238E27FC236}">
                  <a16:creationId xmlns:a16="http://schemas.microsoft.com/office/drawing/2014/main" id="{A8876F5A-3B98-571C-6127-6C139E548046}"/>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4330" name="Text Box 10">
            <a:extLst>
              <a:ext uri="{FF2B5EF4-FFF2-40B4-BE49-F238E27FC236}">
                <a16:creationId xmlns:a16="http://schemas.microsoft.com/office/drawing/2014/main" id="{E6746B58-2088-0BDD-6333-39B61494E70F}"/>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0 1 1 0 1</a:t>
            </a:r>
          </a:p>
        </p:txBody>
      </p:sp>
      <p:sp>
        <p:nvSpPr>
          <p:cNvPr id="50184" name="Text Box 12">
            <a:extLst>
              <a:ext uri="{FF2B5EF4-FFF2-40B4-BE49-F238E27FC236}">
                <a16:creationId xmlns:a16="http://schemas.microsoft.com/office/drawing/2014/main" id="{3E1AE3AA-82EC-7043-BB6F-3175C7915361}"/>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50185" name="Text Box 13">
            <a:extLst>
              <a:ext uri="{FF2B5EF4-FFF2-40B4-BE49-F238E27FC236}">
                <a16:creationId xmlns:a16="http://schemas.microsoft.com/office/drawing/2014/main" id="{AEFAB367-04E8-FCD4-697D-5E8181D0CBAA}"/>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4334" name="Text Box 14">
            <a:extLst>
              <a:ext uri="{FF2B5EF4-FFF2-40B4-BE49-F238E27FC236}">
                <a16:creationId xmlns:a16="http://schemas.microsoft.com/office/drawing/2014/main" id="{01596678-6F37-1A1D-8FC2-5AF180E8010B}"/>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加运算：＋</a:t>
            </a:r>
            <a:r>
              <a:rPr lang="en-US" altLang="zh-CN" sz="2400">
                <a:solidFill>
                  <a:srgbClr val="CC0000"/>
                </a:solidFill>
                <a:latin typeface="Arial" panose="020B0604020202020204" pitchFamily="34" charset="0"/>
              </a:rPr>
              <a:t>|X|</a:t>
            </a:r>
          </a:p>
        </p:txBody>
      </p:sp>
      <p:sp>
        <p:nvSpPr>
          <p:cNvPr id="50187" name="Text Box 15">
            <a:extLst>
              <a:ext uri="{FF2B5EF4-FFF2-40B4-BE49-F238E27FC236}">
                <a16:creationId xmlns:a16="http://schemas.microsoft.com/office/drawing/2014/main" id="{B6C9F1E7-B576-2769-5F34-18822D3823FE}"/>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0188" name="Text Box 16">
            <a:extLst>
              <a:ext uri="{FF2B5EF4-FFF2-40B4-BE49-F238E27FC236}">
                <a16:creationId xmlns:a16="http://schemas.microsoft.com/office/drawing/2014/main" id="{EF92C4CE-DC77-D3BC-C978-A9172C3A6553}"/>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0189" name="Text Box 17">
            <a:extLst>
              <a:ext uri="{FF2B5EF4-FFF2-40B4-BE49-F238E27FC236}">
                <a16:creationId xmlns:a16="http://schemas.microsoft.com/office/drawing/2014/main" id="{07966677-2E90-73CC-CD3E-CA77C65C2950}"/>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0190" name="Text Box 18">
            <a:extLst>
              <a:ext uri="{FF2B5EF4-FFF2-40B4-BE49-F238E27FC236}">
                <a16:creationId xmlns:a16="http://schemas.microsoft.com/office/drawing/2014/main" id="{477523E8-6B10-7A29-E434-08CE5441E964}"/>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0191" name="Text Box 19">
            <a:extLst>
              <a:ext uri="{FF2B5EF4-FFF2-40B4-BE49-F238E27FC236}">
                <a16:creationId xmlns:a16="http://schemas.microsoft.com/office/drawing/2014/main" id="{5E25481C-B460-B716-B9B1-88FAA25E7AA7}"/>
              </a:ext>
            </a:extLst>
          </p:cNvPr>
          <p:cNvSpPr txBox="1">
            <a:spLocks noChangeArrowheads="1"/>
          </p:cNvSpPr>
          <p:nvPr/>
        </p:nvSpPr>
        <p:spPr bwMode="auto">
          <a:xfrm>
            <a:off x="6877050" y="270827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00010</a:t>
            </a:r>
          </a:p>
        </p:txBody>
      </p:sp>
      <p:sp>
        <p:nvSpPr>
          <p:cNvPr id="50192" name="Text Box 20">
            <a:extLst>
              <a:ext uri="{FF2B5EF4-FFF2-40B4-BE49-F238E27FC236}">
                <a16:creationId xmlns:a16="http://schemas.microsoft.com/office/drawing/2014/main" id="{B5BF363B-CCE5-984E-60EA-AD226D75B7BB}"/>
              </a:ext>
            </a:extLst>
          </p:cNvPr>
          <p:cNvSpPr txBox="1">
            <a:spLocks noChangeArrowheads="1"/>
          </p:cNvSpPr>
          <p:nvPr/>
        </p:nvSpPr>
        <p:spPr bwMode="auto">
          <a:xfrm>
            <a:off x="7981950" y="270827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184341" name="Text Box 21">
            <a:extLst>
              <a:ext uri="{FF2B5EF4-FFF2-40B4-BE49-F238E27FC236}">
                <a16:creationId xmlns:a16="http://schemas.microsoft.com/office/drawing/2014/main" id="{8A97E191-6F3F-40E7-C5CB-9E50A53B86A7}"/>
              </a:ext>
            </a:extLst>
          </p:cNvPr>
          <p:cNvSpPr txBox="1">
            <a:spLocks noChangeArrowheads="1"/>
          </p:cNvSpPr>
          <p:nvPr/>
        </p:nvSpPr>
        <p:spPr bwMode="auto">
          <a:xfrm>
            <a:off x="6878638" y="3259138"/>
            <a:ext cx="1033462"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01101</a:t>
            </a:r>
          </a:p>
        </p:txBody>
      </p:sp>
      <p:sp>
        <p:nvSpPr>
          <p:cNvPr id="184342" name="Text Box 22">
            <a:extLst>
              <a:ext uri="{FF2B5EF4-FFF2-40B4-BE49-F238E27FC236}">
                <a16:creationId xmlns:a16="http://schemas.microsoft.com/office/drawing/2014/main" id="{1A5CE6A1-9306-CB8F-99A9-D6EE0392BCE5}"/>
              </a:ext>
            </a:extLst>
          </p:cNvPr>
          <p:cNvSpPr txBox="1">
            <a:spLocks noChangeArrowheads="1"/>
          </p:cNvSpPr>
          <p:nvPr/>
        </p:nvSpPr>
        <p:spPr bwMode="auto">
          <a:xfrm>
            <a:off x="7981950" y="32591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4334"/>
                                        </p:tgtEl>
                                        <p:attrNameLst>
                                          <p:attrName>style.visibility</p:attrName>
                                        </p:attrNameLst>
                                      </p:cBhvr>
                                      <p:to>
                                        <p:strVal val="visible"/>
                                      </p:to>
                                    </p:set>
                                    <p:anim to="" calcmode="lin" valueType="num">
                                      <p:cBhvr>
                                        <p:cTn id="12" dur="1" fill="hold"/>
                                        <p:tgtEl>
                                          <p:spTgt spid="184334"/>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330"/>
                                        </p:tgtEl>
                                        <p:attrNameLst>
                                          <p:attrName>style.visibility</p:attrName>
                                        </p:attrNameLst>
                                      </p:cBhvr>
                                      <p:to>
                                        <p:strVal val="visible"/>
                                      </p:to>
                                    </p:set>
                                    <p:animEffect transition="in" filter="blinds(horizontal)">
                                      <p:cBhvr>
                                        <p:cTn id="17" dur="500"/>
                                        <p:tgtEl>
                                          <p:spTgt spid="1843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41"/>
                                        </p:tgtEl>
                                        <p:attrNameLst>
                                          <p:attrName>style.visibility</p:attrName>
                                        </p:attrNameLst>
                                      </p:cBhvr>
                                      <p:to>
                                        <p:strVal val="visible"/>
                                      </p:to>
                                    </p:set>
                                    <p:animEffect transition="in" filter="wipe(left)">
                                      <p:cBhvr>
                                        <p:cTn id="22" dur="500"/>
                                        <p:tgtEl>
                                          <p:spTgt spid="18434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4342"/>
                                        </p:tgtEl>
                                        <p:attrNameLst>
                                          <p:attrName>style.visibility</p:attrName>
                                        </p:attrNameLst>
                                      </p:cBhvr>
                                      <p:to>
                                        <p:strVal val="visible"/>
                                      </p:to>
                                    </p:set>
                                    <p:animEffect transition="in" filter="wipe(left)">
                                      <p:cBhvr>
                                        <p:cTn id="26" dur="500"/>
                                        <p:tgtEl>
                                          <p:spTgt spid="18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animBg="1"/>
      <p:bldP spid="184334" grpId="0"/>
      <p:bldP spid="184341" grpId="0" animBg="1"/>
      <p:bldP spid="18434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3D001076-CE8A-A8E6-6EB3-F322C79FCE1D}"/>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136</a:t>
            </a:fld>
            <a:endParaRPr lang="en-US" altLang="zh-CN" sz="1400" b="0">
              <a:solidFill>
                <a:schemeClr val="tx1"/>
              </a:solidFill>
              <a:ea typeface="宋体" panose="02010600030101010101" pitchFamily="2" charset="-122"/>
            </a:endParaRPr>
          </a:p>
        </p:txBody>
      </p:sp>
      <p:sp>
        <p:nvSpPr>
          <p:cNvPr id="185346" name="Rectangle 2">
            <a:extLst>
              <a:ext uri="{FF2B5EF4-FFF2-40B4-BE49-F238E27FC236}">
                <a16:creationId xmlns:a16="http://schemas.microsoft.com/office/drawing/2014/main" id="{6DAE9452-21F4-8119-74A1-1BB120BF03F5}"/>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第三次求部分积</a:t>
            </a:r>
          </a:p>
        </p:txBody>
      </p:sp>
      <p:sp>
        <p:nvSpPr>
          <p:cNvPr id="51204" name="Text Box 3">
            <a:extLst>
              <a:ext uri="{FF2B5EF4-FFF2-40B4-BE49-F238E27FC236}">
                <a16:creationId xmlns:a16="http://schemas.microsoft.com/office/drawing/2014/main" id="{FC27DDEE-E161-3609-9D34-5539A4BAA1AD}"/>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51205" name="Text Box 4">
            <a:extLst>
              <a:ext uri="{FF2B5EF4-FFF2-40B4-BE49-F238E27FC236}">
                <a16:creationId xmlns:a16="http://schemas.microsoft.com/office/drawing/2014/main" id="{50DBA0D7-5547-3671-F3A7-99EAE4A5530E}"/>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A7828C61-366B-5E65-C196-1B00168BB8D4}"/>
              </a:ext>
            </a:extLst>
          </p:cNvPr>
          <p:cNvGrpSpPr>
            <a:grpSpLocks/>
          </p:cNvGrpSpPr>
          <p:nvPr/>
        </p:nvGrpSpPr>
        <p:grpSpPr bwMode="auto">
          <a:xfrm>
            <a:off x="468313" y="981075"/>
            <a:ext cx="6192837" cy="5226050"/>
            <a:chOff x="295" y="618"/>
            <a:chExt cx="3901" cy="3292"/>
          </a:xfrm>
        </p:grpSpPr>
        <p:graphicFrame>
          <p:nvGraphicFramePr>
            <p:cNvPr id="51222" name="Object 6">
              <a:extLst>
                <a:ext uri="{FF2B5EF4-FFF2-40B4-BE49-F238E27FC236}">
                  <a16:creationId xmlns:a16="http://schemas.microsoft.com/office/drawing/2014/main" id="{8490CCAD-02C7-E5EF-4B54-2D2BDED15047}"/>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51222" name="Object 6">
                          <a:extLst>
                            <a:ext uri="{FF2B5EF4-FFF2-40B4-BE49-F238E27FC236}">
                              <a16:creationId xmlns:a16="http://schemas.microsoft.com/office/drawing/2014/main" id="{8490CCAD-02C7-E5EF-4B54-2D2BDED1504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23" name="Text Box 7">
              <a:extLst>
                <a:ext uri="{FF2B5EF4-FFF2-40B4-BE49-F238E27FC236}">
                  <a16:creationId xmlns:a16="http://schemas.microsoft.com/office/drawing/2014/main" id="{C4B59D1C-7A23-2386-1FD1-589C88321052}"/>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0 1 1 0 1</a:t>
              </a:r>
            </a:p>
          </p:txBody>
        </p:sp>
        <p:sp>
          <p:nvSpPr>
            <p:cNvPr id="51224" name="Text Box 8">
              <a:extLst>
                <a:ext uri="{FF2B5EF4-FFF2-40B4-BE49-F238E27FC236}">
                  <a16:creationId xmlns:a16="http://schemas.microsoft.com/office/drawing/2014/main" id="{374DE9E5-69B9-2BB9-0016-DD91663912F6}"/>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1  1  </a:t>
              </a:r>
              <a:r>
                <a:rPr lang="en-US" altLang="zh-CN" sz="2400">
                  <a:solidFill>
                    <a:schemeClr val="bg1"/>
                  </a:solidFill>
                  <a:latin typeface="Arial" panose="020B0604020202020204" pitchFamily="34" charset="0"/>
                  <a:ea typeface="宋体" panose="02010600030101010101" pitchFamily="2" charset="-122"/>
                </a:rPr>
                <a:t>1    1</a:t>
              </a:r>
            </a:p>
          </p:txBody>
        </p:sp>
        <p:sp>
          <p:nvSpPr>
            <p:cNvPr id="51225" name="Text Box 9">
              <a:extLst>
                <a:ext uri="{FF2B5EF4-FFF2-40B4-BE49-F238E27FC236}">
                  <a16:creationId xmlns:a16="http://schemas.microsoft.com/office/drawing/2014/main" id="{BA2A3D94-0A86-BCB3-8CB0-74A89C45A0BB}"/>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5354" name="Text Box 10">
            <a:extLst>
              <a:ext uri="{FF2B5EF4-FFF2-40B4-BE49-F238E27FC236}">
                <a16:creationId xmlns:a16="http://schemas.microsoft.com/office/drawing/2014/main" id="{1FD6B3AC-11BC-CE5A-0159-1C3B21BC7677}"/>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0 0 1 1 0</a:t>
            </a:r>
          </a:p>
        </p:txBody>
      </p:sp>
      <p:sp>
        <p:nvSpPr>
          <p:cNvPr id="185355" name="Text Box 11">
            <a:extLst>
              <a:ext uri="{FF2B5EF4-FFF2-40B4-BE49-F238E27FC236}">
                <a16:creationId xmlns:a16="http://schemas.microsoft.com/office/drawing/2014/main" id="{65B041CB-9FB3-3209-A7E5-2D7A20646182}"/>
              </a:ext>
            </a:extLst>
          </p:cNvPr>
          <p:cNvSpPr txBox="1">
            <a:spLocks noChangeArrowheads="1"/>
          </p:cNvSpPr>
          <p:nvPr/>
        </p:nvSpPr>
        <p:spPr bwMode="auto">
          <a:xfrm>
            <a:off x="4500563" y="1557338"/>
            <a:ext cx="2087562"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1  1  1</a:t>
            </a:r>
            <a:r>
              <a:rPr lang="en-US" altLang="zh-CN" sz="2400">
                <a:solidFill>
                  <a:schemeClr val="bg1"/>
                </a:solidFill>
                <a:latin typeface="Arial" panose="020B0604020202020204" pitchFamily="34" charset="0"/>
              </a:rPr>
              <a:t>    1</a:t>
            </a:r>
          </a:p>
        </p:txBody>
      </p:sp>
      <p:sp>
        <p:nvSpPr>
          <p:cNvPr id="51209" name="Text Box 12">
            <a:extLst>
              <a:ext uri="{FF2B5EF4-FFF2-40B4-BE49-F238E27FC236}">
                <a16:creationId xmlns:a16="http://schemas.microsoft.com/office/drawing/2014/main" id="{703D18DB-F9FE-3A5D-B96C-8D9D7A84D270}"/>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51210" name="Text Box 13">
            <a:extLst>
              <a:ext uri="{FF2B5EF4-FFF2-40B4-BE49-F238E27FC236}">
                <a16:creationId xmlns:a16="http://schemas.microsoft.com/office/drawing/2014/main" id="{49679F12-0F78-43A0-9A44-CC7620878FBE}"/>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5358" name="Text Box 14">
            <a:extLst>
              <a:ext uri="{FF2B5EF4-FFF2-40B4-BE49-F238E27FC236}">
                <a16:creationId xmlns:a16="http://schemas.microsoft.com/office/drawing/2014/main" id="{D73A4C3D-50DB-655A-0133-79B09510E6D8}"/>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右移</a:t>
            </a:r>
            <a:r>
              <a:rPr lang="en-US" altLang="zh-CN" sz="2400">
                <a:solidFill>
                  <a:srgbClr val="CC0000"/>
                </a:solidFill>
                <a:latin typeface="Arial" panose="020B0604020202020204" pitchFamily="34" charset="0"/>
              </a:rPr>
              <a:t>1</a:t>
            </a:r>
            <a:r>
              <a:rPr lang="zh-CN" altLang="en-US" sz="2400">
                <a:solidFill>
                  <a:srgbClr val="CC0000"/>
                </a:solidFill>
                <a:latin typeface="Arial" panose="020B0604020202020204" pitchFamily="34" charset="0"/>
              </a:rPr>
              <a:t>位</a:t>
            </a:r>
          </a:p>
        </p:txBody>
      </p:sp>
      <p:sp>
        <p:nvSpPr>
          <p:cNvPr id="51212" name="Text Box 15">
            <a:extLst>
              <a:ext uri="{FF2B5EF4-FFF2-40B4-BE49-F238E27FC236}">
                <a16:creationId xmlns:a16="http://schemas.microsoft.com/office/drawing/2014/main" id="{93A7D49D-0903-0E27-CBC9-8263C4B01D8C}"/>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1213" name="Text Box 16">
            <a:extLst>
              <a:ext uri="{FF2B5EF4-FFF2-40B4-BE49-F238E27FC236}">
                <a16:creationId xmlns:a16="http://schemas.microsoft.com/office/drawing/2014/main" id="{49DA6027-270F-BBA4-2BA3-3DE6D0BF3B26}"/>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1214" name="Text Box 17">
            <a:extLst>
              <a:ext uri="{FF2B5EF4-FFF2-40B4-BE49-F238E27FC236}">
                <a16:creationId xmlns:a16="http://schemas.microsoft.com/office/drawing/2014/main" id="{C0403D89-5081-20ED-BD6C-6E916C258774}"/>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1215" name="Text Box 18">
            <a:extLst>
              <a:ext uri="{FF2B5EF4-FFF2-40B4-BE49-F238E27FC236}">
                <a16:creationId xmlns:a16="http://schemas.microsoft.com/office/drawing/2014/main" id="{01C960A9-96AB-21DE-B02B-142BF668FA9B}"/>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1216" name="Text Box 19">
            <a:extLst>
              <a:ext uri="{FF2B5EF4-FFF2-40B4-BE49-F238E27FC236}">
                <a16:creationId xmlns:a16="http://schemas.microsoft.com/office/drawing/2014/main" id="{3A2D561E-F978-EE76-F1D6-0D1321EE7AE8}"/>
              </a:ext>
            </a:extLst>
          </p:cNvPr>
          <p:cNvSpPr txBox="1">
            <a:spLocks noChangeArrowheads="1"/>
          </p:cNvSpPr>
          <p:nvPr/>
        </p:nvSpPr>
        <p:spPr bwMode="auto">
          <a:xfrm>
            <a:off x="6877050" y="270827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00010</a:t>
            </a:r>
          </a:p>
        </p:txBody>
      </p:sp>
      <p:sp>
        <p:nvSpPr>
          <p:cNvPr id="51217" name="Text Box 20">
            <a:extLst>
              <a:ext uri="{FF2B5EF4-FFF2-40B4-BE49-F238E27FC236}">
                <a16:creationId xmlns:a16="http://schemas.microsoft.com/office/drawing/2014/main" id="{E0FA5E47-456D-5B7F-119A-DB4E5F0361EA}"/>
              </a:ext>
            </a:extLst>
          </p:cNvPr>
          <p:cNvSpPr txBox="1">
            <a:spLocks noChangeArrowheads="1"/>
          </p:cNvSpPr>
          <p:nvPr/>
        </p:nvSpPr>
        <p:spPr bwMode="auto">
          <a:xfrm>
            <a:off x="7981950" y="270827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51218" name="Text Box 21">
            <a:extLst>
              <a:ext uri="{FF2B5EF4-FFF2-40B4-BE49-F238E27FC236}">
                <a16:creationId xmlns:a16="http://schemas.microsoft.com/office/drawing/2014/main" id="{1369F51C-500A-BD4F-66A1-D0AEF828AAC7}"/>
              </a:ext>
            </a:extLst>
          </p:cNvPr>
          <p:cNvSpPr txBox="1">
            <a:spLocks noChangeArrowheads="1"/>
          </p:cNvSpPr>
          <p:nvPr/>
        </p:nvSpPr>
        <p:spPr bwMode="auto">
          <a:xfrm>
            <a:off x="6878638" y="3259138"/>
            <a:ext cx="1033462"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01101</a:t>
            </a:r>
          </a:p>
        </p:txBody>
      </p:sp>
      <p:sp>
        <p:nvSpPr>
          <p:cNvPr id="51219" name="Text Box 22">
            <a:extLst>
              <a:ext uri="{FF2B5EF4-FFF2-40B4-BE49-F238E27FC236}">
                <a16:creationId xmlns:a16="http://schemas.microsoft.com/office/drawing/2014/main" id="{13047DED-8FCB-9F89-7287-690C2798456E}"/>
              </a:ext>
            </a:extLst>
          </p:cNvPr>
          <p:cNvSpPr txBox="1">
            <a:spLocks noChangeArrowheads="1"/>
          </p:cNvSpPr>
          <p:nvPr/>
        </p:nvSpPr>
        <p:spPr bwMode="auto">
          <a:xfrm>
            <a:off x="7981950" y="32591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185367" name="Text Box 23">
            <a:extLst>
              <a:ext uri="{FF2B5EF4-FFF2-40B4-BE49-F238E27FC236}">
                <a16:creationId xmlns:a16="http://schemas.microsoft.com/office/drawing/2014/main" id="{380BD28B-B404-8AB8-DA00-2D8A1B3199F7}"/>
              </a:ext>
            </a:extLst>
          </p:cNvPr>
          <p:cNvSpPr txBox="1">
            <a:spLocks noChangeArrowheads="1"/>
          </p:cNvSpPr>
          <p:nvPr/>
        </p:nvSpPr>
        <p:spPr bwMode="auto">
          <a:xfrm>
            <a:off x="6877050" y="378936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00110</a:t>
            </a:r>
          </a:p>
        </p:txBody>
      </p:sp>
      <p:sp>
        <p:nvSpPr>
          <p:cNvPr id="185368" name="Text Box 24">
            <a:extLst>
              <a:ext uri="{FF2B5EF4-FFF2-40B4-BE49-F238E27FC236}">
                <a16:creationId xmlns:a16="http://schemas.microsoft.com/office/drawing/2014/main" id="{4F9D3E85-6AB6-60BB-498A-FEE09E2FDDD5}"/>
              </a:ext>
            </a:extLst>
          </p:cNvPr>
          <p:cNvSpPr txBox="1">
            <a:spLocks noChangeArrowheads="1"/>
          </p:cNvSpPr>
          <p:nvPr/>
        </p:nvSpPr>
        <p:spPr bwMode="auto">
          <a:xfrm>
            <a:off x="7980363" y="378936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111</a:t>
            </a:r>
            <a:r>
              <a:rPr lang="en-US" altLang="zh-CN" sz="2400">
                <a:solidFill>
                  <a:schemeClr val="bg1"/>
                </a:solidFill>
                <a:latin typeface="Arial" panose="020B0604020202020204" pitchFamily="34" charset="0"/>
                <a:ea typeface="宋体" panose="0201060003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5358"/>
                                        </p:tgtEl>
                                        <p:attrNameLst>
                                          <p:attrName>style.visibility</p:attrName>
                                        </p:attrNameLst>
                                      </p:cBhvr>
                                      <p:to>
                                        <p:strVal val="visible"/>
                                      </p:to>
                                    </p:set>
                                    <p:anim to="" calcmode="lin" valueType="num">
                                      <p:cBhvr>
                                        <p:cTn id="12" dur="1" fill="hold"/>
                                        <p:tgtEl>
                                          <p:spTgt spid="185358"/>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5354"/>
                                        </p:tgtEl>
                                        <p:attrNameLst>
                                          <p:attrName>style.visibility</p:attrName>
                                        </p:attrNameLst>
                                      </p:cBhvr>
                                      <p:to>
                                        <p:strVal val="visible"/>
                                      </p:to>
                                    </p:set>
                                    <p:animEffect transition="in" filter="blinds(horizontal)">
                                      <p:cBhvr>
                                        <p:cTn id="17" dur="500"/>
                                        <p:tgtEl>
                                          <p:spTgt spid="18535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5355"/>
                                        </p:tgtEl>
                                        <p:attrNameLst>
                                          <p:attrName>style.visibility</p:attrName>
                                        </p:attrNameLst>
                                      </p:cBhvr>
                                      <p:to>
                                        <p:strVal val="visible"/>
                                      </p:to>
                                    </p:set>
                                    <p:animEffect transition="in" filter="blinds(horizontal)">
                                      <p:cBhvr>
                                        <p:cTn id="20" dur="500"/>
                                        <p:tgtEl>
                                          <p:spTgt spid="1853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5367"/>
                                        </p:tgtEl>
                                        <p:attrNameLst>
                                          <p:attrName>style.visibility</p:attrName>
                                        </p:attrNameLst>
                                      </p:cBhvr>
                                      <p:to>
                                        <p:strVal val="visible"/>
                                      </p:to>
                                    </p:set>
                                    <p:animEffect transition="in" filter="wipe(left)">
                                      <p:cBhvr>
                                        <p:cTn id="25" dur="500"/>
                                        <p:tgtEl>
                                          <p:spTgt spid="185367"/>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85368"/>
                                        </p:tgtEl>
                                        <p:attrNameLst>
                                          <p:attrName>style.visibility</p:attrName>
                                        </p:attrNameLst>
                                      </p:cBhvr>
                                      <p:to>
                                        <p:strVal val="visible"/>
                                      </p:to>
                                    </p:set>
                                    <p:animEffect transition="in" filter="wipe(left)">
                                      <p:cBhvr>
                                        <p:cTn id="29" dur="500"/>
                                        <p:tgtEl>
                                          <p:spTgt spid="18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4" grpId="0" animBg="1"/>
      <p:bldP spid="185355" grpId="0" animBg="1"/>
      <p:bldP spid="185358" grpId="0"/>
      <p:bldP spid="185367" grpId="0" animBg="1"/>
      <p:bldP spid="18536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2682A7F2-AAF0-CEA9-6673-07F7B321DAC3}"/>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137</a:t>
            </a:fld>
            <a:endParaRPr lang="en-US" altLang="zh-CN" sz="1400" b="0">
              <a:solidFill>
                <a:schemeClr val="tx1"/>
              </a:solidFill>
              <a:ea typeface="宋体" panose="02010600030101010101" pitchFamily="2" charset="-122"/>
            </a:endParaRPr>
          </a:p>
        </p:txBody>
      </p:sp>
      <p:sp>
        <p:nvSpPr>
          <p:cNvPr id="186370" name="Rectangle 2">
            <a:extLst>
              <a:ext uri="{FF2B5EF4-FFF2-40B4-BE49-F238E27FC236}">
                <a16:creationId xmlns:a16="http://schemas.microsoft.com/office/drawing/2014/main" id="{12928414-25BA-558C-3BEB-4EB3A7E2A7A7}"/>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第四次求部分积</a:t>
            </a:r>
          </a:p>
        </p:txBody>
      </p:sp>
      <p:sp>
        <p:nvSpPr>
          <p:cNvPr id="52228" name="Text Box 3">
            <a:extLst>
              <a:ext uri="{FF2B5EF4-FFF2-40B4-BE49-F238E27FC236}">
                <a16:creationId xmlns:a16="http://schemas.microsoft.com/office/drawing/2014/main" id="{A47AA782-0025-131C-4E8D-4C7893B57FAD}"/>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52229" name="Text Box 4">
            <a:extLst>
              <a:ext uri="{FF2B5EF4-FFF2-40B4-BE49-F238E27FC236}">
                <a16:creationId xmlns:a16="http://schemas.microsoft.com/office/drawing/2014/main" id="{6FFE3FD6-23B5-8BB1-C2DC-EB7441F34779}"/>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A2EC14CE-75B3-9B45-99DC-9FDBFB5F0E21}"/>
              </a:ext>
            </a:extLst>
          </p:cNvPr>
          <p:cNvGrpSpPr>
            <a:grpSpLocks/>
          </p:cNvGrpSpPr>
          <p:nvPr/>
        </p:nvGrpSpPr>
        <p:grpSpPr bwMode="auto">
          <a:xfrm>
            <a:off x="468313" y="981075"/>
            <a:ext cx="6192837" cy="5226050"/>
            <a:chOff x="295" y="618"/>
            <a:chExt cx="3901" cy="3292"/>
          </a:xfrm>
        </p:grpSpPr>
        <p:graphicFrame>
          <p:nvGraphicFramePr>
            <p:cNvPr id="52247" name="Object 6">
              <a:extLst>
                <a:ext uri="{FF2B5EF4-FFF2-40B4-BE49-F238E27FC236}">
                  <a16:creationId xmlns:a16="http://schemas.microsoft.com/office/drawing/2014/main" id="{422DCB3F-8535-E6C8-C448-D69CDB645975}"/>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52247" name="Object 6">
                          <a:extLst>
                            <a:ext uri="{FF2B5EF4-FFF2-40B4-BE49-F238E27FC236}">
                              <a16:creationId xmlns:a16="http://schemas.microsoft.com/office/drawing/2014/main" id="{422DCB3F-8535-E6C8-C448-D69CDB64597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8" name="Text Box 7">
              <a:extLst>
                <a:ext uri="{FF2B5EF4-FFF2-40B4-BE49-F238E27FC236}">
                  <a16:creationId xmlns:a16="http://schemas.microsoft.com/office/drawing/2014/main" id="{1C4628A0-08D8-7E67-96A2-C49164E55D89}"/>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0 0 1 1 0</a:t>
              </a:r>
            </a:p>
          </p:txBody>
        </p:sp>
        <p:sp>
          <p:nvSpPr>
            <p:cNvPr id="52249" name="Text Box 8">
              <a:extLst>
                <a:ext uri="{FF2B5EF4-FFF2-40B4-BE49-F238E27FC236}">
                  <a16:creationId xmlns:a16="http://schemas.microsoft.com/office/drawing/2014/main" id="{32ACDE64-0EBF-635C-4073-56850A8391CD}"/>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1  1   1 </a:t>
              </a:r>
              <a:r>
                <a:rPr lang="en-US" altLang="zh-CN" sz="2400">
                  <a:solidFill>
                    <a:schemeClr val="bg1"/>
                  </a:solidFill>
                  <a:latin typeface="Arial" panose="020B0604020202020204" pitchFamily="34" charset="0"/>
                  <a:ea typeface="宋体" panose="02010600030101010101" pitchFamily="2" charset="-122"/>
                </a:rPr>
                <a:t>   1</a:t>
              </a:r>
            </a:p>
          </p:txBody>
        </p:sp>
        <p:sp>
          <p:nvSpPr>
            <p:cNvPr id="52250" name="Text Box 9">
              <a:extLst>
                <a:ext uri="{FF2B5EF4-FFF2-40B4-BE49-F238E27FC236}">
                  <a16:creationId xmlns:a16="http://schemas.microsoft.com/office/drawing/2014/main" id="{6085AFB1-9EC7-5892-62B0-FF5710757D10}"/>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6378" name="Text Box 10">
            <a:extLst>
              <a:ext uri="{FF2B5EF4-FFF2-40B4-BE49-F238E27FC236}">
                <a16:creationId xmlns:a16="http://schemas.microsoft.com/office/drawing/2014/main" id="{CC9AEFC1-F034-6BB3-7BA8-09B4AD63984C}"/>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1 0 0 0 1</a:t>
            </a:r>
          </a:p>
        </p:txBody>
      </p:sp>
      <p:sp>
        <p:nvSpPr>
          <p:cNvPr id="52232" name="Text Box 12">
            <a:extLst>
              <a:ext uri="{FF2B5EF4-FFF2-40B4-BE49-F238E27FC236}">
                <a16:creationId xmlns:a16="http://schemas.microsoft.com/office/drawing/2014/main" id="{93124FAF-1E75-D128-FC33-A48F925EADF9}"/>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52233" name="Text Box 13">
            <a:extLst>
              <a:ext uri="{FF2B5EF4-FFF2-40B4-BE49-F238E27FC236}">
                <a16:creationId xmlns:a16="http://schemas.microsoft.com/office/drawing/2014/main" id="{869C327C-BDD1-C681-5254-18B6AE2B31B6}"/>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6382" name="Text Box 14">
            <a:extLst>
              <a:ext uri="{FF2B5EF4-FFF2-40B4-BE49-F238E27FC236}">
                <a16:creationId xmlns:a16="http://schemas.microsoft.com/office/drawing/2014/main" id="{27F175B8-32E4-CF92-FFB5-436257D43F46}"/>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Arial" panose="020B0604020202020204" pitchFamily="34" charset="0"/>
              </a:rPr>
              <a:t>加运算：＋</a:t>
            </a:r>
            <a:r>
              <a:rPr lang="en-US" altLang="zh-CN" sz="2400">
                <a:solidFill>
                  <a:srgbClr val="CC0000"/>
                </a:solidFill>
                <a:latin typeface="Arial" panose="020B0604020202020204" pitchFamily="34" charset="0"/>
              </a:rPr>
              <a:t>|X|</a:t>
            </a:r>
          </a:p>
        </p:txBody>
      </p:sp>
      <p:sp>
        <p:nvSpPr>
          <p:cNvPr id="52235" name="Text Box 15">
            <a:extLst>
              <a:ext uri="{FF2B5EF4-FFF2-40B4-BE49-F238E27FC236}">
                <a16:creationId xmlns:a16="http://schemas.microsoft.com/office/drawing/2014/main" id="{0DA6D0DB-3832-381F-DBF5-93138355034F}"/>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2236" name="Text Box 16">
            <a:extLst>
              <a:ext uri="{FF2B5EF4-FFF2-40B4-BE49-F238E27FC236}">
                <a16:creationId xmlns:a16="http://schemas.microsoft.com/office/drawing/2014/main" id="{8C8703A3-B44E-B9BD-20CB-2F9405CA93DC}"/>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2237" name="Text Box 17">
            <a:extLst>
              <a:ext uri="{FF2B5EF4-FFF2-40B4-BE49-F238E27FC236}">
                <a16:creationId xmlns:a16="http://schemas.microsoft.com/office/drawing/2014/main" id="{A0042C0B-97F8-B770-4714-3879038543D6}"/>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2238" name="Text Box 18">
            <a:extLst>
              <a:ext uri="{FF2B5EF4-FFF2-40B4-BE49-F238E27FC236}">
                <a16:creationId xmlns:a16="http://schemas.microsoft.com/office/drawing/2014/main" id="{B3C56B76-BAE9-4CBA-2DA1-A192BFDDA566}"/>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2239" name="Text Box 19">
            <a:extLst>
              <a:ext uri="{FF2B5EF4-FFF2-40B4-BE49-F238E27FC236}">
                <a16:creationId xmlns:a16="http://schemas.microsoft.com/office/drawing/2014/main" id="{84BBDC3C-9A6F-C3AE-5F7B-A81EB4AA647D}"/>
              </a:ext>
            </a:extLst>
          </p:cNvPr>
          <p:cNvSpPr txBox="1">
            <a:spLocks noChangeArrowheads="1"/>
          </p:cNvSpPr>
          <p:nvPr/>
        </p:nvSpPr>
        <p:spPr bwMode="auto">
          <a:xfrm>
            <a:off x="6877050" y="270827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00010</a:t>
            </a:r>
          </a:p>
        </p:txBody>
      </p:sp>
      <p:sp>
        <p:nvSpPr>
          <p:cNvPr id="52240" name="Text Box 20">
            <a:extLst>
              <a:ext uri="{FF2B5EF4-FFF2-40B4-BE49-F238E27FC236}">
                <a16:creationId xmlns:a16="http://schemas.microsoft.com/office/drawing/2014/main" id="{5C707B5B-5D84-CE56-0975-626A4509912A}"/>
              </a:ext>
            </a:extLst>
          </p:cNvPr>
          <p:cNvSpPr txBox="1">
            <a:spLocks noChangeArrowheads="1"/>
          </p:cNvSpPr>
          <p:nvPr/>
        </p:nvSpPr>
        <p:spPr bwMode="auto">
          <a:xfrm>
            <a:off x="7981950" y="270827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52241" name="Text Box 21">
            <a:extLst>
              <a:ext uri="{FF2B5EF4-FFF2-40B4-BE49-F238E27FC236}">
                <a16:creationId xmlns:a16="http://schemas.microsoft.com/office/drawing/2014/main" id="{8EF96964-1F76-E050-DBC8-7CFD52A46F27}"/>
              </a:ext>
            </a:extLst>
          </p:cNvPr>
          <p:cNvSpPr txBox="1">
            <a:spLocks noChangeArrowheads="1"/>
          </p:cNvSpPr>
          <p:nvPr/>
        </p:nvSpPr>
        <p:spPr bwMode="auto">
          <a:xfrm>
            <a:off x="6878638" y="3259138"/>
            <a:ext cx="1033462"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01101</a:t>
            </a:r>
          </a:p>
        </p:txBody>
      </p:sp>
      <p:sp>
        <p:nvSpPr>
          <p:cNvPr id="52242" name="Text Box 22">
            <a:extLst>
              <a:ext uri="{FF2B5EF4-FFF2-40B4-BE49-F238E27FC236}">
                <a16:creationId xmlns:a16="http://schemas.microsoft.com/office/drawing/2014/main" id="{016E57DB-39AB-B475-0522-3ABFCDB60205}"/>
              </a:ext>
            </a:extLst>
          </p:cNvPr>
          <p:cNvSpPr txBox="1">
            <a:spLocks noChangeArrowheads="1"/>
          </p:cNvSpPr>
          <p:nvPr/>
        </p:nvSpPr>
        <p:spPr bwMode="auto">
          <a:xfrm>
            <a:off x="7981950" y="32591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52243" name="Text Box 23">
            <a:extLst>
              <a:ext uri="{FF2B5EF4-FFF2-40B4-BE49-F238E27FC236}">
                <a16:creationId xmlns:a16="http://schemas.microsoft.com/office/drawing/2014/main" id="{007CBD60-24C4-5F64-A30C-B75C29BAC648}"/>
              </a:ext>
            </a:extLst>
          </p:cNvPr>
          <p:cNvSpPr txBox="1">
            <a:spLocks noChangeArrowheads="1"/>
          </p:cNvSpPr>
          <p:nvPr/>
        </p:nvSpPr>
        <p:spPr bwMode="auto">
          <a:xfrm>
            <a:off x="6877050" y="378936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00110</a:t>
            </a:r>
          </a:p>
        </p:txBody>
      </p:sp>
      <p:sp>
        <p:nvSpPr>
          <p:cNvPr id="52244" name="Text Box 24">
            <a:extLst>
              <a:ext uri="{FF2B5EF4-FFF2-40B4-BE49-F238E27FC236}">
                <a16:creationId xmlns:a16="http://schemas.microsoft.com/office/drawing/2014/main" id="{2CAAE9FF-E18C-E20D-2194-8978016A6B9B}"/>
              </a:ext>
            </a:extLst>
          </p:cNvPr>
          <p:cNvSpPr txBox="1">
            <a:spLocks noChangeArrowheads="1"/>
          </p:cNvSpPr>
          <p:nvPr/>
        </p:nvSpPr>
        <p:spPr bwMode="auto">
          <a:xfrm>
            <a:off x="7980363" y="378936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111</a:t>
            </a:r>
            <a:r>
              <a:rPr lang="en-US" altLang="zh-CN" sz="2400">
                <a:solidFill>
                  <a:schemeClr val="bg1"/>
                </a:solidFill>
                <a:latin typeface="Arial" panose="020B0604020202020204" pitchFamily="34" charset="0"/>
                <a:ea typeface="宋体" panose="02010600030101010101" pitchFamily="2" charset="-122"/>
              </a:rPr>
              <a:t>1</a:t>
            </a:r>
          </a:p>
        </p:txBody>
      </p:sp>
      <p:sp>
        <p:nvSpPr>
          <p:cNvPr id="186393" name="Text Box 25">
            <a:extLst>
              <a:ext uri="{FF2B5EF4-FFF2-40B4-BE49-F238E27FC236}">
                <a16:creationId xmlns:a16="http://schemas.microsoft.com/office/drawing/2014/main" id="{A1ECC9F3-D185-981A-5DD0-D3AAB51616F3}"/>
              </a:ext>
            </a:extLst>
          </p:cNvPr>
          <p:cNvSpPr txBox="1">
            <a:spLocks noChangeArrowheads="1"/>
          </p:cNvSpPr>
          <p:nvPr/>
        </p:nvSpPr>
        <p:spPr bwMode="auto">
          <a:xfrm>
            <a:off x="6877050" y="434022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10001</a:t>
            </a:r>
          </a:p>
        </p:txBody>
      </p:sp>
      <p:sp>
        <p:nvSpPr>
          <p:cNvPr id="186394" name="Text Box 26">
            <a:extLst>
              <a:ext uri="{FF2B5EF4-FFF2-40B4-BE49-F238E27FC236}">
                <a16:creationId xmlns:a16="http://schemas.microsoft.com/office/drawing/2014/main" id="{B7C08D83-2B52-8D0E-37ED-F0702F8CA319}"/>
              </a:ext>
            </a:extLst>
          </p:cNvPr>
          <p:cNvSpPr txBox="1">
            <a:spLocks noChangeArrowheads="1"/>
          </p:cNvSpPr>
          <p:nvPr/>
        </p:nvSpPr>
        <p:spPr bwMode="auto">
          <a:xfrm>
            <a:off x="7980363" y="434022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111</a:t>
            </a:r>
            <a:r>
              <a:rPr lang="en-US" altLang="zh-CN" sz="2400">
                <a:solidFill>
                  <a:schemeClr val="bg1"/>
                </a:solidFill>
                <a:latin typeface="Arial" panose="020B0604020202020204" pitchFamily="34" charset="0"/>
                <a:ea typeface="宋体" panose="0201060003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6382"/>
                                        </p:tgtEl>
                                        <p:attrNameLst>
                                          <p:attrName>style.visibility</p:attrName>
                                        </p:attrNameLst>
                                      </p:cBhvr>
                                      <p:to>
                                        <p:strVal val="visible"/>
                                      </p:to>
                                    </p:set>
                                    <p:anim to="" calcmode="lin" valueType="num">
                                      <p:cBhvr>
                                        <p:cTn id="12" dur="1" fill="hold"/>
                                        <p:tgtEl>
                                          <p:spTgt spid="186382"/>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6378"/>
                                        </p:tgtEl>
                                        <p:attrNameLst>
                                          <p:attrName>style.visibility</p:attrName>
                                        </p:attrNameLst>
                                      </p:cBhvr>
                                      <p:to>
                                        <p:strVal val="visible"/>
                                      </p:to>
                                    </p:set>
                                    <p:animEffect transition="in" filter="blinds(horizontal)">
                                      <p:cBhvr>
                                        <p:cTn id="17" dur="500"/>
                                        <p:tgtEl>
                                          <p:spTgt spid="1863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6393"/>
                                        </p:tgtEl>
                                        <p:attrNameLst>
                                          <p:attrName>style.visibility</p:attrName>
                                        </p:attrNameLst>
                                      </p:cBhvr>
                                      <p:to>
                                        <p:strVal val="visible"/>
                                      </p:to>
                                    </p:set>
                                    <p:animEffect transition="in" filter="wipe(left)">
                                      <p:cBhvr>
                                        <p:cTn id="22" dur="500"/>
                                        <p:tgtEl>
                                          <p:spTgt spid="186393"/>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6394"/>
                                        </p:tgtEl>
                                        <p:attrNameLst>
                                          <p:attrName>style.visibility</p:attrName>
                                        </p:attrNameLst>
                                      </p:cBhvr>
                                      <p:to>
                                        <p:strVal val="visible"/>
                                      </p:to>
                                    </p:set>
                                    <p:animEffect transition="in" filter="wipe(left)">
                                      <p:cBhvr>
                                        <p:cTn id="26" dur="500"/>
                                        <p:tgtEl>
                                          <p:spTgt spid="18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8" grpId="0" animBg="1"/>
      <p:bldP spid="186382" grpId="0"/>
      <p:bldP spid="186393" grpId="0" animBg="1"/>
      <p:bldP spid="18639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FB47F56E-EE5A-AD24-2D8F-0014DB8012CD}"/>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138</a:t>
            </a:fld>
            <a:endParaRPr lang="en-US" altLang="zh-CN" sz="1400" b="0">
              <a:solidFill>
                <a:schemeClr val="tx1"/>
              </a:solidFill>
              <a:ea typeface="宋体" panose="02010600030101010101" pitchFamily="2" charset="-122"/>
            </a:endParaRPr>
          </a:p>
        </p:txBody>
      </p:sp>
      <p:sp>
        <p:nvSpPr>
          <p:cNvPr id="187394" name="Rectangle 2">
            <a:extLst>
              <a:ext uri="{FF2B5EF4-FFF2-40B4-BE49-F238E27FC236}">
                <a16:creationId xmlns:a16="http://schemas.microsoft.com/office/drawing/2014/main" id="{C79A5146-7B71-A4BA-63AF-A40676BBEDAF}"/>
              </a:ext>
            </a:extLst>
          </p:cNvPr>
          <p:cNvSpPr>
            <a:spLocks noGrp="1" noChangeArrowheads="1"/>
          </p:cNvSpPr>
          <p:nvPr>
            <p:ph type="title"/>
          </p:nvPr>
        </p:nvSpPr>
        <p:spPr>
          <a:xfrm>
            <a:off x="250825" y="188913"/>
            <a:ext cx="3097213" cy="658812"/>
          </a:xfrm>
        </p:spPr>
        <p:txBody>
          <a:bodyPr/>
          <a:lstStyle/>
          <a:p>
            <a:pPr eaLnBrk="1" hangingPunct="1">
              <a:defRPr/>
            </a:pPr>
            <a:r>
              <a:rPr lang="zh-CN" altLang="en-US" sz="3200"/>
              <a:t>第四次求部分积</a:t>
            </a:r>
          </a:p>
        </p:txBody>
      </p:sp>
      <p:sp>
        <p:nvSpPr>
          <p:cNvPr id="53252" name="Text Box 3">
            <a:extLst>
              <a:ext uri="{FF2B5EF4-FFF2-40B4-BE49-F238E27FC236}">
                <a16:creationId xmlns:a16="http://schemas.microsoft.com/office/drawing/2014/main" id="{4FF90AF6-0939-B297-DFB4-EF157218DFA3}"/>
              </a:ext>
            </a:extLst>
          </p:cNvPr>
          <p:cNvSpPr txBox="1">
            <a:spLocks noChangeArrowheads="1"/>
          </p:cNvSpPr>
          <p:nvPr/>
        </p:nvSpPr>
        <p:spPr bwMode="auto">
          <a:xfrm>
            <a:off x="6851650" y="47625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00000</a:t>
            </a:r>
          </a:p>
        </p:txBody>
      </p:sp>
      <p:sp>
        <p:nvSpPr>
          <p:cNvPr id="53253" name="Text Box 4">
            <a:extLst>
              <a:ext uri="{FF2B5EF4-FFF2-40B4-BE49-F238E27FC236}">
                <a16:creationId xmlns:a16="http://schemas.microsoft.com/office/drawing/2014/main" id="{4F13C709-FF42-0069-34FF-BC52D0D8C6B9}"/>
              </a:ext>
            </a:extLst>
          </p:cNvPr>
          <p:cNvSpPr txBox="1">
            <a:spLocks noChangeArrowheads="1"/>
          </p:cNvSpPr>
          <p:nvPr/>
        </p:nvSpPr>
        <p:spPr bwMode="auto">
          <a:xfrm>
            <a:off x="7964488" y="476250"/>
            <a:ext cx="846137"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a:t>
            </a:r>
            <a:r>
              <a:rPr lang="en-US" altLang="zh-CN" sz="2400">
                <a:solidFill>
                  <a:schemeClr val="bg1"/>
                </a:solidFill>
                <a:ea typeface="宋体" panose="02010600030101010101" pitchFamily="2" charset="-122"/>
              </a:rPr>
              <a:t>0</a:t>
            </a:r>
            <a:r>
              <a:rPr lang="en-US" altLang="zh-CN" sz="2400">
                <a:solidFill>
                  <a:schemeClr val="bg1"/>
                </a:solidFill>
                <a:latin typeface="Arial" panose="020B0604020202020204" pitchFamily="34" charset="0"/>
                <a:ea typeface="宋体" panose="02010600030101010101" pitchFamily="2" charset="-122"/>
              </a:rPr>
              <a:t>1</a:t>
            </a:r>
          </a:p>
        </p:txBody>
      </p:sp>
      <p:grpSp>
        <p:nvGrpSpPr>
          <p:cNvPr id="2" name="Group 5">
            <a:extLst>
              <a:ext uri="{FF2B5EF4-FFF2-40B4-BE49-F238E27FC236}">
                <a16:creationId xmlns:a16="http://schemas.microsoft.com/office/drawing/2014/main" id="{B267E0E4-7F6E-002A-3D4D-3A47B4A5A137}"/>
              </a:ext>
            </a:extLst>
          </p:cNvPr>
          <p:cNvGrpSpPr>
            <a:grpSpLocks/>
          </p:cNvGrpSpPr>
          <p:nvPr/>
        </p:nvGrpSpPr>
        <p:grpSpPr bwMode="auto">
          <a:xfrm>
            <a:off x="468313" y="981075"/>
            <a:ext cx="6192837" cy="5226050"/>
            <a:chOff x="295" y="618"/>
            <a:chExt cx="3901" cy="3292"/>
          </a:xfrm>
        </p:grpSpPr>
        <p:graphicFrame>
          <p:nvGraphicFramePr>
            <p:cNvPr id="53275" name="Object 6">
              <a:extLst>
                <a:ext uri="{FF2B5EF4-FFF2-40B4-BE49-F238E27FC236}">
                  <a16:creationId xmlns:a16="http://schemas.microsoft.com/office/drawing/2014/main" id="{11B02CD2-0EC1-53A9-4CB7-6E6C7C7D41D6}"/>
                </a:ext>
              </a:extLst>
            </p:cNvPr>
            <p:cNvGraphicFramePr>
              <a:graphicFrameLocks/>
            </p:cNvGraphicFramePr>
            <p:nvPr/>
          </p:nvGraphicFramePr>
          <p:xfrm>
            <a:off x="295" y="618"/>
            <a:ext cx="3901" cy="3292"/>
          </p:xfrm>
          <a:graphic>
            <a:graphicData uri="http://schemas.openxmlformats.org/presentationml/2006/ole">
              <mc:AlternateContent xmlns:mc="http://schemas.openxmlformats.org/markup-compatibility/2006">
                <mc:Choice xmlns:v="urn:schemas-microsoft-com:vml" Requires="v">
                  <p:oleObj r:id="rId5" imgW="4056480" imgH="3425040" progId="Visio.Drawing.11">
                    <p:embed/>
                  </p:oleObj>
                </mc:Choice>
                <mc:Fallback>
                  <p:oleObj r:id="rId5" imgW="4056480" imgH="3425040" progId="Visio.Drawing.11">
                    <p:embed/>
                    <p:pic>
                      <p:nvPicPr>
                        <p:cNvPr id="53275" name="Object 6">
                          <a:extLst>
                            <a:ext uri="{FF2B5EF4-FFF2-40B4-BE49-F238E27FC236}">
                              <a16:creationId xmlns:a16="http://schemas.microsoft.com/office/drawing/2014/main" id="{11B02CD2-0EC1-53A9-4CB7-6E6C7C7D41D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618"/>
                          <a:ext cx="3901" cy="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76" name="Text Box 7">
              <a:extLst>
                <a:ext uri="{FF2B5EF4-FFF2-40B4-BE49-F238E27FC236}">
                  <a16:creationId xmlns:a16="http://schemas.microsoft.com/office/drawing/2014/main" id="{D37A3343-92A1-DE09-6F58-1DCD90E8FA16}"/>
                </a:ext>
              </a:extLst>
            </p:cNvPr>
            <p:cNvSpPr txBox="1">
              <a:spLocks noChangeArrowheads="1"/>
            </p:cNvSpPr>
            <p:nvPr/>
          </p:nvSpPr>
          <p:spPr bwMode="auto">
            <a:xfrm>
              <a:off x="1020" y="963"/>
              <a:ext cx="1316"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1 0 0 0 1</a:t>
              </a:r>
            </a:p>
          </p:txBody>
        </p:sp>
        <p:sp>
          <p:nvSpPr>
            <p:cNvPr id="53277" name="Text Box 8">
              <a:extLst>
                <a:ext uri="{FF2B5EF4-FFF2-40B4-BE49-F238E27FC236}">
                  <a16:creationId xmlns:a16="http://schemas.microsoft.com/office/drawing/2014/main" id="{A0E409FE-49DA-4645-0D11-47ADA8E465E3}"/>
                </a:ext>
              </a:extLst>
            </p:cNvPr>
            <p:cNvSpPr txBox="1">
              <a:spLocks noChangeArrowheads="1"/>
            </p:cNvSpPr>
            <p:nvPr/>
          </p:nvSpPr>
          <p:spPr bwMode="auto">
            <a:xfrm>
              <a:off x="2835" y="964"/>
              <a:ext cx="1315" cy="334"/>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a:t>
              </a:r>
              <a:r>
                <a:rPr lang="en-US" altLang="zh-CN" sz="2400">
                  <a:solidFill>
                    <a:schemeClr val="tx1"/>
                  </a:solidFill>
                  <a:latin typeface="Arial" panose="020B0604020202020204" pitchFamily="34" charset="0"/>
                  <a:ea typeface="宋体" panose="02010600030101010101" pitchFamily="2" charset="-122"/>
                </a:rPr>
                <a:t>1  1   1 </a:t>
              </a:r>
              <a:r>
                <a:rPr lang="en-US" altLang="zh-CN" sz="2400">
                  <a:solidFill>
                    <a:schemeClr val="bg1"/>
                  </a:solidFill>
                  <a:latin typeface="Arial" panose="020B0604020202020204" pitchFamily="34" charset="0"/>
                  <a:ea typeface="宋体" panose="02010600030101010101" pitchFamily="2" charset="-122"/>
                </a:rPr>
                <a:t>   1</a:t>
              </a:r>
            </a:p>
          </p:txBody>
        </p:sp>
        <p:sp>
          <p:nvSpPr>
            <p:cNvPr id="53278" name="Text Box 9">
              <a:extLst>
                <a:ext uri="{FF2B5EF4-FFF2-40B4-BE49-F238E27FC236}">
                  <a16:creationId xmlns:a16="http://schemas.microsoft.com/office/drawing/2014/main" id="{9399CEB1-5BED-1852-C8E1-9CBCA85B825A}"/>
                </a:ext>
              </a:extLst>
            </p:cNvPr>
            <p:cNvSpPr txBox="1">
              <a:spLocks noChangeArrowheads="1"/>
            </p:cNvSpPr>
            <p:nvPr/>
          </p:nvSpPr>
          <p:spPr bwMode="auto">
            <a:xfrm>
              <a:off x="1519" y="3521"/>
              <a:ext cx="1270" cy="334"/>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0 1 0 1 1</a:t>
              </a:r>
            </a:p>
          </p:txBody>
        </p:sp>
      </p:grpSp>
      <p:sp>
        <p:nvSpPr>
          <p:cNvPr id="187402" name="Text Box 10">
            <a:extLst>
              <a:ext uri="{FF2B5EF4-FFF2-40B4-BE49-F238E27FC236}">
                <a16:creationId xmlns:a16="http://schemas.microsoft.com/office/drawing/2014/main" id="{48B395C5-C236-5816-4916-E87B288B83B6}"/>
              </a:ext>
            </a:extLst>
          </p:cNvPr>
          <p:cNvSpPr txBox="1">
            <a:spLocks noChangeArrowheads="1"/>
          </p:cNvSpPr>
          <p:nvPr/>
        </p:nvSpPr>
        <p:spPr bwMode="auto">
          <a:xfrm>
            <a:off x="1619250" y="1557338"/>
            <a:ext cx="2089150" cy="530225"/>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0 1 0 0 0</a:t>
            </a:r>
          </a:p>
        </p:txBody>
      </p:sp>
      <p:sp>
        <p:nvSpPr>
          <p:cNvPr id="187403" name="Text Box 11">
            <a:extLst>
              <a:ext uri="{FF2B5EF4-FFF2-40B4-BE49-F238E27FC236}">
                <a16:creationId xmlns:a16="http://schemas.microsoft.com/office/drawing/2014/main" id="{8766A9FE-758E-209E-91A7-03CA9C288AE3}"/>
              </a:ext>
            </a:extLst>
          </p:cNvPr>
          <p:cNvSpPr txBox="1">
            <a:spLocks noChangeArrowheads="1"/>
          </p:cNvSpPr>
          <p:nvPr/>
        </p:nvSpPr>
        <p:spPr bwMode="auto">
          <a:xfrm>
            <a:off x="4500563" y="1557338"/>
            <a:ext cx="2087562" cy="530225"/>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lnSpc>
                <a:spcPct val="120000"/>
              </a:lnSpc>
              <a:spcBef>
                <a:spcPct val="50000"/>
              </a:spcBef>
              <a:spcAft>
                <a:spcPct val="0"/>
              </a:spcAft>
              <a:buFontTx/>
              <a:buNone/>
            </a:pPr>
            <a:r>
              <a:rPr lang="en-US" altLang="zh-CN" sz="2400">
                <a:solidFill>
                  <a:schemeClr val="tx1"/>
                </a:solidFill>
                <a:latin typeface="Arial" panose="020B0604020202020204" pitchFamily="34" charset="0"/>
              </a:rPr>
              <a:t>   1  1  1</a:t>
            </a:r>
            <a:r>
              <a:rPr lang="en-US" altLang="zh-CN" sz="2400">
                <a:solidFill>
                  <a:schemeClr val="bg1"/>
                </a:solidFill>
                <a:latin typeface="Arial" panose="020B0604020202020204" pitchFamily="34" charset="0"/>
              </a:rPr>
              <a:t>     </a:t>
            </a:r>
            <a:r>
              <a:rPr lang="en-US" altLang="zh-CN" sz="2400">
                <a:solidFill>
                  <a:schemeClr val="tx1"/>
                </a:solidFill>
                <a:latin typeface="Arial" panose="020B0604020202020204" pitchFamily="34" charset="0"/>
              </a:rPr>
              <a:t>1</a:t>
            </a:r>
          </a:p>
        </p:txBody>
      </p:sp>
      <p:sp>
        <p:nvSpPr>
          <p:cNvPr id="53257" name="Text Box 12">
            <a:extLst>
              <a:ext uri="{FF2B5EF4-FFF2-40B4-BE49-F238E27FC236}">
                <a16:creationId xmlns:a16="http://schemas.microsoft.com/office/drawing/2014/main" id="{73149E57-97A1-208E-B67E-D04A2D49A6D0}"/>
              </a:ext>
            </a:extLst>
          </p:cNvPr>
          <p:cNvSpPr txBox="1">
            <a:spLocks noChangeArrowheads="1"/>
          </p:cNvSpPr>
          <p:nvPr/>
        </p:nvSpPr>
        <p:spPr bwMode="auto">
          <a:xfrm>
            <a:off x="6877050" y="102711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01011</a:t>
            </a:r>
          </a:p>
        </p:txBody>
      </p:sp>
      <p:sp>
        <p:nvSpPr>
          <p:cNvPr id="53258" name="Text Box 13">
            <a:extLst>
              <a:ext uri="{FF2B5EF4-FFF2-40B4-BE49-F238E27FC236}">
                <a16:creationId xmlns:a16="http://schemas.microsoft.com/office/drawing/2014/main" id="{BCE21810-3BA3-E13E-88E8-8FDBD58BEE7A}"/>
              </a:ext>
            </a:extLst>
          </p:cNvPr>
          <p:cNvSpPr txBox="1">
            <a:spLocks noChangeArrowheads="1"/>
          </p:cNvSpPr>
          <p:nvPr/>
        </p:nvSpPr>
        <p:spPr bwMode="auto">
          <a:xfrm>
            <a:off x="7981950" y="102711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bg1"/>
                </a:solidFill>
                <a:latin typeface="Arial" panose="020B0604020202020204" pitchFamily="34" charset="0"/>
                <a:ea typeface="宋体" panose="02010600030101010101" pitchFamily="2" charset="-122"/>
              </a:rPr>
              <a:t>1101</a:t>
            </a:r>
          </a:p>
        </p:txBody>
      </p:sp>
      <p:sp>
        <p:nvSpPr>
          <p:cNvPr id="187406" name="Text Box 14">
            <a:extLst>
              <a:ext uri="{FF2B5EF4-FFF2-40B4-BE49-F238E27FC236}">
                <a16:creationId xmlns:a16="http://schemas.microsoft.com/office/drawing/2014/main" id="{4EF9B493-103A-7217-D5C7-961ADBBA1C16}"/>
              </a:ext>
            </a:extLst>
          </p:cNvPr>
          <p:cNvSpPr txBox="1">
            <a:spLocks noChangeArrowheads="1"/>
          </p:cNvSpPr>
          <p:nvPr/>
        </p:nvSpPr>
        <p:spPr bwMode="auto">
          <a:xfrm>
            <a:off x="3635375" y="3937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CC0000"/>
                </a:solidFill>
                <a:latin typeface="新宋体" panose="02010609030101010101" pitchFamily="49" charset="-122"/>
              </a:rPr>
              <a:t>右移</a:t>
            </a:r>
            <a:r>
              <a:rPr lang="en-US" altLang="zh-CN" sz="2400">
                <a:solidFill>
                  <a:srgbClr val="CC0000"/>
                </a:solidFill>
                <a:latin typeface="新宋体" panose="02010609030101010101" pitchFamily="49" charset="-122"/>
              </a:rPr>
              <a:t>1</a:t>
            </a:r>
            <a:r>
              <a:rPr lang="zh-CN" altLang="en-US" sz="2400">
                <a:solidFill>
                  <a:srgbClr val="CC0000"/>
                </a:solidFill>
                <a:latin typeface="新宋体" panose="02010609030101010101" pitchFamily="49" charset="-122"/>
              </a:rPr>
              <a:t>位</a:t>
            </a:r>
          </a:p>
        </p:txBody>
      </p:sp>
      <p:sp>
        <p:nvSpPr>
          <p:cNvPr id="53260" name="Text Box 15">
            <a:extLst>
              <a:ext uri="{FF2B5EF4-FFF2-40B4-BE49-F238E27FC236}">
                <a16:creationId xmlns:a16="http://schemas.microsoft.com/office/drawing/2014/main" id="{520543C2-F365-D0D8-A37D-65229428694F}"/>
              </a:ext>
            </a:extLst>
          </p:cNvPr>
          <p:cNvSpPr txBox="1">
            <a:spLocks noChangeArrowheads="1"/>
          </p:cNvSpPr>
          <p:nvPr/>
        </p:nvSpPr>
        <p:spPr bwMode="auto">
          <a:xfrm>
            <a:off x="6877050" y="1531938"/>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3261" name="Text Box 16">
            <a:extLst>
              <a:ext uri="{FF2B5EF4-FFF2-40B4-BE49-F238E27FC236}">
                <a16:creationId xmlns:a16="http://schemas.microsoft.com/office/drawing/2014/main" id="{4C0BDE45-9A93-8B13-DEDF-9C303401DCC0}"/>
              </a:ext>
            </a:extLst>
          </p:cNvPr>
          <p:cNvSpPr txBox="1">
            <a:spLocks noChangeArrowheads="1"/>
          </p:cNvSpPr>
          <p:nvPr/>
        </p:nvSpPr>
        <p:spPr bwMode="auto">
          <a:xfrm>
            <a:off x="7981950" y="15319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3262" name="Text Box 17">
            <a:extLst>
              <a:ext uri="{FF2B5EF4-FFF2-40B4-BE49-F238E27FC236}">
                <a16:creationId xmlns:a16="http://schemas.microsoft.com/office/drawing/2014/main" id="{7B2F3228-E7BA-628F-D633-8AFA2B7DEB44}"/>
              </a:ext>
            </a:extLst>
          </p:cNvPr>
          <p:cNvSpPr txBox="1">
            <a:spLocks noChangeArrowheads="1"/>
          </p:cNvSpPr>
          <p:nvPr/>
        </p:nvSpPr>
        <p:spPr bwMode="auto">
          <a:xfrm>
            <a:off x="6877050" y="2108200"/>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00101</a:t>
            </a:r>
          </a:p>
        </p:txBody>
      </p:sp>
      <p:sp>
        <p:nvSpPr>
          <p:cNvPr id="53263" name="Text Box 18">
            <a:extLst>
              <a:ext uri="{FF2B5EF4-FFF2-40B4-BE49-F238E27FC236}">
                <a16:creationId xmlns:a16="http://schemas.microsoft.com/office/drawing/2014/main" id="{93131C80-CB65-551F-63DA-9F1D7767E336}"/>
              </a:ext>
            </a:extLst>
          </p:cNvPr>
          <p:cNvSpPr txBox="1">
            <a:spLocks noChangeArrowheads="1"/>
          </p:cNvSpPr>
          <p:nvPr/>
        </p:nvSpPr>
        <p:spPr bwMode="auto">
          <a:xfrm>
            <a:off x="7981950" y="2108200"/>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a:t>
            </a:r>
            <a:r>
              <a:rPr lang="en-US" altLang="zh-CN" sz="2400">
                <a:solidFill>
                  <a:schemeClr val="bg1"/>
                </a:solidFill>
                <a:latin typeface="Arial" panose="020B0604020202020204" pitchFamily="34" charset="0"/>
                <a:ea typeface="宋体" panose="02010600030101010101" pitchFamily="2" charset="-122"/>
              </a:rPr>
              <a:t>110</a:t>
            </a:r>
          </a:p>
        </p:txBody>
      </p:sp>
      <p:sp>
        <p:nvSpPr>
          <p:cNvPr id="53264" name="Text Box 19">
            <a:extLst>
              <a:ext uri="{FF2B5EF4-FFF2-40B4-BE49-F238E27FC236}">
                <a16:creationId xmlns:a16="http://schemas.microsoft.com/office/drawing/2014/main" id="{A41E7116-F498-C275-4BC2-221943CCF825}"/>
              </a:ext>
            </a:extLst>
          </p:cNvPr>
          <p:cNvSpPr txBox="1">
            <a:spLocks noChangeArrowheads="1"/>
          </p:cNvSpPr>
          <p:nvPr/>
        </p:nvSpPr>
        <p:spPr bwMode="auto">
          <a:xfrm>
            <a:off x="6877050" y="270827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00010</a:t>
            </a:r>
          </a:p>
        </p:txBody>
      </p:sp>
      <p:sp>
        <p:nvSpPr>
          <p:cNvPr id="53265" name="Text Box 20">
            <a:extLst>
              <a:ext uri="{FF2B5EF4-FFF2-40B4-BE49-F238E27FC236}">
                <a16:creationId xmlns:a16="http://schemas.microsoft.com/office/drawing/2014/main" id="{CAEEEAFC-51C9-077B-CAAF-116063725202}"/>
              </a:ext>
            </a:extLst>
          </p:cNvPr>
          <p:cNvSpPr txBox="1">
            <a:spLocks noChangeArrowheads="1"/>
          </p:cNvSpPr>
          <p:nvPr/>
        </p:nvSpPr>
        <p:spPr bwMode="auto">
          <a:xfrm>
            <a:off x="7981950" y="270827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53266" name="Text Box 21">
            <a:extLst>
              <a:ext uri="{FF2B5EF4-FFF2-40B4-BE49-F238E27FC236}">
                <a16:creationId xmlns:a16="http://schemas.microsoft.com/office/drawing/2014/main" id="{AD9B0DC1-8DF0-AE11-F6A1-4AA48AC8028E}"/>
              </a:ext>
            </a:extLst>
          </p:cNvPr>
          <p:cNvSpPr txBox="1">
            <a:spLocks noChangeArrowheads="1"/>
          </p:cNvSpPr>
          <p:nvPr/>
        </p:nvSpPr>
        <p:spPr bwMode="auto">
          <a:xfrm>
            <a:off x="6878638" y="3259138"/>
            <a:ext cx="1033462"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01101</a:t>
            </a:r>
          </a:p>
        </p:txBody>
      </p:sp>
      <p:sp>
        <p:nvSpPr>
          <p:cNvPr id="53267" name="Text Box 22">
            <a:extLst>
              <a:ext uri="{FF2B5EF4-FFF2-40B4-BE49-F238E27FC236}">
                <a16:creationId xmlns:a16="http://schemas.microsoft.com/office/drawing/2014/main" id="{75AB340F-7B67-B376-3BBF-76FB50AEFAC2}"/>
              </a:ext>
            </a:extLst>
          </p:cNvPr>
          <p:cNvSpPr txBox="1">
            <a:spLocks noChangeArrowheads="1"/>
          </p:cNvSpPr>
          <p:nvPr/>
        </p:nvSpPr>
        <p:spPr bwMode="auto">
          <a:xfrm>
            <a:off x="7981950" y="3259138"/>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a:t>
            </a:r>
            <a:r>
              <a:rPr lang="en-US" altLang="zh-CN" sz="2400">
                <a:solidFill>
                  <a:schemeClr val="bg1"/>
                </a:solidFill>
                <a:latin typeface="Arial" panose="020B0604020202020204" pitchFamily="34" charset="0"/>
                <a:ea typeface="宋体" panose="02010600030101010101" pitchFamily="2" charset="-122"/>
              </a:rPr>
              <a:t>11</a:t>
            </a:r>
          </a:p>
        </p:txBody>
      </p:sp>
      <p:sp>
        <p:nvSpPr>
          <p:cNvPr id="53268" name="Text Box 23">
            <a:extLst>
              <a:ext uri="{FF2B5EF4-FFF2-40B4-BE49-F238E27FC236}">
                <a16:creationId xmlns:a16="http://schemas.microsoft.com/office/drawing/2014/main" id="{21869AF8-CBD3-7BDF-C5F6-0A8EE22667DE}"/>
              </a:ext>
            </a:extLst>
          </p:cNvPr>
          <p:cNvSpPr txBox="1">
            <a:spLocks noChangeArrowheads="1"/>
          </p:cNvSpPr>
          <p:nvPr/>
        </p:nvSpPr>
        <p:spPr bwMode="auto">
          <a:xfrm>
            <a:off x="6877050" y="3789363"/>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00110</a:t>
            </a:r>
          </a:p>
        </p:txBody>
      </p:sp>
      <p:sp>
        <p:nvSpPr>
          <p:cNvPr id="53269" name="Text Box 24">
            <a:extLst>
              <a:ext uri="{FF2B5EF4-FFF2-40B4-BE49-F238E27FC236}">
                <a16:creationId xmlns:a16="http://schemas.microsoft.com/office/drawing/2014/main" id="{5B2CD202-0449-40B6-BE26-1C0A63CD9707}"/>
              </a:ext>
            </a:extLst>
          </p:cNvPr>
          <p:cNvSpPr txBox="1">
            <a:spLocks noChangeArrowheads="1"/>
          </p:cNvSpPr>
          <p:nvPr/>
        </p:nvSpPr>
        <p:spPr bwMode="auto">
          <a:xfrm>
            <a:off x="7980363" y="3789363"/>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111</a:t>
            </a:r>
            <a:r>
              <a:rPr lang="en-US" altLang="zh-CN" sz="2400">
                <a:solidFill>
                  <a:schemeClr val="bg1"/>
                </a:solidFill>
                <a:latin typeface="Arial" panose="020B0604020202020204" pitchFamily="34" charset="0"/>
                <a:ea typeface="宋体" panose="02010600030101010101" pitchFamily="2" charset="-122"/>
              </a:rPr>
              <a:t>1</a:t>
            </a:r>
          </a:p>
        </p:txBody>
      </p:sp>
      <p:sp>
        <p:nvSpPr>
          <p:cNvPr id="187417" name="Text Box 25">
            <a:extLst>
              <a:ext uri="{FF2B5EF4-FFF2-40B4-BE49-F238E27FC236}">
                <a16:creationId xmlns:a16="http://schemas.microsoft.com/office/drawing/2014/main" id="{C8017974-0023-C947-F414-0CAC52C64636}"/>
              </a:ext>
            </a:extLst>
          </p:cNvPr>
          <p:cNvSpPr txBox="1">
            <a:spLocks noChangeArrowheads="1"/>
          </p:cNvSpPr>
          <p:nvPr/>
        </p:nvSpPr>
        <p:spPr bwMode="auto">
          <a:xfrm>
            <a:off x="6877050" y="4340225"/>
            <a:ext cx="1033463" cy="457200"/>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01000</a:t>
            </a:r>
          </a:p>
        </p:txBody>
      </p:sp>
      <p:sp>
        <p:nvSpPr>
          <p:cNvPr id="187418" name="Text Box 26">
            <a:extLst>
              <a:ext uri="{FF2B5EF4-FFF2-40B4-BE49-F238E27FC236}">
                <a16:creationId xmlns:a16="http://schemas.microsoft.com/office/drawing/2014/main" id="{A3EBFD5D-5111-85E2-8D5A-DBBD4E70ECDD}"/>
              </a:ext>
            </a:extLst>
          </p:cNvPr>
          <p:cNvSpPr txBox="1">
            <a:spLocks noChangeArrowheads="1"/>
          </p:cNvSpPr>
          <p:nvPr/>
        </p:nvSpPr>
        <p:spPr bwMode="auto">
          <a:xfrm>
            <a:off x="7980363" y="4340225"/>
            <a:ext cx="863600" cy="457200"/>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1111</a:t>
            </a:r>
          </a:p>
        </p:txBody>
      </p:sp>
      <p:sp>
        <p:nvSpPr>
          <p:cNvPr id="187419" name="Text Box 27">
            <a:extLst>
              <a:ext uri="{FF2B5EF4-FFF2-40B4-BE49-F238E27FC236}">
                <a16:creationId xmlns:a16="http://schemas.microsoft.com/office/drawing/2014/main" id="{47C7AC14-5A9F-10CB-EA61-19AB5D676D7A}"/>
              </a:ext>
            </a:extLst>
          </p:cNvPr>
          <p:cNvSpPr txBox="1">
            <a:spLocks noChangeArrowheads="1"/>
          </p:cNvSpPr>
          <p:nvPr/>
        </p:nvSpPr>
        <p:spPr bwMode="auto">
          <a:xfrm>
            <a:off x="5076825" y="1052513"/>
            <a:ext cx="115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20000"/>
              </a:spcBef>
              <a:spcAft>
                <a:spcPct val="0"/>
              </a:spcAft>
              <a:buFontTx/>
              <a:buNone/>
            </a:pPr>
            <a:r>
              <a:rPr lang="zh-CN" altLang="en-US" sz="2400">
                <a:solidFill>
                  <a:srgbClr val="CC0000"/>
                </a:solidFill>
                <a:latin typeface="新宋体" panose="02010609030101010101" pitchFamily="49" charset="-122"/>
              </a:rPr>
              <a:t>低位积</a:t>
            </a:r>
          </a:p>
        </p:txBody>
      </p:sp>
      <p:sp>
        <p:nvSpPr>
          <p:cNvPr id="187420" name="Text Box 28">
            <a:extLst>
              <a:ext uri="{FF2B5EF4-FFF2-40B4-BE49-F238E27FC236}">
                <a16:creationId xmlns:a16="http://schemas.microsoft.com/office/drawing/2014/main" id="{0B270921-01C8-A7EC-FCBE-5289ED0828EE}"/>
              </a:ext>
            </a:extLst>
          </p:cNvPr>
          <p:cNvSpPr txBox="1">
            <a:spLocks noChangeArrowheads="1"/>
          </p:cNvSpPr>
          <p:nvPr/>
        </p:nvSpPr>
        <p:spPr bwMode="auto">
          <a:xfrm>
            <a:off x="2771775" y="9810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20000"/>
              </a:spcBef>
              <a:spcAft>
                <a:spcPct val="0"/>
              </a:spcAft>
              <a:buFontTx/>
              <a:buNone/>
            </a:pPr>
            <a:r>
              <a:rPr lang="zh-CN" altLang="en-US" sz="2400">
                <a:solidFill>
                  <a:srgbClr val="CC0000"/>
                </a:solidFill>
                <a:latin typeface="新宋体" panose="02010609030101010101" pitchFamily="49" charset="-122"/>
              </a:rPr>
              <a:t>高位积</a:t>
            </a:r>
          </a:p>
        </p:txBody>
      </p:sp>
      <p:sp>
        <p:nvSpPr>
          <p:cNvPr id="187421" name="Text Box 29">
            <a:extLst>
              <a:ext uri="{FF2B5EF4-FFF2-40B4-BE49-F238E27FC236}">
                <a16:creationId xmlns:a16="http://schemas.microsoft.com/office/drawing/2014/main" id="{13EBAAE5-EF44-05C3-C1A5-E02D1DD502DD}"/>
              </a:ext>
            </a:extLst>
          </p:cNvPr>
          <p:cNvSpPr txBox="1">
            <a:spLocks noChangeArrowheads="1"/>
          </p:cNvSpPr>
          <p:nvPr/>
        </p:nvSpPr>
        <p:spPr bwMode="auto">
          <a:xfrm>
            <a:off x="5076825" y="5229225"/>
            <a:ext cx="35274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20000"/>
              </a:spcBef>
              <a:spcAft>
                <a:spcPct val="0"/>
              </a:spcAft>
              <a:buFontTx/>
              <a:buNone/>
            </a:pPr>
            <a:r>
              <a:rPr lang="zh-CN" altLang="en-US" sz="2400">
                <a:solidFill>
                  <a:srgbClr val="008000"/>
                </a:solidFill>
                <a:latin typeface="新宋体" panose="02010609030101010101" pitchFamily="49" charset="-122"/>
              </a:rPr>
              <a:t>符号位异或</a:t>
            </a:r>
          </a:p>
          <a:p>
            <a:pPr eaLnBrk="1" hangingPunct="1">
              <a:spcBef>
                <a:spcPct val="20000"/>
              </a:spcBef>
              <a:spcAft>
                <a:spcPct val="0"/>
              </a:spcAft>
              <a:buFontTx/>
              <a:buNone/>
            </a:pPr>
            <a:r>
              <a:rPr lang="zh-CN" altLang="en-US" sz="2400">
                <a:solidFill>
                  <a:srgbClr val="008000"/>
                </a:solidFill>
                <a:latin typeface="新宋体" panose="02010609030101010101" pitchFamily="49" charset="-122"/>
              </a:rPr>
              <a:t>结果为：</a:t>
            </a:r>
            <a:r>
              <a:rPr lang="en-US" altLang="zh-CN" sz="2400">
                <a:solidFill>
                  <a:srgbClr val="CC0000"/>
                </a:solidFill>
                <a:latin typeface="新宋体" panose="02010609030101010101" pitchFamily="49" charset="-122"/>
              </a:rPr>
              <a:t>1</a:t>
            </a:r>
            <a:r>
              <a:rPr lang="en-US" altLang="zh-CN" sz="2400">
                <a:solidFill>
                  <a:srgbClr val="008000"/>
                </a:solidFill>
                <a:latin typeface="新宋体" panose="02010609030101010101" pitchFamily="49" charset="-122"/>
              </a:rPr>
              <a:t>,10001111</a:t>
            </a:r>
            <a:endParaRPr lang="en-US" altLang="zh-CN" sz="2400" baseline="30000">
              <a:solidFill>
                <a:srgbClr val="008000"/>
              </a:solidFill>
              <a:latin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7406"/>
                                        </p:tgtEl>
                                        <p:attrNameLst>
                                          <p:attrName>style.visibility</p:attrName>
                                        </p:attrNameLst>
                                      </p:cBhvr>
                                      <p:to>
                                        <p:strVal val="visible"/>
                                      </p:to>
                                    </p:set>
                                    <p:anim to="" calcmode="lin" valueType="num">
                                      <p:cBhvr>
                                        <p:cTn id="12" dur="1" fill="hold"/>
                                        <p:tgtEl>
                                          <p:spTgt spid="187406"/>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402"/>
                                        </p:tgtEl>
                                        <p:attrNameLst>
                                          <p:attrName>style.visibility</p:attrName>
                                        </p:attrNameLst>
                                      </p:cBhvr>
                                      <p:to>
                                        <p:strVal val="visible"/>
                                      </p:to>
                                    </p:set>
                                    <p:animEffect transition="in" filter="blinds(horizontal)">
                                      <p:cBhvr>
                                        <p:cTn id="17" dur="500"/>
                                        <p:tgtEl>
                                          <p:spTgt spid="18740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7403"/>
                                        </p:tgtEl>
                                        <p:attrNameLst>
                                          <p:attrName>style.visibility</p:attrName>
                                        </p:attrNameLst>
                                      </p:cBhvr>
                                      <p:to>
                                        <p:strVal val="visible"/>
                                      </p:to>
                                    </p:set>
                                    <p:animEffect transition="in" filter="blinds(horizontal)">
                                      <p:cBhvr>
                                        <p:cTn id="20" dur="500"/>
                                        <p:tgtEl>
                                          <p:spTgt spid="1874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7417"/>
                                        </p:tgtEl>
                                        <p:attrNameLst>
                                          <p:attrName>style.visibility</p:attrName>
                                        </p:attrNameLst>
                                      </p:cBhvr>
                                      <p:to>
                                        <p:strVal val="visible"/>
                                      </p:to>
                                    </p:set>
                                    <p:animEffect transition="in" filter="wipe(left)">
                                      <p:cBhvr>
                                        <p:cTn id="25" dur="500"/>
                                        <p:tgtEl>
                                          <p:spTgt spid="187417"/>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87418"/>
                                        </p:tgtEl>
                                        <p:attrNameLst>
                                          <p:attrName>style.visibility</p:attrName>
                                        </p:attrNameLst>
                                      </p:cBhvr>
                                      <p:to>
                                        <p:strVal val="visible"/>
                                      </p:to>
                                    </p:set>
                                    <p:animEffect transition="in" filter="wipe(left)">
                                      <p:cBhvr>
                                        <p:cTn id="29" dur="500"/>
                                        <p:tgtEl>
                                          <p:spTgt spid="1874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7420"/>
                                        </p:tgtEl>
                                        <p:attrNameLst>
                                          <p:attrName>style.visibility</p:attrName>
                                        </p:attrNameLst>
                                      </p:cBhvr>
                                      <p:to>
                                        <p:strVal val="visible"/>
                                      </p:to>
                                    </p:set>
                                    <p:anim calcmode="lin" valueType="num">
                                      <p:cBhvr additive="base">
                                        <p:cTn id="34" dur="500" fill="hold"/>
                                        <p:tgtEl>
                                          <p:spTgt spid="187420"/>
                                        </p:tgtEl>
                                        <p:attrNameLst>
                                          <p:attrName>ppt_x</p:attrName>
                                        </p:attrNameLst>
                                      </p:cBhvr>
                                      <p:tavLst>
                                        <p:tav tm="0">
                                          <p:val>
                                            <p:strVal val="#ppt_x"/>
                                          </p:val>
                                        </p:tav>
                                        <p:tav tm="100000">
                                          <p:val>
                                            <p:strVal val="#ppt_x"/>
                                          </p:val>
                                        </p:tav>
                                      </p:tavLst>
                                    </p:anim>
                                    <p:anim calcmode="lin" valueType="num">
                                      <p:cBhvr additive="base">
                                        <p:cTn id="35" dur="500" fill="hold"/>
                                        <p:tgtEl>
                                          <p:spTgt spid="18742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7419"/>
                                        </p:tgtEl>
                                        <p:attrNameLst>
                                          <p:attrName>style.visibility</p:attrName>
                                        </p:attrNameLst>
                                      </p:cBhvr>
                                      <p:to>
                                        <p:strVal val="visible"/>
                                      </p:to>
                                    </p:set>
                                    <p:anim calcmode="lin" valueType="num">
                                      <p:cBhvr additive="base">
                                        <p:cTn id="38" dur="500" fill="hold"/>
                                        <p:tgtEl>
                                          <p:spTgt spid="187419"/>
                                        </p:tgtEl>
                                        <p:attrNameLst>
                                          <p:attrName>ppt_x</p:attrName>
                                        </p:attrNameLst>
                                      </p:cBhvr>
                                      <p:tavLst>
                                        <p:tav tm="0">
                                          <p:val>
                                            <p:strVal val="#ppt_x"/>
                                          </p:val>
                                        </p:tav>
                                        <p:tav tm="100000">
                                          <p:val>
                                            <p:strVal val="#ppt_x"/>
                                          </p:val>
                                        </p:tav>
                                      </p:tavLst>
                                    </p:anim>
                                    <p:anim calcmode="lin" valueType="num">
                                      <p:cBhvr additive="base">
                                        <p:cTn id="39" dur="500" fill="hold"/>
                                        <p:tgtEl>
                                          <p:spTgt spid="187419"/>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4" presetClass="entr" presetSubtype="0" fill="hold" grpId="0" nodeType="clickEffect">
                                  <p:stCondLst>
                                    <p:cond delay="0"/>
                                  </p:stCondLst>
                                  <p:childTnLst>
                                    <p:set>
                                      <p:cBhvr>
                                        <p:cTn id="43" dur="1" fill="hold">
                                          <p:stCondLst>
                                            <p:cond delay="0"/>
                                          </p:stCondLst>
                                        </p:cTn>
                                        <p:tgtEl>
                                          <p:spTgt spid="187421"/>
                                        </p:tgtEl>
                                        <p:attrNameLst>
                                          <p:attrName>style.visibility</p:attrName>
                                        </p:attrNameLst>
                                      </p:cBhvr>
                                      <p:to>
                                        <p:strVal val="visible"/>
                                      </p:to>
                                    </p:set>
                                    <p:anim to="" calcmode="lin" valueType="num">
                                      <p:cBhvr>
                                        <p:cTn id="44" dur="1" fill="hold"/>
                                        <p:tgtEl>
                                          <p:spTgt spid="18742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animBg="1"/>
      <p:bldP spid="187403" grpId="0" animBg="1"/>
      <p:bldP spid="187406" grpId="0"/>
      <p:bldP spid="187417" grpId="0" animBg="1"/>
      <p:bldP spid="187418" grpId="0" animBg="1"/>
      <p:bldP spid="187419" grpId="0"/>
      <p:bldP spid="187420" grpId="0"/>
      <p:bldP spid="18742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5411B926-4596-F767-B660-0F81E135328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139</a:t>
            </a:fld>
            <a:endParaRPr lang="en-US" altLang="zh-CN" sz="1400" b="0">
              <a:solidFill>
                <a:schemeClr val="tx1"/>
              </a:solidFill>
              <a:ea typeface="宋体" panose="02010600030101010101" pitchFamily="2" charset="-122"/>
            </a:endParaRPr>
          </a:p>
        </p:txBody>
      </p:sp>
      <p:sp>
        <p:nvSpPr>
          <p:cNvPr id="169986" name="Rectangle 2">
            <a:extLst>
              <a:ext uri="{FF2B5EF4-FFF2-40B4-BE49-F238E27FC236}">
                <a16:creationId xmlns:a16="http://schemas.microsoft.com/office/drawing/2014/main" id="{180CCD7F-20FD-89C0-41F6-86D8EF13CF2A}"/>
              </a:ext>
            </a:extLst>
          </p:cNvPr>
          <p:cNvSpPr>
            <a:spLocks noGrp="1" noChangeArrowheads="1"/>
          </p:cNvSpPr>
          <p:nvPr>
            <p:ph type="title"/>
          </p:nvPr>
        </p:nvSpPr>
        <p:spPr/>
        <p:txBody>
          <a:bodyPr/>
          <a:lstStyle/>
          <a:p>
            <a:pPr eaLnBrk="1" hangingPunct="1">
              <a:defRPr/>
            </a:pPr>
            <a:r>
              <a:rPr kumimoji="1" lang="zh-CN" altLang="en-GB"/>
              <a:t>四、阵列乘法器</a:t>
            </a:r>
            <a:endParaRPr kumimoji="1" lang="zh-CN" altLang="en-US"/>
          </a:p>
        </p:txBody>
      </p:sp>
      <p:sp>
        <p:nvSpPr>
          <p:cNvPr id="169987" name="Rectangle 3">
            <a:extLst>
              <a:ext uri="{FF2B5EF4-FFF2-40B4-BE49-F238E27FC236}">
                <a16:creationId xmlns:a16="http://schemas.microsoft.com/office/drawing/2014/main" id="{D774EF7E-C1C5-5BC2-3B9A-D9214EAD7546}"/>
              </a:ext>
            </a:extLst>
          </p:cNvPr>
          <p:cNvSpPr>
            <a:spLocks noGrp="1" noChangeArrowheads="1"/>
          </p:cNvSpPr>
          <p:nvPr>
            <p:ph idx="1"/>
          </p:nvPr>
        </p:nvSpPr>
        <p:spPr>
          <a:xfrm>
            <a:off x="684213" y="1268413"/>
            <a:ext cx="7772400" cy="1296987"/>
          </a:xfrm>
        </p:spPr>
        <p:txBody>
          <a:bodyPr/>
          <a:lstStyle/>
          <a:p>
            <a:pPr eaLnBrk="1" hangingPunct="1">
              <a:lnSpc>
                <a:spcPct val="80000"/>
              </a:lnSpc>
              <a:defRPr/>
            </a:pPr>
            <a:r>
              <a:rPr kumimoji="1" lang="zh-CN" altLang="en-GB" sz="2800"/>
              <a:t>原理类似于二进制手工算法</a:t>
            </a:r>
          </a:p>
          <a:p>
            <a:pPr lvl="1" eaLnBrk="1" hangingPunct="1">
              <a:lnSpc>
                <a:spcPct val="80000"/>
              </a:lnSpc>
              <a:defRPr/>
            </a:pPr>
            <a:r>
              <a:rPr lang="zh-CN" altLang="en-GB" sz="2400">
                <a:effectLst/>
                <a:cs typeface="新宋体" panose="02010609030101010101" charset="-122"/>
              </a:rPr>
              <a:t>位积的每一位</a:t>
            </a:r>
            <a:r>
              <a:rPr lang="en-GB" altLang="zh-CN" sz="2400">
                <a:effectLst/>
                <a:cs typeface="新宋体" panose="02010609030101010101" charset="-122"/>
              </a:rPr>
              <a:t>XiYj</a:t>
            </a:r>
            <a:r>
              <a:rPr lang="zh-CN" altLang="en-GB" sz="2400">
                <a:effectLst/>
                <a:cs typeface="新宋体" panose="02010609030101010101" charset="-122"/>
              </a:rPr>
              <a:t>都可以用一个与门实现，而每一位的相加均可以使用一个全加器来实现。</a:t>
            </a:r>
            <a:r>
              <a:rPr kumimoji="1" lang="zh-CN" altLang="en-GB" sz="2400">
                <a:cs typeface="新宋体" panose="02010609030101010101" charset="-122"/>
              </a:rPr>
              <a:t> </a:t>
            </a:r>
            <a:endParaRPr kumimoji="1" lang="zh-CN" altLang="en-US" sz="2400">
              <a:cs typeface="新宋体" panose="02010609030101010101" charset="-122"/>
            </a:endParaRPr>
          </a:p>
        </p:txBody>
      </p:sp>
      <p:sp>
        <p:nvSpPr>
          <p:cNvPr id="54277" name="Rectangle 5">
            <a:extLst>
              <a:ext uri="{FF2B5EF4-FFF2-40B4-BE49-F238E27FC236}">
                <a16:creationId xmlns:a16="http://schemas.microsoft.com/office/drawing/2014/main" id="{A8A0290B-E340-2ADA-C261-FCE688100265}"/>
              </a:ext>
            </a:extLst>
          </p:cNvPr>
          <p:cNvSpPr>
            <a:spLocks noChangeArrowheads="1"/>
          </p:cNvSpPr>
          <p:nvPr/>
        </p:nvSpPr>
        <p:spPr bwMode="auto">
          <a:xfrm>
            <a:off x="0" y="2776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54278" name="Object 4">
            <a:extLst>
              <a:ext uri="{FF2B5EF4-FFF2-40B4-BE49-F238E27FC236}">
                <a16:creationId xmlns:a16="http://schemas.microsoft.com/office/drawing/2014/main" id="{936F5D67-0654-D446-022C-C4B2D761FEE4}"/>
              </a:ext>
            </a:extLst>
          </p:cNvPr>
          <p:cNvGraphicFramePr>
            <a:graphicFrameLocks/>
          </p:cNvGraphicFramePr>
          <p:nvPr/>
        </p:nvGraphicFramePr>
        <p:xfrm>
          <a:off x="684213" y="2447925"/>
          <a:ext cx="7524750" cy="3068638"/>
        </p:xfrm>
        <a:graphic>
          <a:graphicData uri="http://schemas.openxmlformats.org/presentationml/2006/ole">
            <mc:AlternateContent xmlns:mc="http://schemas.openxmlformats.org/markup-compatibility/2006">
              <mc:Choice xmlns:v="urn:schemas-microsoft-com:vml" Requires="v">
                <p:oleObj r:id="rId5" imgW="3197588" imgH="1310303" progId="Visio.Drawing.11">
                  <p:embed/>
                </p:oleObj>
              </mc:Choice>
              <mc:Fallback>
                <p:oleObj r:id="rId5" imgW="3197588" imgH="1310303" progId="Visio.Drawing.11">
                  <p:embed/>
                  <p:pic>
                    <p:nvPicPr>
                      <p:cNvPr id="54278" name="Object 4">
                        <a:extLst>
                          <a:ext uri="{FF2B5EF4-FFF2-40B4-BE49-F238E27FC236}">
                            <a16:creationId xmlns:a16="http://schemas.microsoft.com/office/drawing/2014/main" id="{936F5D67-0654-D446-022C-C4B2D761FEE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447925"/>
                        <a:ext cx="752475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8434" name="Rectangle 2"/>
          <p:cNvSpPr>
            <a:spLocks noGrp="1"/>
          </p:cNvSpPr>
          <p:nvPr>
            <p:ph type="title"/>
          </p:nvPr>
        </p:nvSpPr>
        <p:spPr/>
        <p:txBody>
          <a:bodyPr wrap="square" lIns="91440" tIns="45720" rIns="91440" bIns="45720" anchor="ctr" anchorCtr="0"/>
          <a:lstStyle/>
          <a:p>
            <a:pPr eaLnBrk="1" hangingPunct="1"/>
            <a:r>
              <a:rPr lang="zh-CN" altLang="en-US" dirty="0"/>
              <a:t>三、十进制数的编码</a:t>
            </a:r>
          </a:p>
        </p:txBody>
      </p:sp>
      <p:sp>
        <p:nvSpPr>
          <p:cNvPr id="18435" name="Rectangle 3"/>
          <p:cNvSpPr>
            <a:spLocks noGrp="1"/>
          </p:cNvSpPr>
          <p:nvPr>
            <p:ph idx="1"/>
          </p:nvPr>
        </p:nvSpPr>
        <p:spPr>
          <a:xfrm>
            <a:off x="457200" y="1076325"/>
            <a:ext cx="6942138" cy="5248275"/>
          </a:xfrm>
        </p:spPr>
        <p:txBody>
          <a:bodyPr wrap="square" lIns="91440" tIns="45720" rIns="91440" bIns="45720" anchor="t" anchorCtr="0"/>
          <a:lstStyle/>
          <a:p>
            <a:pPr marL="449580" indent="-449580" eaLnBrk="1" hangingPunct="1"/>
            <a:r>
              <a:rPr lang="zh-CN" altLang="en-US" b="0" dirty="0"/>
              <a:t>提出的问题：如何在计算机内使用二进制来表示十进制数据？ </a:t>
            </a:r>
            <a:endParaRPr lang="en-US" altLang="zh-CN" b="0" dirty="0"/>
          </a:p>
          <a:p>
            <a:pPr marL="449580" indent="-449580" eaLnBrk="1" hangingPunct="1"/>
            <a:endParaRPr lang="zh-CN" altLang="en-US" b="0" dirty="0"/>
          </a:p>
          <a:p>
            <a:pPr marL="449580" indent="-449580" eaLnBrk="1" hangingPunct="1"/>
            <a:r>
              <a:rPr lang="zh-CN" altLang="en-US" b="0" dirty="0">
                <a:hlinkClick r:id="rId2" action="ppaction://hlinksldjump"/>
              </a:rPr>
              <a:t>（</a:t>
            </a:r>
            <a:r>
              <a:rPr lang="en-US" altLang="zh-CN" b="0" dirty="0">
                <a:hlinkClick r:id="rId2" action="ppaction://hlinksldjump"/>
              </a:rPr>
              <a:t>1</a:t>
            </a:r>
            <a:r>
              <a:rPr lang="zh-CN" altLang="en-US" b="0" dirty="0">
                <a:hlinkClick r:id="rId2" action="ppaction://hlinksldjump"/>
              </a:rPr>
              <a:t>）二－十进制码（</a:t>
            </a:r>
            <a:r>
              <a:rPr lang="en-US" altLang="zh-CN" b="0" dirty="0">
                <a:hlinkClick r:id="rId2" action="ppaction://hlinksldjump"/>
              </a:rPr>
              <a:t>BCD</a:t>
            </a:r>
            <a:r>
              <a:rPr lang="zh-CN" altLang="en-US" b="0" dirty="0">
                <a:hlinkClick r:id="rId2" action="ppaction://hlinksldjump"/>
              </a:rPr>
              <a:t>码）</a:t>
            </a:r>
            <a:endParaRPr lang="en-US" altLang="zh-CN" b="0" dirty="0"/>
          </a:p>
          <a:p>
            <a:pPr marL="449580" indent="-449580" eaLnBrk="1" hangingPunct="1"/>
            <a:endParaRPr lang="zh-CN" altLang="en-US" b="0" dirty="0"/>
          </a:p>
          <a:p>
            <a:pPr marL="449580" indent="-449580" eaLnBrk="1" hangingPunct="1"/>
            <a:r>
              <a:rPr lang="zh-CN" altLang="en-US" b="0" dirty="0">
                <a:hlinkClick r:id="rId3" action="ppaction://hlinksldjump"/>
              </a:rPr>
              <a:t>（</a:t>
            </a:r>
            <a:r>
              <a:rPr lang="en-US" altLang="zh-CN" b="0" dirty="0">
                <a:hlinkClick r:id="rId3" action="ppaction://hlinksldjump"/>
              </a:rPr>
              <a:t>2</a:t>
            </a:r>
            <a:r>
              <a:rPr lang="zh-CN" altLang="en-US" b="0" dirty="0">
                <a:hlinkClick r:id="rId3" action="ppaction://hlinksldjump"/>
              </a:rPr>
              <a:t>）十进制数串的表示方法 </a:t>
            </a:r>
            <a:endParaRPr lang="zh-CN" altLang="en-US" b="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6940A-C8C9-8486-A879-6E6AF97AE0BF}"/>
              </a:ext>
            </a:extLst>
          </p:cNvPr>
          <p:cNvSpPr>
            <a:spLocks noGrp="1"/>
          </p:cNvSpPr>
          <p:nvPr>
            <p:ph type="title"/>
          </p:nvPr>
        </p:nvSpPr>
        <p:spPr/>
        <p:txBody>
          <a:bodyPr/>
          <a:lstStyle/>
          <a:p>
            <a:pPr eaLnBrk="1" hangingPunct="1">
              <a:defRPr/>
            </a:pPr>
            <a:r>
              <a:rPr kumimoji="1" lang="zh-CN" altLang="en-GB" dirty="0"/>
              <a:t>四、阵列乘法器</a:t>
            </a:r>
            <a:endParaRPr kumimoji="1" lang="zh-CN" altLang="en-US" dirty="0"/>
          </a:p>
        </p:txBody>
      </p:sp>
      <p:sp>
        <p:nvSpPr>
          <p:cNvPr id="55299" name="灯片编号占位符 3">
            <a:extLst>
              <a:ext uri="{FF2B5EF4-FFF2-40B4-BE49-F238E27FC236}">
                <a16:creationId xmlns:a16="http://schemas.microsoft.com/office/drawing/2014/main" id="{08AED2E0-9375-9E74-EA0E-1ECCBB8D2AAB}"/>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140</a:t>
            </a:fld>
            <a:endParaRPr lang="en-US" altLang="zh-CN" sz="1400" b="0">
              <a:solidFill>
                <a:schemeClr val="tx1"/>
              </a:solidFill>
              <a:ea typeface="宋体" panose="02010600030101010101" pitchFamily="2" charset="-122"/>
            </a:endParaRPr>
          </a:p>
        </p:txBody>
      </p:sp>
      <p:pic>
        <p:nvPicPr>
          <p:cNvPr id="55300" name="Picture 1" descr="C:\Documents and Settings\Administrator\Application Data\Tencent\Users\68046508\QQ\WinTemp\RichOle\LXAB(UW~68K`]({V~}`5C2X.jpg">
            <a:extLst>
              <a:ext uri="{FF2B5EF4-FFF2-40B4-BE49-F238E27FC236}">
                <a16:creationId xmlns:a16="http://schemas.microsoft.com/office/drawing/2014/main" id="{8BA1E5F9-A794-8BAC-4E39-5F4C52980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43000"/>
            <a:ext cx="843121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D521EA10-DE0D-122B-B4A9-B91316CD8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94" t="11067" b="5501"/>
          <a:stretch>
            <a:fillRect/>
          </a:stretch>
        </p:blipFill>
        <p:spPr bwMode="auto">
          <a:xfrm>
            <a:off x="0" y="0"/>
            <a:ext cx="91440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3">
            <a:extLst>
              <a:ext uri="{FF2B5EF4-FFF2-40B4-BE49-F238E27FC236}">
                <a16:creationId xmlns:a16="http://schemas.microsoft.com/office/drawing/2014/main" id="{0D124175-355D-03D8-3B79-1ED32A3EF9D4}"/>
              </a:ext>
            </a:extLst>
          </p:cNvPr>
          <p:cNvSpPr>
            <a:spLocks noChangeArrowheads="1"/>
          </p:cNvSpPr>
          <p:nvPr/>
        </p:nvSpPr>
        <p:spPr bwMode="auto">
          <a:xfrm>
            <a:off x="6011863" y="3500438"/>
            <a:ext cx="20208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3"/>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4"/>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5"/>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400">
                <a:solidFill>
                  <a:schemeClr val="bg1"/>
                </a:solidFill>
                <a:ea typeface="宋体" panose="02010600030101010101" pitchFamily="2" charset="-122"/>
              </a:rPr>
              <a:t>|A |</a:t>
            </a:r>
            <a:r>
              <a:rPr lang="en-US" altLang="zh-CN" sz="2400">
                <a:solidFill>
                  <a:schemeClr val="tx1"/>
                </a:solidFill>
                <a:ea typeface="宋体" panose="02010600030101010101" pitchFamily="2" charset="-122"/>
              </a:rPr>
              <a:t>×</a:t>
            </a:r>
            <a:r>
              <a:rPr lang="en-US" altLang="zh-CN" sz="2400">
                <a:solidFill>
                  <a:schemeClr val="bg1"/>
                </a:solidFill>
                <a:ea typeface="宋体" panose="02010600030101010101" pitchFamily="2" charset="-122"/>
              </a:rPr>
              <a:t> |B |</a:t>
            </a:r>
            <a:endParaRPr lang="zh-CN" altLang="en-US" sz="2400">
              <a:solidFill>
                <a:schemeClr val="bg1"/>
              </a:solidFill>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2F1DA26C-AF43-0294-EF21-2CDB0D7A3B2D}"/>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142</a:t>
            </a:fld>
            <a:endParaRPr lang="en-US" altLang="zh-CN" sz="1400" b="0">
              <a:solidFill>
                <a:schemeClr val="tx1"/>
              </a:solidFill>
              <a:ea typeface="宋体" panose="02010600030101010101" pitchFamily="2" charset="-122"/>
            </a:endParaRPr>
          </a:p>
        </p:txBody>
      </p:sp>
      <p:sp>
        <p:nvSpPr>
          <p:cNvPr id="171010" name="Rectangle 2">
            <a:extLst>
              <a:ext uri="{FF2B5EF4-FFF2-40B4-BE49-F238E27FC236}">
                <a16:creationId xmlns:a16="http://schemas.microsoft.com/office/drawing/2014/main" id="{173DEBC7-8602-52CA-C7B7-F4E6D253B112}"/>
              </a:ext>
            </a:extLst>
          </p:cNvPr>
          <p:cNvSpPr>
            <a:spLocks noGrp="1" noChangeArrowheads="1"/>
          </p:cNvSpPr>
          <p:nvPr>
            <p:ph type="title"/>
          </p:nvPr>
        </p:nvSpPr>
        <p:spPr/>
        <p:txBody>
          <a:bodyPr/>
          <a:lstStyle/>
          <a:p>
            <a:pPr eaLnBrk="1" hangingPunct="1">
              <a:defRPr/>
            </a:pPr>
            <a:r>
              <a:rPr kumimoji="1" lang="zh-CN" altLang="en-GB"/>
              <a:t>绝对值阵列乘法器</a:t>
            </a:r>
            <a:endParaRPr kumimoji="1" lang="zh-CN" altLang="en-US"/>
          </a:p>
        </p:txBody>
      </p:sp>
      <p:sp>
        <p:nvSpPr>
          <p:cNvPr id="57348" name="Rectangle 4">
            <a:extLst>
              <a:ext uri="{FF2B5EF4-FFF2-40B4-BE49-F238E27FC236}">
                <a16:creationId xmlns:a16="http://schemas.microsoft.com/office/drawing/2014/main" id="{453B0F20-8837-C24C-82DB-88BDAA17F710}"/>
              </a:ext>
            </a:extLst>
          </p:cNvPr>
          <p:cNvSpPr>
            <a:spLocks noChangeArrowheads="1"/>
          </p:cNvSpPr>
          <p:nvPr/>
        </p:nvSpPr>
        <p:spPr bwMode="auto">
          <a:xfrm>
            <a:off x="0" y="2776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57349" name="Rectangle 7">
            <a:extLst>
              <a:ext uri="{FF2B5EF4-FFF2-40B4-BE49-F238E27FC236}">
                <a16:creationId xmlns:a16="http://schemas.microsoft.com/office/drawing/2014/main" id="{8FC6C541-ACB0-3AA0-BB3A-2A42CBAE302F}"/>
              </a:ext>
            </a:extLst>
          </p:cNvPr>
          <p:cNvSpPr>
            <a:spLocks noChangeArrowheads="1"/>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57350" name="Object 6">
            <a:extLst>
              <a:ext uri="{FF2B5EF4-FFF2-40B4-BE49-F238E27FC236}">
                <a16:creationId xmlns:a16="http://schemas.microsoft.com/office/drawing/2014/main" id="{729E076C-C531-F988-5049-11F0B7506550}"/>
              </a:ext>
            </a:extLst>
          </p:cNvPr>
          <p:cNvGraphicFramePr>
            <a:graphicFrameLocks/>
          </p:cNvGraphicFramePr>
          <p:nvPr/>
        </p:nvGraphicFramePr>
        <p:xfrm>
          <a:off x="827088" y="1125538"/>
          <a:ext cx="7561262" cy="5227637"/>
        </p:xfrm>
        <a:graphic>
          <a:graphicData uri="http://schemas.openxmlformats.org/presentationml/2006/ole">
            <mc:AlternateContent xmlns:mc="http://schemas.openxmlformats.org/markup-compatibility/2006">
              <mc:Choice xmlns:v="urn:schemas-microsoft-com:vml" Requires="v">
                <p:oleObj r:id="rId5" imgW="6083280" imgH="4053240" progId="Visio.Drawing.11">
                  <p:embed/>
                </p:oleObj>
              </mc:Choice>
              <mc:Fallback>
                <p:oleObj r:id="rId5" imgW="6083280" imgH="4053240" progId="Visio.Drawing.11">
                  <p:embed/>
                  <p:pic>
                    <p:nvPicPr>
                      <p:cNvPr id="57350" name="Object 6">
                        <a:extLst>
                          <a:ext uri="{FF2B5EF4-FFF2-40B4-BE49-F238E27FC236}">
                            <a16:creationId xmlns:a16="http://schemas.microsoft.com/office/drawing/2014/main" id="{729E076C-C531-F988-5049-11F0B750655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125538"/>
                        <a:ext cx="7561262"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53013C69-B5C0-FF18-190B-5DEB9F15B47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143</a:t>
            </a:fld>
            <a:endParaRPr lang="en-US" altLang="zh-CN" sz="1400" b="0">
              <a:solidFill>
                <a:schemeClr val="tx1"/>
              </a:solidFill>
              <a:ea typeface="宋体" panose="02010600030101010101" pitchFamily="2" charset="-122"/>
            </a:endParaRPr>
          </a:p>
        </p:txBody>
      </p:sp>
      <p:sp>
        <p:nvSpPr>
          <p:cNvPr id="172034" name="Rectangle 2">
            <a:extLst>
              <a:ext uri="{FF2B5EF4-FFF2-40B4-BE49-F238E27FC236}">
                <a16:creationId xmlns:a16="http://schemas.microsoft.com/office/drawing/2014/main" id="{FDEEE7B6-0C7B-3CAA-E046-9CB7637A1034}"/>
              </a:ext>
            </a:extLst>
          </p:cNvPr>
          <p:cNvSpPr>
            <a:spLocks noGrp="1" noChangeArrowheads="1"/>
          </p:cNvSpPr>
          <p:nvPr>
            <p:ph type="title"/>
          </p:nvPr>
        </p:nvSpPr>
        <p:spPr/>
        <p:txBody>
          <a:bodyPr/>
          <a:lstStyle/>
          <a:p>
            <a:pPr eaLnBrk="1" hangingPunct="1">
              <a:defRPr/>
            </a:pPr>
            <a:r>
              <a:rPr kumimoji="1" lang="zh-CN" altLang="en-GB" dirty="0"/>
              <a:t>补码阵列乘法器 </a:t>
            </a:r>
            <a:endParaRPr kumimoji="1" lang="zh-CN" altLang="en-US" dirty="0"/>
          </a:p>
        </p:txBody>
      </p:sp>
      <p:sp>
        <p:nvSpPr>
          <p:cNvPr id="58372" name="Rectangle 5">
            <a:extLst>
              <a:ext uri="{FF2B5EF4-FFF2-40B4-BE49-F238E27FC236}">
                <a16:creationId xmlns:a16="http://schemas.microsoft.com/office/drawing/2014/main" id="{8BE5DFCD-411C-9C99-9D49-24E1E5FECF89}"/>
              </a:ext>
            </a:extLst>
          </p:cNvPr>
          <p:cNvSpPr>
            <a:spLocks noChangeArrowheads="1"/>
          </p:cNvSpPr>
          <p:nvPr/>
        </p:nvSpPr>
        <p:spPr bwMode="auto">
          <a:xfrm>
            <a:off x="0" y="1766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graphicFrame>
        <p:nvGraphicFramePr>
          <p:cNvPr id="58373" name="Object 4">
            <a:extLst>
              <a:ext uri="{FF2B5EF4-FFF2-40B4-BE49-F238E27FC236}">
                <a16:creationId xmlns:a16="http://schemas.microsoft.com/office/drawing/2014/main" id="{FDD8F100-4C89-A938-09C9-0386BCDCC214}"/>
              </a:ext>
            </a:extLst>
          </p:cNvPr>
          <p:cNvGraphicFramePr>
            <a:graphicFrameLocks/>
          </p:cNvGraphicFramePr>
          <p:nvPr/>
        </p:nvGraphicFramePr>
        <p:xfrm>
          <a:off x="468313" y="1052513"/>
          <a:ext cx="6408737" cy="5454650"/>
        </p:xfrm>
        <a:graphic>
          <a:graphicData uri="http://schemas.openxmlformats.org/presentationml/2006/ole">
            <mc:AlternateContent xmlns:mc="http://schemas.openxmlformats.org/markup-compatibility/2006">
              <mc:Choice xmlns:v="urn:schemas-microsoft-com:vml" Requires="v">
                <p:oleObj r:id="rId5" imgW="4608360" imgH="3761280" progId="Visio.Drawing.11">
                  <p:embed/>
                </p:oleObj>
              </mc:Choice>
              <mc:Fallback>
                <p:oleObj r:id="rId5" imgW="4608360" imgH="3761280" progId="Visio.Drawing.11">
                  <p:embed/>
                  <p:pic>
                    <p:nvPicPr>
                      <p:cNvPr id="58373" name="Object 4">
                        <a:extLst>
                          <a:ext uri="{FF2B5EF4-FFF2-40B4-BE49-F238E27FC236}">
                            <a16:creationId xmlns:a16="http://schemas.microsoft.com/office/drawing/2014/main" id="{FDD8F100-4C89-A938-09C9-0386BCDCC21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052513"/>
                        <a:ext cx="6408737"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B66189F9-EEC5-6721-7798-6652C25B5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285875"/>
            <a:ext cx="8675687"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7">
            <a:extLst>
              <a:ext uri="{FF2B5EF4-FFF2-40B4-BE49-F238E27FC236}">
                <a16:creationId xmlns:a16="http://schemas.microsoft.com/office/drawing/2014/main" id="{13760FED-3997-142D-F1F9-1443CED65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87" t="71538" r="26167"/>
          <a:stretch>
            <a:fillRect/>
          </a:stretch>
        </p:blipFill>
        <p:spPr bwMode="auto">
          <a:xfrm>
            <a:off x="5276850" y="5357813"/>
            <a:ext cx="38671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16E6EC00-08BD-99B3-3B8F-73786A761288}"/>
              </a:ext>
            </a:extLst>
          </p:cNvPr>
          <p:cNvSpPr txBox="1">
            <a:spLocks noChangeArrowheads="1"/>
          </p:cNvSpPr>
          <p:nvPr/>
        </p:nvSpPr>
        <p:spPr>
          <a:xfrm>
            <a:off x="357188" y="428625"/>
            <a:ext cx="8102600" cy="658813"/>
          </a:xfrm>
          <a:prstGeom prst="rect">
            <a:avLst/>
          </a:prstGeom>
        </p:spPr>
        <p:txBody>
          <a:bodyPr/>
          <a:lstStyle/>
          <a:p>
            <a:pPr eaLnBrk="1" hangingPunct="1">
              <a:defRPr/>
            </a:pPr>
            <a:r>
              <a:rPr kumimoji="1" lang="zh-CN" altLang="en-US" sz="3600" b="1" kern="0" dirty="0">
                <a:solidFill>
                  <a:srgbClr val="6600CC"/>
                </a:solidFill>
                <a:effectLst>
                  <a:outerShdw blurRad="38100" dist="38100" dir="2700000" algn="tl">
                    <a:srgbClr val="C0C0C0"/>
                  </a:outerShdw>
                </a:effectLst>
                <a:latin typeface="+mj-lt"/>
                <a:ea typeface="+mj-ea"/>
                <a:cs typeface="+mj-cs"/>
              </a:rPr>
              <a:t>求补电路：</a:t>
            </a:r>
            <a:r>
              <a:rPr kumimoji="1" lang="zh-CN" altLang="en-US" sz="3200" b="1" kern="0" dirty="0">
                <a:solidFill>
                  <a:srgbClr val="6600CC"/>
                </a:solidFill>
                <a:effectLst>
                  <a:outerShdw blurRad="38100" dist="38100" dir="2700000" algn="tl">
                    <a:srgbClr val="C0C0C0"/>
                  </a:outerShdw>
                </a:effectLst>
                <a:latin typeface="+mj-lt"/>
                <a:ea typeface="+mj-ea"/>
                <a:cs typeface="+mj-cs"/>
              </a:rPr>
              <a:t>补码求绝对值</a:t>
            </a:r>
            <a:r>
              <a:rPr kumimoji="1" lang="en-US" altLang="zh-CN" sz="3200" b="1" kern="0" dirty="0">
                <a:solidFill>
                  <a:srgbClr val="6600CC"/>
                </a:solidFill>
                <a:effectLst>
                  <a:outerShdw blurRad="38100" dist="38100" dir="2700000" algn="tl">
                    <a:srgbClr val="C0C0C0"/>
                  </a:outerShdw>
                </a:effectLst>
                <a:latin typeface="+mj-lt"/>
                <a:ea typeface="+mj-ea"/>
                <a:cs typeface="+mj-cs"/>
              </a:rPr>
              <a:t>/</a:t>
            </a:r>
            <a:r>
              <a:rPr kumimoji="1" lang="zh-CN" altLang="en-US" sz="3200" b="1" kern="0" dirty="0">
                <a:solidFill>
                  <a:srgbClr val="6600CC"/>
                </a:solidFill>
                <a:effectLst>
                  <a:outerShdw blurRad="38100" dist="38100" dir="2700000" algn="tl">
                    <a:srgbClr val="C0C0C0"/>
                  </a:outerShdw>
                </a:effectLst>
                <a:latin typeface="+mj-lt"/>
                <a:ea typeface="+mj-ea"/>
                <a:cs typeface="+mj-cs"/>
              </a:rPr>
              <a:t>绝对值求补码</a:t>
            </a:r>
            <a:r>
              <a:rPr kumimoji="1" lang="zh-CN" altLang="en-GB" sz="3200" b="1" kern="0" dirty="0">
                <a:solidFill>
                  <a:srgbClr val="6600CC"/>
                </a:solidFill>
                <a:effectLst>
                  <a:outerShdw blurRad="38100" dist="38100" dir="2700000" algn="tl">
                    <a:srgbClr val="C0C0C0"/>
                  </a:outerShdw>
                </a:effectLst>
                <a:latin typeface="+mj-lt"/>
                <a:ea typeface="+mj-ea"/>
                <a:cs typeface="+mj-cs"/>
              </a:rPr>
              <a:t> </a:t>
            </a:r>
            <a:endParaRPr kumimoji="1" lang="zh-CN" altLang="en-US" sz="3200" b="1" kern="0" dirty="0">
              <a:solidFill>
                <a:srgbClr val="6600CC"/>
              </a:solidFill>
              <a:effectLst>
                <a:outerShdw blurRad="38100" dist="38100" dir="2700000" algn="tl">
                  <a:srgbClr val="C0C0C0"/>
                </a:outerShdw>
              </a:effectLst>
              <a:latin typeface="+mj-lt"/>
              <a:ea typeface="+mj-ea"/>
              <a:cs typeface="+mj-c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C49F91FA-8202-77D5-A601-DD39EFD189A6}"/>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145</a:t>
            </a:fld>
            <a:endParaRPr lang="en-US" altLang="zh-CN" sz="1400" b="0">
              <a:solidFill>
                <a:schemeClr val="tx1"/>
              </a:solidFill>
              <a:ea typeface="宋体" panose="02010600030101010101" pitchFamily="2" charset="-122"/>
            </a:endParaRPr>
          </a:p>
        </p:txBody>
      </p:sp>
      <p:sp>
        <p:nvSpPr>
          <p:cNvPr id="113666" name="Rectangle 2">
            <a:extLst>
              <a:ext uri="{FF2B5EF4-FFF2-40B4-BE49-F238E27FC236}">
                <a16:creationId xmlns:a16="http://schemas.microsoft.com/office/drawing/2014/main" id="{2099D3E7-A8A4-46DD-0311-B2FEAA86BAB2}"/>
              </a:ext>
            </a:extLst>
          </p:cNvPr>
          <p:cNvSpPr>
            <a:spLocks noGrp="1" noChangeArrowheads="1"/>
          </p:cNvSpPr>
          <p:nvPr>
            <p:ph type="title"/>
          </p:nvPr>
        </p:nvSpPr>
        <p:spPr/>
        <p:txBody>
          <a:bodyPr/>
          <a:lstStyle/>
          <a:p>
            <a:pPr eaLnBrk="1" hangingPunct="1">
              <a:defRPr/>
            </a:pPr>
            <a:r>
              <a:rPr kumimoji="1" lang="zh-CN" altLang="en-GB"/>
              <a:t>定点数除法运算及实现</a:t>
            </a:r>
            <a:endParaRPr kumimoji="1" lang="zh-CN" altLang="en-US"/>
          </a:p>
        </p:txBody>
      </p:sp>
      <p:sp>
        <p:nvSpPr>
          <p:cNvPr id="113678" name="Rectangle 14">
            <a:extLst>
              <a:ext uri="{FF2B5EF4-FFF2-40B4-BE49-F238E27FC236}">
                <a16:creationId xmlns:a16="http://schemas.microsoft.com/office/drawing/2014/main" id="{EF5A8B6D-14FE-12E4-5F4E-400BDA4EDBA2}"/>
              </a:ext>
            </a:extLst>
          </p:cNvPr>
          <p:cNvSpPr>
            <a:spLocks noGrp="1" noChangeArrowheads="1"/>
          </p:cNvSpPr>
          <p:nvPr>
            <p:ph idx="1"/>
          </p:nvPr>
        </p:nvSpPr>
        <p:spPr/>
        <p:txBody>
          <a:bodyPr/>
          <a:lstStyle/>
          <a:p>
            <a:pPr eaLnBrk="1" hangingPunct="1">
              <a:defRPr/>
            </a:pPr>
            <a:r>
              <a:rPr kumimoji="1" lang="zh-CN" altLang="en-US" u="sng"/>
              <a:t>一、原码除法算法</a:t>
            </a:r>
          </a:p>
          <a:p>
            <a:pPr eaLnBrk="1" hangingPunct="1">
              <a:defRPr/>
            </a:pPr>
            <a:r>
              <a:rPr kumimoji="1" lang="zh-CN" altLang="en-US">
                <a:hlinkClick r:id="rId2" action="ppaction://hlinksldjump"/>
              </a:rPr>
              <a:t>二、原码除法的硬件实现</a:t>
            </a:r>
            <a:endParaRPr kumimoji="1" lang="zh-CN" altLang="en-US"/>
          </a:p>
          <a:p>
            <a:pPr eaLnBrk="1" hangingPunct="1">
              <a:defRPr/>
            </a:pPr>
            <a:r>
              <a:rPr kumimoji="1" lang="zh-CN" altLang="en-US">
                <a:hlinkClick r:id="rId3" action="ppaction://hlinksldjump"/>
              </a:rPr>
              <a:t>三、阵列除法器</a:t>
            </a:r>
            <a:endParaRPr kumimoji="1"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52481B6D-6D8C-5388-9EE4-557844BE903D}"/>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146</a:t>
            </a:fld>
            <a:endParaRPr lang="en-US" altLang="zh-CN" sz="1400" b="0">
              <a:solidFill>
                <a:schemeClr val="tx1"/>
              </a:solidFill>
              <a:ea typeface="宋体" panose="02010600030101010101" pitchFamily="2" charset="-122"/>
            </a:endParaRPr>
          </a:p>
        </p:txBody>
      </p:sp>
      <p:sp>
        <p:nvSpPr>
          <p:cNvPr id="173058" name="Rectangle 2">
            <a:extLst>
              <a:ext uri="{FF2B5EF4-FFF2-40B4-BE49-F238E27FC236}">
                <a16:creationId xmlns:a16="http://schemas.microsoft.com/office/drawing/2014/main" id="{A98F828D-9604-EDCC-BEE8-D13FD7EF9F0D}"/>
              </a:ext>
            </a:extLst>
          </p:cNvPr>
          <p:cNvSpPr>
            <a:spLocks noGrp="1" noChangeArrowheads="1"/>
          </p:cNvSpPr>
          <p:nvPr>
            <p:ph type="title"/>
          </p:nvPr>
        </p:nvSpPr>
        <p:spPr/>
        <p:txBody>
          <a:bodyPr/>
          <a:lstStyle/>
          <a:p>
            <a:pPr eaLnBrk="1" hangingPunct="1">
              <a:defRPr/>
            </a:pPr>
            <a:r>
              <a:rPr kumimoji="1" lang="zh-CN" altLang="en-US"/>
              <a:t>一、原码除法算法</a:t>
            </a:r>
          </a:p>
        </p:txBody>
      </p:sp>
      <p:sp>
        <p:nvSpPr>
          <p:cNvPr id="173059" name="Rectangle 3">
            <a:extLst>
              <a:ext uri="{FF2B5EF4-FFF2-40B4-BE49-F238E27FC236}">
                <a16:creationId xmlns:a16="http://schemas.microsoft.com/office/drawing/2014/main" id="{2023ECA3-8B55-7CDC-FE8C-707CFC5A3FD9}"/>
              </a:ext>
            </a:extLst>
          </p:cNvPr>
          <p:cNvSpPr>
            <a:spLocks noGrp="1" noChangeArrowheads="1"/>
          </p:cNvSpPr>
          <p:nvPr>
            <p:ph idx="1"/>
          </p:nvPr>
        </p:nvSpPr>
        <p:spPr>
          <a:xfrm>
            <a:off x="684213" y="1268413"/>
            <a:ext cx="7775575" cy="3816350"/>
          </a:xfrm>
        </p:spPr>
        <p:txBody>
          <a:bodyPr/>
          <a:lstStyle/>
          <a:p>
            <a:pPr eaLnBrk="1" hangingPunct="1">
              <a:lnSpc>
                <a:spcPct val="80000"/>
              </a:lnSpc>
              <a:defRPr/>
            </a:pPr>
            <a:r>
              <a:rPr kumimoji="1" lang="en-GB" altLang="zh-CN">
                <a:hlinkClick r:id="rId2" action="ppaction://hlinksldjump"/>
              </a:rPr>
              <a:t>1</a:t>
            </a:r>
            <a:r>
              <a:rPr kumimoji="1" lang="zh-CN" altLang="en-GB">
                <a:hlinkClick r:id="rId2" action="ppaction://hlinksldjump"/>
              </a:rPr>
              <a:t>、手工除法算法</a:t>
            </a:r>
            <a:endParaRPr kumimoji="1" lang="zh-CN" altLang="en-GB"/>
          </a:p>
          <a:p>
            <a:pPr eaLnBrk="1" hangingPunct="1">
              <a:lnSpc>
                <a:spcPct val="80000"/>
              </a:lnSpc>
              <a:defRPr/>
            </a:pPr>
            <a:r>
              <a:rPr kumimoji="1" lang="en-GB" altLang="zh-CN"/>
              <a:t>2</a:t>
            </a:r>
            <a:r>
              <a:rPr kumimoji="1" lang="zh-CN" altLang="en-GB"/>
              <a:t>、原码恢复余数算法</a:t>
            </a:r>
          </a:p>
          <a:p>
            <a:pPr eaLnBrk="1" hangingPunct="1">
              <a:lnSpc>
                <a:spcPct val="80000"/>
              </a:lnSpc>
              <a:defRPr/>
            </a:pPr>
            <a:r>
              <a:rPr kumimoji="1" lang="en-GB" altLang="zh-CN">
                <a:hlinkClick r:id="rId3" action="ppaction://hlinksldjump"/>
              </a:rPr>
              <a:t>3</a:t>
            </a:r>
            <a:r>
              <a:rPr kumimoji="1" lang="zh-CN" altLang="en-GB">
                <a:hlinkClick r:id="rId3" action="ppaction://hlinksldjump"/>
              </a:rPr>
              <a:t>、原码不恢复余数算法</a:t>
            </a:r>
            <a:endParaRPr kumimoji="1" lang="zh-CN" altLang="en-GB"/>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08E3E5D2-723F-331E-8946-7D091548D9C3}"/>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147</a:t>
            </a:fld>
            <a:endParaRPr lang="en-US" altLang="zh-CN" sz="1400" b="0">
              <a:solidFill>
                <a:schemeClr val="tx1"/>
              </a:solidFill>
              <a:ea typeface="宋体" panose="02010600030101010101" pitchFamily="2" charset="-122"/>
            </a:endParaRPr>
          </a:p>
        </p:txBody>
      </p:sp>
      <p:sp>
        <p:nvSpPr>
          <p:cNvPr id="24580" name="Rectangle 2">
            <a:extLst>
              <a:ext uri="{FF2B5EF4-FFF2-40B4-BE49-F238E27FC236}">
                <a16:creationId xmlns:a16="http://schemas.microsoft.com/office/drawing/2014/main" id="{D8452FA3-0EEA-E51A-286A-49F64605E57B}"/>
              </a:ext>
            </a:extLst>
          </p:cNvPr>
          <p:cNvSpPr>
            <a:spLocks noGrp="1"/>
          </p:cNvSpPr>
          <p:nvPr>
            <p:ph type="title"/>
          </p:nvPr>
        </p:nvSpPr>
        <p:spPr/>
        <p:txBody>
          <a:bodyPr/>
          <a:lstStyle/>
          <a:p>
            <a:pPr eaLnBrk="1" hangingPunct="1">
              <a:defRPr/>
            </a:pPr>
            <a:r>
              <a:rPr lang="en-GB" altLang="zh-CN" noProof="1"/>
              <a:t>1</a:t>
            </a:r>
            <a:r>
              <a:rPr lang="zh-CN" altLang="en-GB" noProof="1"/>
              <a:t>、手工除法算法</a:t>
            </a:r>
            <a:endParaRPr lang="zh-CN" altLang="en-US" noProof="1"/>
          </a:p>
        </p:txBody>
      </p:sp>
      <p:sp>
        <p:nvSpPr>
          <p:cNvPr id="177155" name="Rectangle 3">
            <a:extLst>
              <a:ext uri="{FF2B5EF4-FFF2-40B4-BE49-F238E27FC236}">
                <a16:creationId xmlns:a16="http://schemas.microsoft.com/office/drawing/2014/main" id="{8CDC18A2-BA42-F85B-22D1-F2ED97C3B961}"/>
              </a:ext>
            </a:extLst>
          </p:cNvPr>
          <p:cNvSpPr>
            <a:spLocks noGrp="1" noChangeArrowheads="1"/>
          </p:cNvSpPr>
          <p:nvPr>
            <p:ph idx="1"/>
          </p:nvPr>
        </p:nvSpPr>
        <p:spPr>
          <a:xfrm>
            <a:off x="684213" y="1268413"/>
            <a:ext cx="4824412" cy="1081087"/>
          </a:xfrm>
        </p:spPr>
        <p:txBody>
          <a:bodyPr/>
          <a:lstStyle/>
          <a:p>
            <a:pPr eaLnBrk="1" hangingPunct="1">
              <a:lnSpc>
                <a:spcPct val="80000"/>
              </a:lnSpc>
              <a:defRPr/>
            </a:pPr>
            <a:r>
              <a:rPr kumimoji="1" lang="en-GB" altLang="zh-CN" sz="2800"/>
              <a:t>X=+0.1011</a:t>
            </a:r>
            <a:r>
              <a:rPr kumimoji="1" lang="zh-CN" altLang="en-GB" sz="2800"/>
              <a:t>，</a:t>
            </a:r>
            <a:r>
              <a:rPr kumimoji="1" lang="en-GB" altLang="zh-CN" sz="2800"/>
              <a:t>Y=-0.1101</a:t>
            </a:r>
          </a:p>
          <a:p>
            <a:pPr eaLnBrk="1" hangingPunct="1">
              <a:lnSpc>
                <a:spcPct val="80000"/>
              </a:lnSpc>
              <a:defRPr/>
            </a:pPr>
            <a:r>
              <a:rPr kumimoji="1" lang="en-GB" altLang="zh-CN" sz="2800"/>
              <a:t>X</a:t>
            </a:r>
            <a:r>
              <a:rPr kumimoji="1" lang="en-US" altLang="zh-CN" sz="2800"/>
              <a:t>÷Y</a:t>
            </a:r>
          </a:p>
        </p:txBody>
      </p:sp>
      <p:graphicFrame>
        <p:nvGraphicFramePr>
          <p:cNvPr id="177156" name="Object 4">
            <a:extLst>
              <a:ext uri="{FF2B5EF4-FFF2-40B4-BE49-F238E27FC236}">
                <a16:creationId xmlns:a16="http://schemas.microsoft.com/office/drawing/2014/main" id="{D3ECD24D-E35D-232B-BA8E-7241F9A243FD}"/>
              </a:ext>
            </a:extLst>
          </p:cNvPr>
          <p:cNvGraphicFramePr>
            <a:graphicFrameLocks/>
          </p:cNvGraphicFramePr>
          <p:nvPr/>
        </p:nvGraphicFramePr>
        <p:xfrm>
          <a:off x="5651500" y="1628775"/>
          <a:ext cx="2952750" cy="3887788"/>
        </p:xfrm>
        <a:graphic>
          <a:graphicData uri="http://schemas.openxmlformats.org/presentationml/2006/ole">
            <mc:AlternateContent xmlns:mc="http://schemas.openxmlformats.org/markup-compatibility/2006">
              <mc:Choice xmlns:v="urn:schemas-microsoft-com:vml" Requires="v">
                <p:oleObj r:id="rId2" imgW="1883160" imgH="1942920" progId="Visio.Drawing.11">
                  <p:embed/>
                </p:oleObj>
              </mc:Choice>
              <mc:Fallback>
                <p:oleObj r:id="rId2" imgW="1883160" imgH="1942920" progId="Visio.Drawing.11">
                  <p:embed/>
                  <p:pic>
                    <p:nvPicPr>
                      <p:cNvPr id="177156" name="Object 4">
                        <a:extLst>
                          <a:ext uri="{FF2B5EF4-FFF2-40B4-BE49-F238E27FC236}">
                            <a16:creationId xmlns:a16="http://schemas.microsoft.com/office/drawing/2014/main" id="{D3ECD24D-E35D-232B-BA8E-7241F9A243FD}"/>
                          </a:ext>
                        </a:extLst>
                      </p:cNvPr>
                      <p:cNvPicPr>
                        <a:picLocks noChangeArrowheads="1"/>
                      </p:cNvPicPr>
                      <p:nvPr/>
                    </p:nvPicPr>
                    <p:blipFill>
                      <a:blip r:embed="rId3">
                        <a:extLst>
                          <a:ext uri="{28A0092B-C50C-407E-A947-70E740481C1C}">
                            <a14:useLocalDpi xmlns:a14="http://schemas.microsoft.com/office/drawing/2010/main" val="0"/>
                          </a:ext>
                        </a:extLst>
                      </a:blip>
                      <a:srcRect l="4375" r="5202"/>
                      <a:stretch>
                        <a:fillRect/>
                      </a:stretch>
                    </p:blipFill>
                    <p:spPr bwMode="auto">
                      <a:xfrm>
                        <a:off x="5651500" y="1628775"/>
                        <a:ext cx="295275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57" name="Rectangle 5">
            <a:extLst>
              <a:ext uri="{FF2B5EF4-FFF2-40B4-BE49-F238E27FC236}">
                <a16:creationId xmlns:a16="http://schemas.microsoft.com/office/drawing/2014/main" id="{0B6BAF7B-B980-F284-55A4-4D79E0EE8F9F}"/>
              </a:ext>
            </a:extLst>
          </p:cNvPr>
          <p:cNvSpPr>
            <a:spLocks noChangeArrowheads="1"/>
          </p:cNvSpPr>
          <p:nvPr/>
        </p:nvSpPr>
        <p:spPr bwMode="auto">
          <a:xfrm>
            <a:off x="684213" y="2420938"/>
            <a:ext cx="4959350" cy="2887662"/>
          </a:xfrm>
          <a:prstGeom prst="rect">
            <a:avLst/>
          </a:prstGeom>
          <a:noFill/>
          <a:ln w="9525">
            <a:noFill/>
            <a:miter lim="800000"/>
          </a:ln>
          <a:effectLst/>
        </p:spPr>
        <p:txBody>
          <a:bodyPr>
            <a:spAutoFit/>
          </a:bodyPr>
          <a:lstStyle/>
          <a:p>
            <a:pPr marL="182880" indent="-182880" eaLnBrk="1" hangingPunct="1">
              <a:spcBef>
                <a:spcPct val="20000"/>
              </a:spcBef>
              <a:buFont typeface="Arial" panose="020B0604020202020204" pitchFamily="34" charset="0"/>
              <a:buBlip>
                <a:blip r:embed="rId4"/>
              </a:buBlip>
              <a:defRPr/>
            </a:pPr>
            <a:r>
              <a:rPr lang="zh-CN" altLang="en-GB" sz="2800" b="1" noProof="1">
                <a:solidFill>
                  <a:schemeClr val="hlink"/>
                </a:solidFill>
                <a:effectLst>
                  <a:outerShdw blurRad="38100" dist="38100" dir="2700000">
                    <a:srgbClr val="C0C0C0"/>
                  </a:outerShdw>
                </a:effectLst>
                <a:latin typeface="新宋体" panose="02010609030101010101" charset="-122"/>
                <a:ea typeface="新宋体" panose="02010609030101010101" charset="-122"/>
              </a:rPr>
              <a:t>改进手工算法</a:t>
            </a:r>
            <a:r>
              <a:rPr lang="zh-CN" altLang="en-US" sz="2800" b="1" noProof="1">
                <a:solidFill>
                  <a:schemeClr val="hlink"/>
                </a:solidFill>
                <a:effectLst>
                  <a:outerShdw blurRad="38100" dist="38100" dir="2700000">
                    <a:srgbClr val="C0C0C0"/>
                  </a:outerShdw>
                </a:effectLst>
                <a:latin typeface="新宋体" panose="02010609030101010101" charset="-122"/>
                <a:ea typeface="新宋体" panose="02010609030101010101" charset="-122"/>
              </a:rPr>
              <a:t>适应</a:t>
            </a:r>
            <a:r>
              <a:rPr lang="zh-CN" altLang="en-GB" sz="2800" b="1" noProof="1">
                <a:solidFill>
                  <a:schemeClr val="hlink"/>
                </a:solidFill>
                <a:effectLst>
                  <a:outerShdw blurRad="38100" dist="38100" dir="2700000">
                    <a:srgbClr val="C0C0C0"/>
                  </a:outerShdw>
                </a:effectLst>
                <a:latin typeface="新宋体" panose="02010609030101010101" charset="-122"/>
                <a:ea typeface="新宋体" panose="02010609030101010101" charset="-122"/>
              </a:rPr>
              <a:t>机器运算：</a:t>
            </a:r>
          </a:p>
          <a:p>
            <a:pPr marL="625475" lvl="1" indent="-260350" eaLnBrk="1" hangingPunct="1">
              <a:spcBef>
                <a:spcPct val="20000"/>
              </a:spcBef>
              <a:buFont typeface="Arial" panose="020B0604020202020204" pitchFamily="34" charset="0"/>
              <a:buBlip>
                <a:blip r:embed="rId5"/>
              </a:buBlip>
              <a:defRPr/>
            </a:pPr>
            <a:r>
              <a:rPr lang="zh-CN" altLang="en-GB" b="1" noProof="1">
                <a:solidFill>
                  <a:schemeClr val="tx2"/>
                </a:solidFill>
                <a:latin typeface="新宋体" panose="02010609030101010101" charset="-122"/>
                <a:ea typeface="新宋体" panose="02010609030101010101" charset="-122"/>
              </a:rPr>
              <a:t>计算机通过做减法测试来实现判断：结果大于等于</a:t>
            </a:r>
            <a:r>
              <a:rPr lang="en-GB" altLang="zh-CN" b="1" noProof="1">
                <a:solidFill>
                  <a:schemeClr val="tx2"/>
                </a:solidFill>
                <a:latin typeface="新宋体" panose="02010609030101010101" charset="-122"/>
                <a:ea typeface="新宋体" panose="02010609030101010101" charset="-122"/>
              </a:rPr>
              <a:t>0</a:t>
            </a:r>
            <a:r>
              <a:rPr lang="zh-CN" altLang="en-GB" b="1" noProof="1">
                <a:solidFill>
                  <a:schemeClr val="tx2"/>
                </a:solidFill>
                <a:latin typeface="新宋体" panose="02010609030101010101" charset="-122"/>
                <a:ea typeface="新宋体" panose="02010609030101010101" charset="-122"/>
              </a:rPr>
              <a:t>，表明够减，商</a:t>
            </a:r>
            <a:r>
              <a:rPr lang="en-GB" altLang="zh-CN" b="1" noProof="1">
                <a:solidFill>
                  <a:schemeClr val="tx2"/>
                </a:solidFill>
                <a:latin typeface="新宋体" panose="02010609030101010101" charset="-122"/>
                <a:ea typeface="新宋体" panose="02010609030101010101" charset="-122"/>
              </a:rPr>
              <a:t>1</a:t>
            </a:r>
            <a:r>
              <a:rPr lang="zh-CN" altLang="en-GB" b="1" noProof="1">
                <a:solidFill>
                  <a:schemeClr val="tx2"/>
                </a:solidFill>
                <a:latin typeface="新宋体" panose="02010609030101010101" charset="-122"/>
                <a:ea typeface="新宋体" panose="02010609030101010101" charset="-122"/>
              </a:rPr>
              <a:t>；结果小于</a:t>
            </a:r>
            <a:r>
              <a:rPr lang="en-GB" altLang="zh-CN" b="1" noProof="1">
                <a:solidFill>
                  <a:schemeClr val="tx2"/>
                </a:solidFill>
                <a:latin typeface="新宋体" panose="02010609030101010101" charset="-122"/>
                <a:ea typeface="新宋体" panose="02010609030101010101" charset="-122"/>
              </a:rPr>
              <a:t>0</a:t>
            </a:r>
            <a:r>
              <a:rPr lang="zh-CN" altLang="en-GB" b="1" noProof="1">
                <a:solidFill>
                  <a:schemeClr val="tx2"/>
                </a:solidFill>
                <a:latin typeface="新宋体" panose="02010609030101010101" charset="-122"/>
                <a:ea typeface="新宋体" panose="02010609030101010101" charset="-122"/>
              </a:rPr>
              <a:t>，表明不够减，商</a:t>
            </a:r>
            <a:r>
              <a:rPr lang="en-GB" altLang="zh-CN" b="1" noProof="1">
                <a:solidFill>
                  <a:schemeClr val="tx2"/>
                </a:solidFill>
                <a:latin typeface="新宋体" panose="02010609030101010101" charset="-122"/>
                <a:ea typeface="新宋体" panose="02010609030101010101" charset="-122"/>
              </a:rPr>
              <a:t>0</a:t>
            </a:r>
            <a:r>
              <a:rPr lang="zh-CN" altLang="en-GB" b="1" noProof="1">
                <a:solidFill>
                  <a:schemeClr val="tx2"/>
                </a:solidFill>
                <a:latin typeface="新宋体" panose="02010609030101010101" charset="-122"/>
                <a:ea typeface="新宋体" panose="02010609030101010101" charset="-122"/>
              </a:rPr>
              <a:t>。</a:t>
            </a:r>
          </a:p>
          <a:p>
            <a:pPr marL="625475" lvl="1" indent="-260350" eaLnBrk="1" hangingPunct="1">
              <a:spcBef>
                <a:spcPct val="20000"/>
              </a:spcBef>
              <a:buFont typeface="Arial" panose="020B0604020202020204" pitchFamily="34" charset="0"/>
              <a:buBlip>
                <a:blip r:embed="rId5"/>
              </a:buBlip>
              <a:defRPr/>
            </a:pPr>
            <a:r>
              <a:rPr lang="zh-CN" altLang="en-GB" b="1" noProof="1">
                <a:solidFill>
                  <a:schemeClr val="tx2"/>
                </a:solidFill>
                <a:latin typeface="新宋体" panose="02010609030101010101" charset="-122"/>
                <a:ea typeface="新宋体" panose="02010609030101010101" charset="-122"/>
              </a:rPr>
              <a:t>计算机将</a:t>
            </a:r>
            <a:r>
              <a:rPr lang="zh-CN" altLang="en-US" b="1" noProof="1">
                <a:solidFill>
                  <a:schemeClr val="tx2"/>
                </a:solidFill>
                <a:latin typeface="新宋体" panose="02010609030101010101" charset="-122"/>
                <a:ea typeface="新宋体" panose="02010609030101010101" charset="-122"/>
              </a:rPr>
              <a:t>除</a:t>
            </a:r>
            <a:r>
              <a:rPr lang="zh-CN" altLang="en-GB" b="1" noProof="1">
                <a:solidFill>
                  <a:schemeClr val="tx2"/>
                </a:solidFill>
                <a:latin typeface="新宋体" panose="02010609030101010101" charset="-122"/>
                <a:ea typeface="新宋体" panose="02010609030101010101" charset="-122"/>
              </a:rPr>
              <a:t>数</a:t>
            </a:r>
            <a:r>
              <a:rPr lang="zh-CN" altLang="en-US" b="1" noProof="1">
                <a:solidFill>
                  <a:schemeClr val="tx2"/>
                </a:solidFill>
                <a:latin typeface="新宋体" panose="02010609030101010101" charset="-122"/>
                <a:ea typeface="新宋体" panose="02010609030101010101" charset="-122"/>
              </a:rPr>
              <a:t>右</a:t>
            </a:r>
            <a:r>
              <a:rPr lang="zh-CN" altLang="en-GB" b="1" noProof="1">
                <a:solidFill>
                  <a:schemeClr val="tx2"/>
                </a:solidFill>
                <a:latin typeface="新宋体" panose="02010609030101010101" charset="-122"/>
                <a:ea typeface="新宋体" panose="02010609030101010101" charset="-122"/>
              </a:rPr>
              <a:t>移一位，再直接与</a:t>
            </a:r>
            <a:r>
              <a:rPr lang="zh-CN" altLang="en-US" b="1" noProof="1">
                <a:solidFill>
                  <a:schemeClr val="tx2"/>
                </a:solidFill>
                <a:latin typeface="新宋体" panose="02010609030101010101" charset="-122"/>
                <a:ea typeface="新宋体" panose="02010609030101010101" charset="-122"/>
              </a:rPr>
              <a:t>上一步运算的余数</a:t>
            </a:r>
            <a:r>
              <a:rPr lang="zh-CN" altLang="en-GB" b="1" noProof="1">
                <a:solidFill>
                  <a:schemeClr val="tx2"/>
                </a:solidFill>
                <a:latin typeface="新宋体" panose="02010609030101010101" charset="-122"/>
                <a:ea typeface="新宋体" panose="02010609030101010101" charset="-122"/>
              </a:rPr>
              <a:t>相减。</a:t>
            </a:r>
            <a:endParaRPr lang="zh-CN" altLang="en-US" b="1" noProof="1">
              <a:solidFill>
                <a:schemeClr val="tx2"/>
              </a:solidFill>
              <a:latin typeface="新宋体" panose="02010609030101010101" charset="-122"/>
              <a:ea typeface="新宋体" panose="02010609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 to="" calcmode="lin" valueType="num">
                                      <p:cBhvr>
                                        <p:cTn id="7" dur="1" fill="hold"/>
                                        <p:tgtEl>
                                          <p:spTgt spid="177156"/>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77157"/>
                                        </p:tgtEl>
                                        <p:attrNameLst>
                                          <p:attrName>style.visibility</p:attrName>
                                        </p:attrNameLst>
                                      </p:cBhvr>
                                      <p:to>
                                        <p:strVal val="visible"/>
                                      </p:to>
                                    </p:set>
                                    <p:anim to="" calcmode="lin" valueType="num">
                                      <p:cBhvr>
                                        <p:cTn id="12" dur="1" fill="hold"/>
                                        <p:tgtEl>
                                          <p:spTgt spid="17715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BAF8C535-59CF-4FA3-89D2-E0344AB8CC7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539B0C7C-FA3B-4F6F-B954-FDC528CFE978}" type="slidenum">
              <a:rPr lang="en-US" altLang="zh-CN" smtClean="0"/>
              <a:pPr>
                <a:spcBef>
                  <a:spcPct val="0"/>
                </a:spcBef>
                <a:spcAft>
                  <a:spcPct val="0"/>
                </a:spcAft>
                <a:buFontTx/>
                <a:buNone/>
                <a:defRPr/>
              </a:pPr>
              <a:t>148</a:t>
            </a:fld>
            <a:endParaRPr lang="en-US" altLang="zh-CN" sz="1400" b="0">
              <a:solidFill>
                <a:schemeClr val="tx1"/>
              </a:solidFill>
              <a:ea typeface="宋体" panose="02010600030101010101" pitchFamily="2" charset="-122"/>
            </a:endParaRPr>
          </a:p>
        </p:txBody>
      </p:sp>
      <p:pic>
        <p:nvPicPr>
          <p:cNvPr id="63491" name="Picture 2">
            <a:extLst>
              <a:ext uri="{FF2B5EF4-FFF2-40B4-BE49-F238E27FC236}">
                <a16:creationId xmlns:a16="http://schemas.microsoft.com/office/drawing/2014/main" id="{DEF95F13-7517-DE38-487D-BB6803E9F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83" t="18181" r="26382" b="18343"/>
          <a:stretch>
            <a:fillRect/>
          </a:stretch>
        </p:blipFill>
        <p:spPr bwMode="auto">
          <a:xfrm>
            <a:off x="0" y="0"/>
            <a:ext cx="9102725"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Line 3">
            <a:extLst>
              <a:ext uri="{FF2B5EF4-FFF2-40B4-BE49-F238E27FC236}">
                <a16:creationId xmlns:a16="http://schemas.microsoft.com/office/drawing/2014/main" id="{0000F9BE-5C11-EDDA-A12C-544D4F21CFC9}"/>
              </a:ext>
            </a:extLst>
          </p:cNvPr>
          <p:cNvSpPr>
            <a:spLocks noChangeShapeType="1"/>
          </p:cNvSpPr>
          <p:nvPr/>
        </p:nvSpPr>
        <p:spPr bwMode="auto">
          <a:xfrm>
            <a:off x="1547813" y="3141663"/>
            <a:ext cx="647700" cy="2159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6069" name="Rectangle 5">
            <a:extLst>
              <a:ext uri="{FF2B5EF4-FFF2-40B4-BE49-F238E27FC236}">
                <a16:creationId xmlns:a16="http://schemas.microsoft.com/office/drawing/2014/main" id="{0AFD916F-4946-9784-07C9-EED74D231B2E}"/>
              </a:ext>
            </a:extLst>
          </p:cNvPr>
          <p:cNvSpPr>
            <a:spLocks noChangeArrowheads="1"/>
          </p:cNvSpPr>
          <p:nvPr/>
        </p:nvSpPr>
        <p:spPr bwMode="auto">
          <a:xfrm>
            <a:off x="179388" y="2708275"/>
            <a:ext cx="2233612" cy="358775"/>
          </a:xfrm>
          <a:prstGeom prst="rect">
            <a:avLst/>
          </a:prstGeom>
          <a:noFill/>
          <a:ln w="9525">
            <a:noFill/>
            <a:miter lim="800000"/>
          </a:ln>
          <a:effectLst/>
        </p:spPr>
        <p:txBody>
          <a:bodyPr/>
          <a:lstStyle/>
          <a:p>
            <a:pPr marL="342900" indent="-342900" eaLnBrk="1" hangingPunct="1">
              <a:spcBef>
                <a:spcPct val="30000"/>
              </a:spcBef>
              <a:spcAft>
                <a:spcPct val="20000"/>
              </a:spcAft>
              <a:buFont typeface="Arial" panose="020B0604020202020204" pitchFamily="34" charset="0"/>
              <a:buNone/>
              <a:defRPr/>
            </a:pPr>
            <a:r>
              <a:rPr lang="zh-CN" altLang="en-US" sz="2000" noProof="1">
                <a:solidFill>
                  <a:srgbClr val="FF0000"/>
                </a:solidFill>
                <a:effectLst>
                  <a:outerShdw blurRad="38100" dist="38100" dir="2700000">
                    <a:srgbClr val="C0C0C0"/>
                  </a:outerShdw>
                </a:effectLst>
                <a:ea typeface="新宋体" panose="02010609030101010101" charset="-122"/>
              </a:rPr>
              <a:t>计算机怎么判断？</a:t>
            </a:r>
          </a:p>
        </p:txBody>
      </p:sp>
      <p:sp>
        <p:nvSpPr>
          <p:cNvPr id="63494" name="Oval 6">
            <a:extLst>
              <a:ext uri="{FF2B5EF4-FFF2-40B4-BE49-F238E27FC236}">
                <a16:creationId xmlns:a16="http://schemas.microsoft.com/office/drawing/2014/main" id="{9A1A0C18-AC1B-AF2C-1370-588AD518D819}"/>
              </a:ext>
            </a:extLst>
          </p:cNvPr>
          <p:cNvSpPr>
            <a:spLocks noChangeArrowheads="1"/>
          </p:cNvSpPr>
          <p:nvPr/>
        </p:nvSpPr>
        <p:spPr bwMode="auto">
          <a:xfrm>
            <a:off x="2214563" y="3357563"/>
            <a:ext cx="2376487" cy="3603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30000"/>
              </a:spcBef>
              <a:spcAft>
                <a:spcPct val="20000"/>
              </a:spcAft>
              <a:buBlip>
                <a:blip r:embed="rId3"/>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4"/>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5"/>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63495" name="Rectangle 8">
            <a:extLst>
              <a:ext uri="{FF2B5EF4-FFF2-40B4-BE49-F238E27FC236}">
                <a16:creationId xmlns:a16="http://schemas.microsoft.com/office/drawing/2014/main" id="{AFCA8501-6976-F329-2EBE-8636CEF8BB05}"/>
              </a:ext>
            </a:extLst>
          </p:cNvPr>
          <p:cNvSpPr>
            <a:spLocks noChangeArrowheads="1"/>
          </p:cNvSpPr>
          <p:nvPr/>
        </p:nvSpPr>
        <p:spPr bwMode="auto">
          <a:xfrm>
            <a:off x="4572000" y="90805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3"/>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4"/>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5"/>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5"/>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5"/>
              </a:buBlip>
              <a:defRPr sz="2400" b="1">
                <a:solidFill>
                  <a:srgbClr val="003399"/>
                </a:solidFill>
                <a:latin typeface="Arial" panose="020B0604020202020204" pitchFamily="34" charset="0"/>
                <a:ea typeface="新宋体" panose="02010609030101010101" pitchFamily="49" charset="-122"/>
              </a:defRPr>
            </a:lvl9pPr>
          </a:lstStyle>
          <a:p>
            <a:pPr algn="r" eaLnBrk="1" hangingPunct="1">
              <a:spcBef>
                <a:spcPct val="50000"/>
              </a:spcBef>
              <a:spcAft>
                <a:spcPct val="0"/>
              </a:spcAft>
              <a:buFontTx/>
              <a:buNone/>
            </a:pPr>
            <a:r>
              <a:rPr lang="en-US" altLang="zh-CN" sz="2800">
                <a:solidFill>
                  <a:schemeClr val="tx1"/>
                </a:solidFill>
                <a:latin typeface="Arial" panose="020B0604020202020204" pitchFamily="34" charset="0"/>
                <a:ea typeface="宋体" panose="02010600030101010101" pitchFamily="2" charset="-122"/>
              </a:rPr>
              <a:t>1</a:t>
            </a:r>
            <a:r>
              <a:rPr lang="zh-CN" altLang="en-US" sz="2800">
                <a:solidFill>
                  <a:schemeClr val="tx1"/>
                </a:solidFill>
                <a:latin typeface="Arial" panose="020B0604020202020204" pitchFamily="34" charset="0"/>
                <a:ea typeface="宋体" panose="02010600030101010101" pitchFamily="2" charset="-122"/>
              </a:rPr>
              <a:t>）恢复余数法</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AC282E76-8030-8CAF-72C5-7CD6F7F8A5CB}"/>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149</a:t>
            </a:fld>
            <a:endParaRPr lang="en-US" altLang="zh-CN" sz="1400" b="0">
              <a:solidFill>
                <a:schemeClr val="tx1"/>
              </a:solidFill>
              <a:ea typeface="宋体" panose="02010600030101010101" pitchFamily="2" charset="-122"/>
            </a:endParaRPr>
          </a:p>
        </p:txBody>
      </p:sp>
      <p:sp>
        <p:nvSpPr>
          <p:cNvPr id="176130" name="Rectangle 2">
            <a:extLst>
              <a:ext uri="{FF2B5EF4-FFF2-40B4-BE49-F238E27FC236}">
                <a16:creationId xmlns:a16="http://schemas.microsoft.com/office/drawing/2014/main" id="{986268AA-5158-FE71-040A-CB9A4CF17B7A}"/>
              </a:ext>
            </a:extLst>
          </p:cNvPr>
          <p:cNvSpPr>
            <a:spLocks noGrp="1" noChangeArrowheads="1"/>
          </p:cNvSpPr>
          <p:nvPr>
            <p:ph type="title"/>
          </p:nvPr>
        </p:nvSpPr>
        <p:spPr/>
        <p:txBody>
          <a:bodyPr/>
          <a:lstStyle/>
          <a:p>
            <a:pPr eaLnBrk="1" hangingPunct="1">
              <a:defRPr/>
            </a:pPr>
            <a:r>
              <a:rPr kumimoji="1" lang="en-GB" altLang="zh-CN"/>
              <a:t>2</a:t>
            </a:r>
            <a:r>
              <a:rPr kumimoji="1" lang="zh-CN" altLang="en-GB"/>
              <a:t>、原码恢复余数算法</a:t>
            </a:r>
            <a:endParaRPr kumimoji="1" lang="zh-CN" altLang="en-US"/>
          </a:p>
        </p:txBody>
      </p:sp>
      <p:sp>
        <p:nvSpPr>
          <p:cNvPr id="176131" name="Rectangle 3">
            <a:extLst>
              <a:ext uri="{FF2B5EF4-FFF2-40B4-BE49-F238E27FC236}">
                <a16:creationId xmlns:a16="http://schemas.microsoft.com/office/drawing/2014/main" id="{C1590244-0B1D-1249-A742-DA89D60D6C1C}"/>
              </a:ext>
            </a:extLst>
          </p:cNvPr>
          <p:cNvSpPr>
            <a:spLocks noGrp="1" noChangeArrowheads="1"/>
          </p:cNvSpPr>
          <p:nvPr>
            <p:ph idx="1"/>
          </p:nvPr>
        </p:nvSpPr>
        <p:spPr>
          <a:xfrm>
            <a:off x="684213" y="1268413"/>
            <a:ext cx="7991475" cy="4392612"/>
          </a:xfrm>
        </p:spPr>
        <p:txBody>
          <a:bodyPr/>
          <a:lstStyle/>
          <a:p>
            <a:pPr marL="274955" indent="-274955" eaLnBrk="1" hangingPunct="1">
              <a:lnSpc>
                <a:spcPct val="90000"/>
              </a:lnSpc>
              <a:spcBef>
                <a:spcPct val="0"/>
              </a:spcBef>
              <a:defRPr/>
            </a:pPr>
            <a:r>
              <a:rPr kumimoji="1" lang="zh-CN" altLang="en-GB" sz="2400" dirty="0"/>
              <a:t>假设</a:t>
            </a:r>
            <a:r>
              <a:rPr kumimoji="1" lang="en-GB" altLang="zh-CN" sz="2400" dirty="0"/>
              <a:t>[X]</a:t>
            </a:r>
            <a:r>
              <a:rPr kumimoji="1" lang="zh-CN" altLang="en-GB" sz="2400" baseline="-25000" dirty="0"/>
              <a:t>原</a:t>
            </a:r>
            <a:r>
              <a:rPr kumimoji="1" lang="en-GB" altLang="zh-CN" sz="2400" dirty="0"/>
              <a:t>=X</a:t>
            </a:r>
            <a:r>
              <a:rPr kumimoji="1" lang="en-GB" altLang="zh-CN" sz="2400" baseline="-25000" dirty="0"/>
              <a:t>S</a:t>
            </a:r>
            <a:r>
              <a:rPr kumimoji="1" lang="en-GB" altLang="zh-CN" sz="2400" dirty="0"/>
              <a:t> .X</a:t>
            </a:r>
            <a:r>
              <a:rPr kumimoji="1" lang="en-GB" altLang="zh-CN" sz="2400" baseline="-25000" dirty="0"/>
              <a:t>1</a:t>
            </a:r>
            <a:r>
              <a:rPr kumimoji="1" lang="en-GB" altLang="zh-CN" sz="2400" dirty="0"/>
              <a:t> X</a:t>
            </a:r>
            <a:r>
              <a:rPr kumimoji="1" lang="en-GB" altLang="zh-CN" sz="2400" baseline="-25000" dirty="0"/>
              <a:t>2</a:t>
            </a:r>
            <a:r>
              <a:rPr kumimoji="1" lang="en-GB" altLang="zh-CN" sz="2400" dirty="0"/>
              <a:t> ……</a:t>
            </a:r>
            <a:r>
              <a:rPr kumimoji="1" lang="en-GB" altLang="zh-CN" sz="2400" dirty="0" err="1"/>
              <a:t>X</a:t>
            </a:r>
            <a:r>
              <a:rPr kumimoji="1" lang="en-GB" altLang="zh-CN" sz="2400" baseline="-25000" dirty="0" err="1"/>
              <a:t>n</a:t>
            </a:r>
            <a:r>
              <a:rPr kumimoji="1" lang="en-GB" altLang="zh-CN" sz="2400" dirty="0"/>
              <a:t> </a:t>
            </a:r>
            <a:r>
              <a:rPr kumimoji="1" lang="zh-CN" altLang="en-GB" sz="2400" dirty="0"/>
              <a:t>，</a:t>
            </a:r>
            <a:r>
              <a:rPr kumimoji="1" lang="en-GB" altLang="zh-CN" sz="2400" dirty="0"/>
              <a:t>[Y]</a:t>
            </a:r>
            <a:r>
              <a:rPr kumimoji="1" lang="zh-CN" altLang="en-GB" sz="2400" baseline="-25000" dirty="0"/>
              <a:t>原</a:t>
            </a:r>
            <a:r>
              <a:rPr kumimoji="1" lang="en-GB" altLang="zh-CN" sz="2400" dirty="0"/>
              <a:t>=Y</a:t>
            </a:r>
            <a:r>
              <a:rPr kumimoji="1" lang="en-GB" altLang="zh-CN" sz="2400" baseline="-25000" dirty="0"/>
              <a:t>S </a:t>
            </a:r>
            <a:r>
              <a:rPr kumimoji="1" lang="en-GB" altLang="zh-CN" sz="2400" dirty="0"/>
              <a:t>.Y</a:t>
            </a:r>
            <a:r>
              <a:rPr kumimoji="1" lang="en-GB" altLang="zh-CN" sz="2400" baseline="-25000" dirty="0"/>
              <a:t>1</a:t>
            </a:r>
            <a:r>
              <a:rPr kumimoji="1" lang="en-GB" altLang="zh-CN" sz="2400" dirty="0"/>
              <a:t> Y</a:t>
            </a:r>
            <a:r>
              <a:rPr kumimoji="1" lang="en-GB" altLang="zh-CN" sz="2400" baseline="-25000" dirty="0"/>
              <a:t>2</a:t>
            </a:r>
            <a:r>
              <a:rPr kumimoji="1" lang="en-GB" altLang="zh-CN" sz="2400" dirty="0"/>
              <a:t> ……</a:t>
            </a:r>
            <a:r>
              <a:rPr kumimoji="1" lang="en-GB" altLang="zh-CN" sz="2400" dirty="0" err="1"/>
              <a:t>Y</a:t>
            </a:r>
            <a:r>
              <a:rPr kumimoji="1" lang="en-GB" altLang="zh-CN" sz="2400" baseline="-25000" dirty="0" err="1"/>
              <a:t>n</a:t>
            </a:r>
            <a:r>
              <a:rPr kumimoji="1" lang="en-GB" altLang="zh-CN" sz="2400" dirty="0"/>
              <a:t> </a:t>
            </a:r>
            <a:r>
              <a:rPr kumimoji="1" lang="zh-CN" altLang="en-GB" sz="2400" dirty="0"/>
              <a:t>，</a:t>
            </a:r>
            <a:r>
              <a:rPr kumimoji="1" lang="en-GB" altLang="zh-CN" sz="2400" dirty="0"/>
              <a:t>Q</a:t>
            </a:r>
            <a:r>
              <a:rPr kumimoji="1" lang="zh-CN" altLang="en-GB" sz="2400" dirty="0"/>
              <a:t>是</a:t>
            </a:r>
            <a:r>
              <a:rPr kumimoji="1" lang="en-GB" altLang="zh-CN" sz="2400" dirty="0"/>
              <a:t>X</a:t>
            </a:r>
            <a:r>
              <a:rPr kumimoji="1" lang="en-US" altLang="zh-CN" sz="2400" dirty="0"/>
              <a:t>÷</a:t>
            </a:r>
            <a:r>
              <a:rPr kumimoji="1" lang="en-GB" altLang="zh-CN" sz="2400" dirty="0"/>
              <a:t>Y</a:t>
            </a:r>
            <a:r>
              <a:rPr kumimoji="1" lang="zh-CN" altLang="en-GB" sz="2400" dirty="0"/>
              <a:t>的商，</a:t>
            </a:r>
            <a:r>
              <a:rPr kumimoji="1" lang="en-GB" altLang="zh-CN" sz="2400" dirty="0"/>
              <a:t>Q</a:t>
            </a:r>
            <a:r>
              <a:rPr kumimoji="1" lang="en-GB" altLang="zh-CN" sz="2400" baseline="-25000" dirty="0"/>
              <a:t>S</a:t>
            </a:r>
            <a:r>
              <a:rPr kumimoji="1" lang="zh-CN" altLang="en-GB" sz="2400" dirty="0"/>
              <a:t>是商的符号，</a:t>
            </a:r>
            <a:r>
              <a:rPr kumimoji="1" lang="en-GB" altLang="zh-CN" sz="2400" dirty="0"/>
              <a:t>R</a:t>
            </a:r>
            <a:r>
              <a:rPr kumimoji="1" lang="zh-CN" altLang="en-GB" sz="2400" dirty="0"/>
              <a:t>是</a:t>
            </a:r>
            <a:r>
              <a:rPr kumimoji="1" lang="en-GB" altLang="zh-CN" sz="2400" dirty="0"/>
              <a:t>X</a:t>
            </a:r>
            <a:r>
              <a:rPr kumimoji="1" lang="en-US" altLang="zh-CN" sz="2400" dirty="0"/>
              <a:t>÷</a:t>
            </a:r>
            <a:r>
              <a:rPr kumimoji="1" lang="en-GB" altLang="zh-CN" sz="2400" dirty="0"/>
              <a:t>Y</a:t>
            </a:r>
            <a:r>
              <a:rPr kumimoji="1" lang="zh-CN" altLang="en-GB" sz="2400" dirty="0"/>
              <a:t>的余数，</a:t>
            </a:r>
            <a:r>
              <a:rPr kumimoji="1" lang="en-GB" altLang="zh-CN" sz="2400" dirty="0"/>
              <a:t>R</a:t>
            </a:r>
            <a:r>
              <a:rPr kumimoji="1" lang="en-GB" altLang="zh-CN" sz="2400" baseline="-25000" dirty="0"/>
              <a:t>S</a:t>
            </a:r>
            <a:r>
              <a:rPr kumimoji="1" lang="zh-CN" altLang="en-GB" sz="2400" dirty="0"/>
              <a:t>是余数的符号</a:t>
            </a:r>
          </a:p>
          <a:p>
            <a:pPr marL="274955" indent="-274955" eaLnBrk="1" hangingPunct="1">
              <a:lnSpc>
                <a:spcPct val="90000"/>
              </a:lnSpc>
              <a:spcBef>
                <a:spcPct val="0"/>
              </a:spcBef>
              <a:defRPr/>
            </a:pPr>
            <a:r>
              <a:rPr kumimoji="1" lang="zh-CN" altLang="en-GB" sz="2400" dirty="0"/>
              <a:t>原码除法运算的规则是：</a:t>
            </a:r>
          </a:p>
          <a:p>
            <a:pPr marL="716280" lvl="1" indent="-262255" eaLnBrk="1" hangingPunct="1">
              <a:lnSpc>
                <a:spcPct val="90000"/>
              </a:lnSpc>
              <a:spcBef>
                <a:spcPct val="0"/>
              </a:spcBef>
              <a:defRPr/>
            </a:pPr>
            <a:r>
              <a:rPr kumimoji="1" lang="en-GB" altLang="zh-CN" sz="2200" dirty="0">
                <a:cs typeface="新宋体" panose="02010609030101010101" charset="-122"/>
              </a:rPr>
              <a:t>1.Q</a:t>
            </a:r>
            <a:r>
              <a:rPr kumimoji="1" lang="en-GB" altLang="zh-CN" sz="2200" baseline="-25000" dirty="0">
                <a:cs typeface="新宋体" panose="02010609030101010101" charset="-122"/>
              </a:rPr>
              <a:t>S</a:t>
            </a:r>
            <a:r>
              <a:rPr kumimoji="1" lang="en-GB" altLang="zh-CN" sz="2200" dirty="0">
                <a:cs typeface="新宋体" panose="02010609030101010101" charset="-122"/>
              </a:rPr>
              <a:t> = X</a:t>
            </a:r>
            <a:r>
              <a:rPr kumimoji="1" lang="en-GB" altLang="zh-CN" sz="2200" baseline="-25000" dirty="0">
                <a:cs typeface="新宋体" panose="02010609030101010101" charset="-122"/>
              </a:rPr>
              <a:t>S</a:t>
            </a:r>
            <a:r>
              <a:rPr kumimoji="1" lang="en-GB" altLang="zh-CN" sz="2200" dirty="0">
                <a:cs typeface="新宋体" panose="02010609030101010101" charset="-122"/>
              </a:rPr>
              <a:t> ⊕Y</a:t>
            </a:r>
            <a:r>
              <a:rPr kumimoji="1" lang="en-GB" altLang="zh-CN" sz="2200" baseline="-25000" dirty="0">
                <a:cs typeface="新宋体" panose="02010609030101010101" charset="-122"/>
              </a:rPr>
              <a:t>S</a:t>
            </a:r>
            <a:r>
              <a:rPr kumimoji="1" lang="en-GB" altLang="zh-CN" sz="2200" dirty="0">
                <a:cs typeface="新宋体" panose="02010609030101010101" charset="-122"/>
              </a:rPr>
              <a:t>  </a:t>
            </a:r>
            <a:r>
              <a:rPr kumimoji="1" lang="zh-CN" altLang="en-GB" sz="2200" dirty="0">
                <a:cs typeface="新宋体" panose="02010609030101010101" charset="-122"/>
              </a:rPr>
              <a:t>，</a:t>
            </a:r>
            <a:r>
              <a:rPr kumimoji="1" lang="en-GB" altLang="zh-CN" sz="2200" dirty="0">
                <a:cs typeface="新宋体" panose="02010609030101010101" charset="-122"/>
              </a:rPr>
              <a:t>R</a:t>
            </a:r>
            <a:r>
              <a:rPr kumimoji="1" lang="en-GB" altLang="zh-CN" sz="2200" baseline="-25000" dirty="0">
                <a:cs typeface="新宋体" panose="02010609030101010101" charset="-122"/>
              </a:rPr>
              <a:t>S </a:t>
            </a:r>
            <a:r>
              <a:rPr kumimoji="1" lang="en-GB" altLang="zh-CN" sz="2200" dirty="0">
                <a:cs typeface="新宋体" panose="02010609030101010101" charset="-122"/>
              </a:rPr>
              <a:t>= X</a:t>
            </a:r>
            <a:r>
              <a:rPr kumimoji="1" lang="en-GB" altLang="zh-CN" sz="2200" baseline="-25000" dirty="0">
                <a:cs typeface="新宋体" panose="02010609030101010101" charset="-122"/>
              </a:rPr>
              <a:t>S</a:t>
            </a:r>
            <a:r>
              <a:rPr kumimoji="1" lang="zh-CN" altLang="en-GB" sz="2200" dirty="0">
                <a:cs typeface="新宋体" panose="02010609030101010101" charset="-122"/>
              </a:rPr>
              <a:t>，</a:t>
            </a:r>
            <a:r>
              <a:rPr kumimoji="1" lang="en-GB" altLang="zh-CN" sz="2200" dirty="0">
                <a:cs typeface="新宋体" panose="02010609030101010101" charset="-122"/>
              </a:rPr>
              <a:t>|Q| = |X|</a:t>
            </a:r>
            <a:r>
              <a:rPr kumimoji="1" lang="en-US" altLang="zh-CN" sz="2200" dirty="0">
                <a:cs typeface="新宋体" panose="02010609030101010101" charset="-122"/>
              </a:rPr>
              <a:t>÷</a:t>
            </a:r>
            <a:r>
              <a:rPr kumimoji="1" lang="en-GB" altLang="zh-CN" sz="2200" dirty="0">
                <a:cs typeface="新宋体" panose="02010609030101010101" charset="-122"/>
              </a:rPr>
              <a:t>|Y|-|R|</a:t>
            </a:r>
            <a:r>
              <a:rPr kumimoji="1" lang="en-US" altLang="zh-CN" sz="2200" dirty="0">
                <a:cs typeface="新宋体" panose="02010609030101010101" charset="-122"/>
              </a:rPr>
              <a:t>÷</a:t>
            </a:r>
            <a:r>
              <a:rPr kumimoji="1" lang="en-GB" altLang="zh-CN" sz="2200" dirty="0">
                <a:cs typeface="新宋体" panose="02010609030101010101" charset="-122"/>
              </a:rPr>
              <a:t>|Y|</a:t>
            </a:r>
            <a:endParaRPr kumimoji="1" lang="zh-CN" altLang="en-GB" sz="2200" dirty="0">
              <a:cs typeface="新宋体" panose="02010609030101010101" charset="-122"/>
            </a:endParaRPr>
          </a:p>
          <a:p>
            <a:pPr marL="716280" lvl="1" indent="-262255" eaLnBrk="1" hangingPunct="1">
              <a:lnSpc>
                <a:spcPct val="90000"/>
              </a:lnSpc>
              <a:spcBef>
                <a:spcPct val="0"/>
              </a:spcBef>
              <a:defRPr/>
            </a:pPr>
            <a:r>
              <a:rPr kumimoji="1" lang="en-GB" altLang="zh-CN" sz="2200" dirty="0">
                <a:cs typeface="新宋体" panose="02010609030101010101" charset="-122"/>
              </a:rPr>
              <a:t>2.</a:t>
            </a:r>
            <a:r>
              <a:rPr kumimoji="1" lang="zh-CN" altLang="en-GB" sz="2200" dirty="0">
                <a:cs typeface="新宋体" panose="02010609030101010101" charset="-122"/>
              </a:rPr>
              <a:t>余数和被除数、除数均采用</a:t>
            </a:r>
            <a:r>
              <a:rPr kumimoji="1" lang="zh-CN" altLang="en-GB" sz="2200" dirty="0">
                <a:solidFill>
                  <a:srgbClr val="CC0000"/>
                </a:solidFill>
                <a:cs typeface="新宋体" panose="02010609030101010101" charset="-122"/>
              </a:rPr>
              <a:t>双符号位</a:t>
            </a:r>
            <a:r>
              <a:rPr kumimoji="1" lang="zh-CN" altLang="en-GB" sz="2200" dirty="0">
                <a:cs typeface="新宋体" panose="02010609030101010101" charset="-122"/>
              </a:rPr>
              <a:t>；</a:t>
            </a:r>
            <a:r>
              <a:rPr kumimoji="1" lang="zh-CN" altLang="en-GB" sz="2200" dirty="0">
                <a:solidFill>
                  <a:srgbClr val="CC0000"/>
                </a:solidFill>
                <a:cs typeface="新宋体" panose="02010609030101010101" charset="-122"/>
              </a:rPr>
              <a:t>初始余数为</a:t>
            </a:r>
            <a:r>
              <a:rPr kumimoji="1" lang="en-GB" altLang="zh-CN" sz="2200" dirty="0">
                <a:solidFill>
                  <a:srgbClr val="CC0000"/>
                </a:solidFill>
                <a:cs typeface="新宋体" panose="02010609030101010101" charset="-122"/>
              </a:rPr>
              <a:t>|X|</a:t>
            </a:r>
            <a:r>
              <a:rPr kumimoji="1" lang="zh-CN" altLang="en-GB" sz="2200" dirty="0">
                <a:cs typeface="新宋体" panose="02010609030101010101" charset="-122"/>
              </a:rPr>
              <a:t>。</a:t>
            </a:r>
          </a:p>
          <a:p>
            <a:pPr marL="716280" lvl="1" indent="-262255" eaLnBrk="1" hangingPunct="1">
              <a:lnSpc>
                <a:spcPct val="90000"/>
              </a:lnSpc>
              <a:spcBef>
                <a:spcPct val="0"/>
              </a:spcBef>
              <a:defRPr/>
            </a:pPr>
            <a:r>
              <a:rPr kumimoji="1" lang="en-GB" altLang="zh-CN" sz="2200" dirty="0">
                <a:cs typeface="新宋体" panose="02010609030101010101" charset="-122"/>
              </a:rPr>
              <a:t>3.</a:t>
            </a:r>
            <a:r>
              <a:rPr kumimoji="1" lang="zh-CN" altLang="en-GB" sz="2200" dirty="0">
                <a:cs typeface="新宋体" panose="02010609030101010101" charset="-122"/>
              </a:rPr>
              <a:t>每次用</a:t>
            </a:r>
            <a:r>
              <a:rPr kumimoji="1" lang="zh-CN" altLang="en-GB" sz="2200" dirty="0">
                <a:solidFill>
                  <a:srgbClr val="CC0000"/>
                </a:solidFill>
                <a:cs typeface="新宋体" panose="02010609030101010101" charset="-122"/>
              </a:rPr>
              <a:t>余数减去</a:t>
            </a:r>
            <a:r>
              <a:rPr kumimoji="1" lang="en-GB" altLang="zh-CN" sz="2200" dirty="0">
                <a:solidFill>
                  <a:srgbClr val="CC0000"/>
                </a:solidFill>
                <a:cs typeface="新宋体" panose="02010609030101010101" charset="-122"/>
              </a:rPr>
              <a:t>|Y|</a:t>
            </a:r>
            <a:r>
              <a:rPr kumimoji="1" lang="zh-CN" altLang="en-GB" sz="2200" dirty="0">
                <a:cs typeface="新宋体" panose="02010609030101010101" charset="-122"/>
              </a:rPr>
              <a:t>（通过加上</a:t>
            </a:r>
            <a:r>
              <a:rPr kumimoji="1" lang="en-GB" altLang="zh-CN" sz="2200" dirty="0">
                <a:cs typeface="新宋体" panose="02010609030101010101" charset="-122"/>
              </a:rPr>
              <a:t>[-|Y|]</a:t>
            </a:r>
            <a:r>
              <a:rPr kumimoji="1" lang="zh-CN" altLang="en-GB" sz="2200" baseline="-25000" dirty="0">
                <a:cs typeface="新宋体" panose="02010609030101010101" charset="-122"/>
              </a:rPr>
              <a:t>补</a:t>
            </a:r>
            <a:r>
              <a:rPr kumimoji="1" lang="zh-CN" altLang="en-GB" sz="2200" dirty="0">
                <a:cs typeface="新宋体" panose="02010609030101010101" charset="-122"/>
              </a:rPr>
              <a:t>来实现），若结果的符号位为</a:t>
            </a:r>
            <a:r>
              <a:rPr kumimoji="1" lang="en-GB" altLang="zh-CN" sz="2200" dirty="0">
                <a:cs typeface="新宋体" panose="02010609030101010101" charset="-122"/>
              </a:rPr>
              <a:t>0</a:t>
            </a:r>
            <a:r>
              <a:rPr kumimoji="1" lang="zh-CN" altLang="en-GB" sz="2200" dirty="0">
                <a:cs typeface="新宋体" panose="02010609030101010101" charset="-122"/>
              </a:rPr>
              <a:t>，则</a:t>
            </a:r>
            <a:r>
              <a:rPr kumimoji="1" lang="zh-CN" altLang="en-GB" sz="2200" dirty="0">
                <a:solidFill>
                  <a:srgbClr val="008000"/>
                </a:solidFill>
                <a:cs typeface="新宋体" panose="02010609030101010101" charset="-122"/>
              </a:rPr>
              <a:t>够减</a:t>
            </a:r>
            <a:r>
              <a:rPr kumimoji="1" lang="zh-CN" altLang="en-GB" sz="2200" dirty="0">
                <a:cs typeface="新宋体" panose="02010609030101010101" charset="-122"/>
              </a:rPr>
              <a:t>，上商</a:t>
            </a:r>
            <a:r>
              <a:rPr kumimoji="1" lang="en-GB" altLang="zh-CN" sz="2200" dirty="0">
                <a:cs typeface="新宋体" panose="02010609030101010101" charset="-122"/>
              </a:rPr>
              <a:t>1</a:t>
            </a:r>
            <a:r>
              <a:rPr kumimoji="1" lang="zh-CN" altLang="en-GB" sz="2200" dirty="0">
                <a:cs typeface="新宋体" panose="02010609030101010101" charset="-122"/>
              </a:rPr>
              <a:t>，余数左移一位；若结果的符号位为</a:t>
            </a:r>
            <a:r>
              <a:rPr kumimoji="1" lang="en-GB" altLang="zh-CN" sz="2200" dirty="0">
                <a:cs typeface="新宋体" panose="02010609030101010101" charset="-122"/>
              </a:rPr>
              <a:t>1</a:t>
            </a:r>
            <a:r>
              <a:rPr kumimoji="1" lang="zh-CN" altLang="en-GB" sz="2200" dirty="0">
                <a:cs typeface="新宋体" panose="02010609030101010101" charset="-122"/>
              </a:rPr>
              <a:t>，则</a:t>
            </a:r>
            <a:r>
              <a:rPr kumimoji="1" lang="zh-CN" altLang="en-GB" sz="2200" dirty="0">
                <a:solidFill>
                  <a:srgbClr val="008000"/>
                </a:solidFill>
                <a:cs typeface="新宋体" panose="02010609030101010101" charset="-122"/>
              </a:rPr>
              <a:t>不够减</a:t>
            </a:r>
            <a:r>
              <a:rPr kumimoji="1" lang="zh-CN" altLang="en-GB" sz="2200" dirty="0">
                <a:cs typeface="新宋体" panose="02010609030101010101" charset="-122"/>
              </a:rPr>
              <a:t>，上商</a:t>
            </a:r>
            <a:r>
              <a:rPr kumimoji="1" lang="en-GB" altLang="zh-CN" sz="2200" dirty="0">
                <a:cs typeface="新宋体" panose="02010609030101010101" charset="-122"/>
              </a:rPr>
              <a:t>0</a:t>
            </a:r>
            <a:r>
              <a:rPr kumimoji="1" lang="zh-CN" altLang="en-GB" sz="2200" dirty="0">
                <a:cs typeface="新宋体" panose="02010609030101010101" charset="-122"/>
              </a:rPr>
              <a:t>，先加</a:t>
            </a:r>
            <a:r>
              <a:rPr kumimoji="1" lang="en-GB" altLang="zh-CN" sz="2200" dirty="0">
                <a:cs typeface="新宋体" panose="02010609030101010101" charset="-122"/>
              </a:rPr>
              <a:t>|Y|</a:t>
            </a:r>
            <a:r>
              <a:rPr kumimoji="1" lang="zh-CN" altLang="en-GB" sz="2200" dirty="0">
                <a:cs typeface="新宋体" panose="02010609030101010101" charset="-122"/>
              </a:rPr>
              <a:t>恢复余数，然后余数左移一位。</a:t>
            </a:r>
          </a:p>
          <a:p>
            <a:pPr marL="716280" lvl="1" indent="-262255" eaLnBrk="1" hangingPunct="1">
              <a:lnSpc>
                <a:spcPct val="90000"/>
              </a:lnSpc>
              <a:spcBef>
                <a:spcPct val="0"/>
              </a:spcBef>
              <a:defRPr/>
            </a:pPr>
            <a:r>
              <a:rPr kumimoji="1" lang="en-GB" altLang="zh-CN" sz="2200" dirty="0">
                <a:cs typeface="新宋体" panose="02010609030101010101" charset="-122"/>
              </a:rPr>
              <a:t>4.</a:t>
            </a:r>
            <a:r>
              <a:rPr kumimoji="1" lang="zh-CN" altLang="en-GB" sz="2200" dirty="0">
                <a:cs typeface="新宋体" panose="02010609030101010101" charset="-122"/>
              </a:rPr>
              <a:t>循环操作步骤</a:t>
            </a:r>
            <a:r>
              <a:rPr kumimoji="1" lang="en-GB" altLang="zh-CN" sz="2200" dirty="0">
                <a:cs typeface="新宋体" panose="02010609030101010101" charset="-122"/>
              </a:rPr>
              <a:t>3</a:t>
            </a:r>
            <a:r>
              <a:rPr kumimoji="1" lang="zh-CN" altLang="en-GB" sz="2200" dirty="0">
                <a:cs typeface="新宋体" panose="02010609030101010101" charset="-122"/>
              </a:rPr>
              <a:t>，共做</a:t>
            </a:r>
            <a:r>
              <a:rPr kumimoji="1" lang="en-GB" altLang="zh-CN" sz="2200" dirty="0">
                <a:cs typeface="新宋体" panose="02010609030101010101" charset="-122"/>
              </a:rPr>
              <a:t>n+1</a:t>
            </a:r>
            <a:r>
              <a:rPr kumimoji="1" lang="zh-CN" altLang="en-GB" sz="2200" dirty="0">
                <a:cs typeface="新宋体" panose="02010609030101010101" charset="-122"/>
              </a:rPr>
              <a:t>次，最后一次不左移，但若最后一次上商</a:t>
            </a:r>
            <a:r>
              <a:rPr kumimoji="1" lang="en-GB" altLang="zh-CN" sz="2200" dirty="0">
                <a:cs typeface="新宋体" panose="02010609030101010101" charset="-122"/>
              </a:rPr>
              <a:t>0</a:t>
            </a:r>
            <a:r>
              <a:rPr kumimoji="1" lang="zh-CN" altLang="en-GB" sz="2200" dirty="0">
                <a:cs typeface="新宋体" panose="02010609030101010101" charset="-122"/>
              </a:rPr>
              <a:t>，则必须</a:t>
            </a:r>
            <a:r>
              <a:rPr kumimoji="1" lang="en-GB" altLang="zh-CN" sz="2200" dirty="0">
                <a:cs typeface="新宋体" panose="02010609030101010101" charset="-122"/>
              </a:rPr>
              <a:t>+|Y|</a:t>
            </a:r>
            <a:r>
              <a:rPr kumimoji="1" lang="zh-CN" altLang="en-GB" sz="2200" dirty="0">
                <a:cs typeface="新宋体" panose="02010609030101010101" charset="-122"/>
              </a:rPr>
              <a:t>恢复余数；若为定点小数除法，余数则为最后计算得到的余数右移</a:t>
            </a:r>
            <a:r>
              <a:rPr kumimoji="1" lang="en-GB" altLang="zh-CN" sz="2200" dirty="0">
                <a:cs typeface="新宋体" panose="02010609030101010101" charset="-122"/>
              </a:rPr>
              <a:t>n</a:t>
            </a:r>
            <a:r>
              <a:rPr kumimoji="1" lang="zh-CN" altLang="en-GB" sz="2200">
                <a:cs typeface="新宋体" panose="02010609030101010101" charset="-122"/>
              </a:rPr>
              <a:t>位的值。</a:t>
            </a:r>
            <a:r>
              <a:rPr kumimoji="1" lang="zh-CN" altLang="en-US" sz="2200">
                <a:cs typeface="新宋体" panose="02010609030101010101" charset="-122"/>
              </a:rPr>
              <a:t> </a:t>
            </a:r>
          </a:p>
        </p:txBody>
      </p:sp>
      <p:sp>
        <p:nvSpPr>
          <p:cNvPr id="64517" name="Rectangle 4">
            <a:extLst>
              <a:ext uri="{FF2B5EF4-FFF2-40B4-BE49-F238E27FC236}">
                <a16:creationId xmlns:a16="http://schemas.microsoft.com/office/drawing/2014/main" id="{CF3DFE33-2B8F-5339-C6A8-C94188010F46}"/>
              </a:ext>
            </a:extLst>
          </p:cNvPr>
          <p:cNvSpPr>
            <a:spLocks noChangeArrowheads="1"/>
          </p:cNvSpPr>
          <p:nvPr/>
        </p:nvSpPr>
        <p:spPr bwMode="auto">
          <a:xfrm>
            <a:off x="0" y="2714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9458"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1</a:t>
            </a:r>
            <a:r>
              <a:rPr lang="zh-CN" altLang="en-US" dirty="0"/>
              <a:t>）二－十进制码（</a:t>
            </a:r>
            <a:r>
              <a:rPr lang="en-US" altLang="zh-CN" dirty="0"/>
              <a:t>BCD</a:t>
            </a:r>
            <a:r>
              <a:rPr lang="zh-CN" altLang="en-US" dirty="0"/>
              <a:t>码）</a:t>
            </a:r>
          </a:p>
        </p:txBody>
      </p:sp>
      <p:sp>
        <p:nvSpPr>
          <p:cNvPr id="19459" name="Rectangle 3"/>
          <p:cNvSpPr>
            <a:spLocks noGrp="1"/>
          </p:cNvSpPr>
          <p:nvPr>
            <p:ph idx="1"/>
          </p:nvPr>
        </p:nvSpPr>
        <p:spPr>
          <a:xfrm>
            <a:off x="533400" y="1125538"/>
            <a:ext cx="7008813" cy="4337050"/>
          </a:xfrm>
        </p:spPr>
        <p:txBody>
          <a:bodyPr wrap="square" lIns="91440" tIns="45720" rIns="91440" bIns="45720" anchor="t" anchorCtr="0"/>
          <a:lstStyle/>
          <a:p>
            <a:pPr eaLnBrk="1" hangingPunct="1">
              <a:lnSpc>
                <a:spcPct val="90000"/>
              </a:lnSpc>
              <a:spcBef>
                <a:spcPct val="0"/>
              </a:spcBef>
            </a:pPr>
            <a:r>
              <a:rPr lang="en-US" altLang="zh-CN" sz="2400" b="0" dirty="0"/>
              <a:t>BCD</a:t>
            </a:r>
            <a:r>
              <a:rPr lang="zh-CN" altLang="en-US" sz="2400" b="0" dirty="0"/>
              <a:t>（</a:t>
            </a:r>
            <a:r>
              <a:rPr lang="en-US" altLang="zh-CN" sz="2400" b="0" dirty="0"/>
              <a:t>Binary Coded Decimal</a:t>
            </a:r>
            <a:r>
              <a:rPr lang="zh-CN" altLang="en-US" sz="2400" b="0" dirty="0"/>
              <a:t>）码：使用二进制来编码十进制数字</a:t>
            </a:r>
            <a:r>
              <a:rPr lang="en-US" altLang="zh-CN" sz="2400" b="0" dirty="0"/>
              <a:t>0</a:t>
            </a:r>
            <a:r>
              <a:rPr lang="zh-CN" altLang="en-US" sz="2400" b="0" dirty="0"/>
              <a:t>～</a:t>
            </a:r>
            <a:r>
              <a:rPr lang="en-US" altLang="zh-CN" sz="2400" b="0" dirty="0"/>
              <a:t>9</a:t>
            </a:r>
            <a:r>
              <a:rPr lang="zh-CN" altLang="en-US" sz="2400" b="0" dirty="0"/>
              <a:t>。</a:t>
            </a:r>
          </a:p>
          <a:p>
            <a:pPr eaLnBrk="1" hangingPunct="1">
              <a:lnSpc>
                <a:spcPct val="90000"/>
              </a:lnSpc>
              <a:spcBef>
                <a:spcPct val="0"/>
              </a:spcBef>
            </a:pPr>
            <a:r>
              <a:rPr lang="zh-CN" altLang="en-US" sz="2400" b="0" dirty="0">
                <a:solidFill>
                  <a:srgbClr val="CC0000"/>
                </a:solidFill>
              </a:rPr>
              <a:t>编码方法：</a:t>
            </a:r>
            <a:r>
              <a:rPr lang="zh-CN" altLang="en-US" sz="2400" b="0" dirty="0"/>
              <a:t>一般使用</a:t>
            </a:r>
            <a:r>
              <a:rPr lang="en-US" altLang="zh-CN" sz="2400" b="0" dirty="0"/>
              <a:t>4</a:t>
            </a:r>
            <a:r>
              <a:rPr lang="zh-CN" altLang="en-US" sz="2400" b="0" dirty="0"/>
              <a:t>位二进制编码来表示</a:t>
            </a:r>
            <a:r>
              <a:rPr lang="en-US" altLang="zh-CN" sz="2400" b="0" dirty="0"/>
              <a:t>1</a:t>
            </a:r>
            <a:r>
              <a:rPr lang="zh-CN" altLang="en-US" sz="2400" b="0" dirty="0"/>
              <a:t>位十进制数字，在</a:t>
            </a:r>
            <a:r>
              <a:rPr lang="en-US" altLang="zh-CN" sz="2400" b="0" dirty="0"/>
              <a:t>16</a:t>
            </a:r>
            <a:r>
              <a:rPr lang="zh-CN" altLang="en-US" sz="2400" b="0" dirty="0"/>
              <a:t>个编码中选用</a:t>
            </a:r>
            <a:r>
              <a:rPr lang="en-US" altLang="zh-CN" sz="2400" b="0" dirty="0"/>
              <a:t>10</a:t>
            </a:r>
            <a:r>
              <a:rPr lang="zh-CN" altLang="en-US" sz="2400" b="0" dirty="0"/>
              <a:t>个来表示数字</a:t>
            </a:r>
            <a:r>
              <a:rPr lang="en-US" altLang="zh-CN" sz="2400" b="0" dirty="0"/>
              <a:t>0</a:t>
            </a:r>
            <a:r>
              <a:rPr lang="zh-CN" altLang="en-US" sz="2400" b="0" dirty="0"/>
              <a:t>～</a:t>
            </a:r>
            <a:r>
              <a:rPr lang="en-US" altLang="zh-CN" sz="2400" b="0" dirty="0"/>
              <a:t>9</a:t>
            </a:r>
            <a:r>
              <a:rPr lang="zh-CN" altLang="en-US" sz="2400" b="0" dirty="0"/>
              <a:t>。</a:t>
            </a:r>
            <a:r>
              <a:rPr lang="zh-CN" altLang="en-US" sz="2400" b="0" dirty="0">
                <a:solidFill>
                  <a:srgbClr val="FF0000"/>
                </a:solidFill>
              </a:rPr>
              <a:t>不同的选择构成不同的</a:t>
            </a:r>
            <a:r>
              <a:rPr lang="en-US" altLang="zh-CN" sz="2400" b="0" dirty="0">
                <a:solidFill>
                  <a:srgbClr val="FF0000"/>
                </a:solidFill>
              </a:rPr>
              <a:t>BCD</a:t>
            </a:r>
            <a:r>
              <a:rPr lang="zh-CN" altLang="en-US" sz="2400" b="0" dirty="0">
                <a:solidFill>
                  <a:srgbClr val="FF0000"/>
                </a:solidFill>
              </a:rPr>
              <a:t>码</a:t>
            </a:r>
            <a:r>
              <a:rPr lang="zh-CN" altLang="en-US" sz="2400" b="0" dirty="0"/>
              <a:t> 。</a:t>
            </a:r>
          </a:p>
          <a:p>
            <a:pPr eaLnBrk="1" hangingPunct="1">
              <a:lnSpc>
                <a:spcPct val="90000"/>
              </a:lnSpc>
              <a:spcBef>
                <a:spcPct val="0"/>
              </a:spcBef>
            </a:pPr>
            <a:endParaRPr lang="zh-CN" altLang="en-US" sz="2400" b="0" dirty="0"/>
          </a:p>
          <a:p>
            <a:pPr eaLnBrk="1" hangingPunct="1">
              <a:lnSpc>
                <a:spcPct val="90000"/>
              </a:lnSpc>
              <a:spcBef>
                <a:spcPct val="0"/>
              </a:spcBef>
            </a:pPr>
            <a:r>
              <a:rPr lang="zh-CN" altLang="en-US" sz="2400" b="0" dirty="0">
                <a:solidFill>
                  <a:srgbClr val="CC0000"/>
                </a:solidFill>
              </a:rPr>
              <a:t>分类：</a:t>
            </a:r>
          </a:p>
          <a:p>
            <a:pPr lvl="1" eaLnBrk="1" hangingPunct="1">
              <a:lnSpc>
                <a:spcPct val="90000"/>
              </a:lnSpc>
              <a:spcBef>
                <a:spcPct val="0"/>
              </a:spcBef>
            </a:pPr>
            <a:r>
              <a:rPr lang="zh-CN" altLang="en-US" b="0" dirty="0">
                <a:solidFill>
                  <a:srgbClr val="006600"/>
                </a:solidFill>
              </a:rPr>
              <a:t>有权码：</a:t>
            </a:r>
            <a:r>
              <a:rPr lang="zh-CN" altLang="en-US" b="0" dirty="0"/>
              <a:t>编码的每一位都有固定的权值，加权求和的值即是表示的十进制数字。如</a:t>
            </a:r>
            <a:r>
              <a:rPr lang="en-US" altLang="zh-CN" b="0" dirty="0"/>
              <a:t>8421</a:t>
            </a:r>
            <a:r>
              <a:rPr lang="zh-CN" altLang="en-US" b="0" dirty="0"/>
              <a:t>码、</a:t>
            </a:r>
            <a:r>
              <a:rPr lang="en-US" altLang="zh-CN" b="0" dirty="0"/>
              <a:t>2421</a:t>
            </a:r>
            <a:r>
              <a:rPr lang="zh-CN" altLang="en-US" b="0" dirty="0"/>
              <a:t>码、</a:t>
            </a:r>
            <a:r>
              <a:rPr lang="en-US" altLang="zh-CN" b="0" dirty="0"/>
              <a:t>5211</a:t>
            </a:r>
            <a:r>
              <a:rPr lang="zh-CN" altLang="en-US" b="0" dirty="0"/>
              <a:t>码、</a:t>
            </a:r>
            <a:r>
              <a:rPr lang="en-US" altLang="zh-CN" b="0" dirty="0"/>
              <a:t>4311</a:t>
            </a:r>
            <a:r>
              <a:rPr lang="zh-CN" altLang="en-US" b="0" dirty="0"/>
              <a:t>码、</a:t>
            </a:r>
            <a:r>
              <a:rPr lang="en-US" altLang="zh-CN" b="0" dirty="0"/>
              <a:t>84 -2-1</a:t>
            </a:r>
            <a:r>
              <a:rPr lang="zh-CN" altLang="en-US" b="0" dirty="0"/>
              <a:t>码等。</a:t>
            </a:r>
          </a:p>
          <a:p>
            <a:pPr lvl="1" eaLnBrk="1" hangingPunct="1">
              <a:lnSpc>
                <a:spcPct val="90000"/>
              </a:lnSpc>
              <a:spcBef>
                <a:spcPct val="0"/>
              </a:spcBef>
            </a:pPr>
            <a:r>
              <a:rPr lang="zh-CN" altLang="en-US" b="0" dirty="0">
                <a:solidFill>
                  <a:srgbClr val="006600"/>
                </a:solidFill>
              </a:rPr>
              <a:t>无权码：</a:t>
            </a:r>
            <a:r>
              <a:rPr lang="zh-CN" altLang="en-US" b="0" dirty="0"/>
              <a:t>编码的每一位并没有固定的权，主要包括格雷码、余</a:t>
            </a:r>
            <a:r>
              <a:rPr lang="en-US" altLang="zh-CN" b="0" dirty="0"/>
              <a:t>3</a:t>
            </a:r>
            <a:r>
              <a:rPr lang="zh-CN" altLang="en-US" b="0" dirty="0"/>
              <a:t>码等。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78231AD2-D44F-E6DB-20FA-6595C018A1E0}"/>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539B0C7C-FA3B-4F6F-B954-FDC528CFE978}" type="slidenum">
              <a:rPr lang="en-US" altLang="zh-CN" smtClean="0"/>
              <a:pPr>
                <a:spcBef>
                  <a:spcPct val="0"/>
                </a:spcBef>
                <a:spcAft>
                  <a:spcPct val="0"/>
                </a:spcAft>
                <a:buFontTx/>
                <a:buNone/>
                <a:defRPr/>
              </a:pPr>
              <a:t>150</a:t>
            </a:fld>
            <a:endParaRPr lang="en-US" altLang="zh-CN" sz="1400" b="0">
              <a:solidFill>
                <a:schemeClr val="tx1"/>
              </a:solidFill>
              <a:ea typeface="宋体" panose="02010600030101010101" pitchFamily="2" charset="-122"/>
            </a:endParaRPr>
          </a:p>
        </p:txBody>
      </p:sp>
      <p:sp>
        <p:nvSpPr>
          <p:cNvPr id="178178" name="Text Box 2">
            <a:extLst>
              <a:ext uri="{FF2B5EF4-FFF2-40B4-BE49-F238E27FC236}">
                <a16:creationId xmlns:a16="http://schemas.microsoft.com/office/drawing/2014/main" id="{04993F1E-B70F-47AD-6507-6D4E6E6ECFA6}"/>
              </a:ext>
            </a:extLst>
          </p:cNvPr>
          <p:cNvSpPr txBox="1">
            <a:spLocks noChangeArrowheads="1"/>
          </p:cNvSpPr>
          <p:nvPr/>
        </p:nvSpPr>
        <p:spPr bwMode="auto">
          <a:xfrm>
            <a:off x="323850" y="404813"/>
            <a:ext cx="3455988" cy="31400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GB" sz="2000"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例如：</a:t>
            </a:r>
            <a:r>
              <a:rPr lang="zh-CN" altLang="en-GB" sz="2000" b="1" noProof="1">
                <a:solidFill>
                  <a:schemeClr val="tx2"/>
                </a:solidFill>
                <a:latin typeface="Arial" panose="020B0604020202020204" pitchFamily="34" charset="0"/>
                <a:ea typeface="新宋体" panose="02010609030101010101" charset="-122"/>
              </a:rPr>
              <a:t> </a:t>
            </a:r>
            <a:r>
              <a:rPr lang="en-GB" altLang="zh-CN" sz="2000" b="1" noProof="1">
                <a:solidFill>
                  <a:schemeClr val="tx2"/>
                </a:solidFill>
                <a:latin typeface="Arial" panose="020B0604020202020204" pitchFamily="34" charset="0"/>
                <a:ea typeface="新宋体" panose="02010609030101010101" charset="-122"/>
              </a:rPr>
              <a:t>X=+0.1011</a:t>
            </a:r>
            <a:r>
              <a:rPr lang="zh-CN" altLang="en-GB" sz="2000" b="1" noProof="1">
                <a:solidFill>
                  <a:schemeClr val="tx2"/>
                </a:solidFill>
                <a:latin typeface="Arial" panose="020B0604020202020204" pitchFamily="34" charset="0"/>
                <a:ea typeface="新宋体" panose="02010609030101010101" charset="-122"/>
              </a:rPr>
              <a:t>，</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              Y= - 0.1101</a:t>
            </a:r>
          </a:p>
          <a:p>
            <a:pPr eaLnBrk="1" hangingPunct="1">
              <a:buFont typeface="Arial" panose="020B0604020202020204" pitchFamily="34" charset="0"/>
              <a:buNone/>
              <a:defRPr/>
            </a:pPr>
            <a:r>
              <a:rPr lang="zh-CN" altLang="en-GB" sz="2000" b="1" noProof="1">
                <a:solidFill>
                  <a:schemeClr val="tx2"/>
                </a:solidFill>
                <a:latin typeface="Arial" panose="020B0604020202020204" pitchFamily="34" charset="0"/>
                <a:ea typeface="新宋体" panose="02010609030101010101" charset="-122"/>
              </a:rPr>
              <a:t>用原码恢复余数算法计算</a:t>
            </a:r>
            <a:r>
              <a:rPr lang="en-GB" altLang="zh-CN" sz="2000" b="1" noProof="1">
                <a:solidFill>
                  <a:schemeClr val="tx2"/>
                </a:solidFill>
                <a:latin typeface="Arial" panose="020B0604020202020204" pitchFamily="34" charset="0"/>
                <a:ea typeface="新宋体" panose="02010609030101010101" charset="-122"/>
              </a:rPr>
              <a:t>X</a:t>
            </a:r>
            <a:r>
              <a:rPr lang="en-US" altLang="zh-CN" sz="2000" b="1" noProof="1">
                <a:solidFill>
                  <a:schemeClr val="tx2"/>
                </a:solidFill>
                <a:latin typeface="Arial" panose="020B0604020202020204" pitchFamily="34" charset="0"/>
                <a:ea typeface="新宋体" panose="02010609030101010101" charset="-122"/>
              </a:rPr>
              <a:t>÷Y</a:t>
            </a:r>
            <a:r>
              <a:rPr lang="zh-CN" altLang="en-US" sz="2000" b="1" noProof="1">
                <a:solidFill>
                  <a:schemeClr val="tx2"/>
                </a:solidFill>
                <a:latin typeface="Arial" panose="020B0604020202020204" pitchFamily="34" charset="0"/>
                <a:ea typeface="新宋体" panose="02010609030101010101" charset="-122"/>
              </a:rPr>
              <a:t>。</a:t>
            </a:r>
            <a:endParaRPr lang="zh-CN" altLang="en-GB" sz="2000" b="1" noProof="1">
              <a:solidFill>
                <a:schemeClr val="tx2"/>
              </a:solidFill>
              <a:latin typeface="Arial" panose="020B0604020202020204" pitchFamily="34" charset="0"/>
              <a:ea typeface="新宋体" panose="02010609030101010101" charset="-122"/>
            </a:endParaRPr>
          </a:p>
          <a:p>
            <a:pPr eaLnBrk="1" hangingPunct="1">
              <a:buFont typeface="Arial" panose="020B0604020202020204" pitchFamily="34" charset="0"/>
              <a:buNone/>
              <a:defRPr/>
            </a:pPr>
            <a:endParaRPr lang="zh-CN" altLang="en-GB" sz="2000"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endParaRPr>
          </a:p>
          <a:p>
            <a:pPr eaLnBrk="1" hangingPunct="1">
              <a:buFont typeface="Arial" panose="020B0604020202020204" pitchFamily="34" charset="0"/>
              <a:buNone/>
              <a:defRPr/>
            </a:pPr>
            <a:r>
              <a:rPr lang="zh-CN" altLang="en-GB" sz="2000"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解：</a:t>
            </a:r>
            <a:r>
              <a:rPr lang="en-GB" altLang="zh-CN" sz="2000" b="1" noProof="1">
                <a:solidFill>
                  <a:schemeClr val="tx2"/>
                </a:solidFill>
                <a:latin typeface="Arial" panose="020B0604020202020204" pitchFamily="34" charset="0"/>
                <a:ea typeface="新宋体" panose="02010609030101010101" charset="-122"/>
              </a:rPr>
              <a:t>[X]</a:t>
            </a:r>
            <a:r>
              <a:rPr lang="zh-CN" altLang="en-GB" sz="2800" b="1" baseline="-25000" noProof="1">
                <a:solidFill>
                  <a:schemeClr val="tx2"/>
                </a:solidFill>
                <a:latin typeface="Arial" panose="020B0604020202020204" pitchFamily="34" charset="0"/>
                <a:ea typeface="新宋体" panose="02010609030101010101" charset="-122"/>
              </a:rPr>
              <a:t>原</a:t>
            </a:r>
            <a:r>
              <a:rPr lang="en-GB" altLang="zh-CN" sz="2000" b="1" noProof="1">
                <a:solidFill>
                  <a:schemeClr val="tx2"/>
                </a:solidFill>
                <a:latin typeface="Arial" panose="020B0604020202020204" pitchFamily="34" charset="0"/>
                <a:ea typeface="新宋体" panose="02010609030101010101" charset="-122"/>
              </a:rPr>
              <a:t>=0.1011    </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         [Y]</a:t>
            </a:r>
            <a:r>
              <a:rPr lang="zh-CN" altLang="en-GB" sz="2800" b="1" baseline="-25000" noProof="1">
                <a:solidFill>
                  <a:schemeClr val="tx2"/>
                </a:solidFill>
                <a:latin typeface="Arial" panose="020B0604020202020204" pitchFamily="34" charset="0"/>
                <a:ea typeface="新宋体" panose="02010609030101010101" charset="-122"/>
              </a:rPr>
              <a:t>原</a:t>
            </a:r>
            <a:r>
              <a:rPr lang="en-GB" altLang="zh-CN" sz="2000" b="1" noProof="1">
                <a:solidFill>
                  <a:schemeClr val="tx2"/>
                </a:solidFill>
                <a:latin typeface="Arial" panose="020B0604020202020204" pitchFamily="34" charset="0"/>
                <a:ea typeface="新宋体" panose="02010609030101010101" charset="-122"/>
              </a:rPr>
              <a:t>=1.1101  |X|=0.1011     |Y|=0.1101    </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        [-|Y|]</a:t>
            </a:r>
            <a:r>
              <a:rPr lang="zh-CN" altLang="en-GB" sz="2800" b="1" baseline="-25000" noProof="1">
                <a:solidFill>
                  <a:schemeClr val="tx2"/>
                </a:solidFill>
                <a:latin typeface="Arial" panose="020B0604020202020204" pitchFamily="34" charset="0"/>
                <a:ea typeface="新宋体" panose="02010609030101010101" charset="-122"/>
              </a:rPr>
              <a:t>补</a:t>
            </a:r>
            <a:r>
              <a:rPr lang="en-GB" altLang="zh-CN" sz="2000" b="1" noProof="1">
                <a:solidFill>
                  <a:schemeClr val="tx2"/>
                </a:solidFill>
                <a:latin typeface="Arial" panose="020B0604020202020204" pitchFamily="34" charset="0"/>
                <a:ea typeface="新宋体" panose="02010609030101010101" charset="-122"/>
              </a:rPr>
              <a:t>=11.0011 </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Q</a:t>
            </a:r>
            <a:r>
              <a:rPr lang="en-GB" altLang="zh-CN" sz="28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 X</a:t>
            </a:r>
            <a:r>
              <a:rPr lang="en-GB" altLang="zh-CN" sz="28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⊕Y</a:t>
            </a:r>
            <a:r>
              <a:rPr lang="en-GB" altLang="zh-CN" sz="28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 1   R</a:t>
            </a:r>
            <a:r>
              <a:rPr lang="en-GB" altLang="zh-CN" sz="28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 0</a:t>
            </a:r>
            <a:endParaRPr lang="en-US" altLang="zh-CN" sz="2000" b="1" noProof="1">
              <a:solidFill>
                <a:schemeClr val="tx2"/>
              </a:solidFill>
              <a:latin typeface="Arial" panose="020B0604020202020204" pitchFamily="34" charset="0"/>
              <a:ea typeface="新宋体" panose="02010609030101010101" charset="-122"/>
            </a:endParaRPr>
          </a:p>
        </p:txBody>
      </p:sp>
      <p:sp>
        <p:nvSpPr>
          <p:cNvPr id="65540" name="Rectangle 3">
            <a:extLst>
              <a:ext uri="{FF2B5EF4-FFF2-40B4-BE49-F238E27FC236}">
                <a16:creationId xmlns:a16="http://schemas.microsoft.com/office/drawing/2014/main" id="{8F3BD03F-11AF-9CDD-29FB-58542BCC7F71}"/>
              </a:ext>
            </a:extLst>
          </p:cNvPr>
          <p:cNvSpPr>
            <a:spLocks noChangeArrowheads="1"/>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178181" name="Text Box 5">
            <a:extLst>
              <a:ext uri="{FF2B5EF4-FFF2-40B4-BE49-F238E27FC236}">
                <a16:creationId xmlns:a16="http://schemas.microsoft.com/office/drawing/2014/main" id="{6A1C4461-6793-DA3C-7963-E6FC01B6CBAB}"/>
              </a:ext>
            </a:extLst>
          </p:cNvPr>
          <p:cNvSpPr txBox="1">
            <a:spLocks noChangeArrowheads="1"/>
          </p:cNvSpPr>
          <p:nvPr/>
        </p:nvSpPr>
        <p:spPr bwMode="auto">
          <a:xfrm>
            <a:off x="468313" y="4221163"/>
            <a:ext cx="3095625" cy="1004887"/>
          </a:xfrm>
          <a:prstGeom prst="rect">
            <a:avLst/>
          </a:prstGeom>
          <a:noFill/>
          <a:ln w="9525">
            <a:noFill/>
            <a:miter lim="800000"/>
          </a:ln>
          <a:effectLst/>
        </p:spPr>
        <p:txBody>
          <a:bodyPr>
            <a:spAutoFit/>
          </a:bodyPr>
          <a:lstStyle/>
          <a:p>
            <a:pPr eaLnBrk="1" hangingPunct="1">
              <a:spcBef>
                <a:spcPct val="50000"/>
              </a:spcBef>
              <a:buFont typeface="Arial" panose="020B0604020202020204" pitchFamily="34" charset="0"/>
              <a:buNone/>
              <a:defRPr/>
            </a:pPr>
            <a:r>
              <a:rPr lang="zh-CN" altLang="en-GB" b="1"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得</a:t>
            </a:r>
            <a:r>
              <a:rPr lang="en-GB" altLang="zh-CN" b="1"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[Q]</a:t>
            </a:r>
            <a:r>
              <a:rPr lang="zh-CN" altLang="en-GB" sz="3200" b="1" baseline="-25000"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原</a:t>
            </a:r>
            <a:r>
              <a:rPr lang="en-GB" altLang="zh-CN" b="1"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=1.1101    </a:t>
            </a:r>
          </a:p>
          <a:p>
            <a:pPr eaLnBrk="1" hangingPunct="1">
              <a:spcBef>
                <a:spcPct val="50000"/>
              </a:spcBef>
              <a:buFont typeface="Arial" panose="020B0604020202020204" pitchFamily="34" charset="0"/>
              <a:buNone/>
              <a:defRPr/>
            </a:pPr>
            <a:r>
              <a:rPr lang="en-GB" altLang="zh-CN" b="1"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    [R]</a:t>
            </a:r>
            <a:r>
              <a:rPr lang="zh-CN" altLang="en-GB" sz="3200" b="1" baseline="-25000"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原</a:t>
            </a:r>
            <a:r>
              <a:rPr lang="en-GB" altLang="zh-CN" b="1" noProof="1">
                <a:solidFill>
                  <a:srgbClr val="CC0000"/>
                </a:solidFill>
                <a:effectLst>
                  <a:outerShdw blurRad="38100" dist="38100" dir="2700000">
                    <a:srgbClr val="C0C0C0"/>
                  </a:outerShdw>
                </a:effectLst>
                <a:latin typeface="Arial" panose="020B0604020202020204" pitchFamily="34" charset="0"/>
                <a:ea typeface="新宋体" panose="02010609030101010101" charset="-122"/>
              </a:rPr>
              <a:t>=0.00000111 </a:t>
            </a:r>
          </a:p>
        </p:txBody>
      </p:sp>
      <p:graphicFrame>
        <p:nvGraphicFramePr>
          <p:cNvPr id="178182" name="Object 6">
            <a:extLst>
              <a:ext uri="{FF2B5EF4-FFF2-40B4-BE49-F238E27FC236}">
                <a16:creationId xmlns:a16="http://schemas.microsoft.com/office/drawing/2014/main" id="{27A813F9-FF92-912C-C697-FF85261A55F4}"/>
              </a:ext>
            </a:extLst>
          </p:cNvPr>
          <p:cNvGraphicFramePr>
            <a:graphicFrameLocks/>
          </p:cNvGraphicFramePr>
          <p:nvPr/>
        </p:nvGraphicFramePr>
        <p:xfrm>
          <a:off x="3935413" y="-7938"/>
          <a:ext cx="5021262" cy="6873876"/>
        </p:xfrm>
        <a:graphic>
          <a:graphicData uri="http://schemas.openxmlformats.org/presentationml/2006/ole">
            <mc:AlternateContent xmlns:mc="http://schemas.openxmlformats.org/markup-compatibility/2006">
              <mc:Choice xmlns:v="urn:schemas-microsoft-com:vml" Requires="v">
                <p:oleObj r:id="rId5" imgW="3728160" imgH="5100840" progId="Visio.Drawing.11">
                  <p:embed/>
                </p:oleObj>
              </mc:Choice>
              <mc:Fallback>
                <p:oleObj r:id="rId5" imgW="3728160" imgH="5100840" progId="Visio.Drawing.11">
                  <p:embed/>
                  <p:pic>
                    <p:nvPicPr>
                      <p:cNvPr id="178182" name="Object 6">
                        <a:extLst>
                          <a:ext uri="{FF2B5EF4-FFF2-40B4-BE49-F238E27FC236}">
                            <a16:creationId xmlns:a16="http://schemas.microsoft.com/office/drawing/2014/main" id="{27A813F9-FF92-912C-C697-FF85261A55F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7938"/>
                        <a:ext cx="5021262" cy="687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78178"/>
                                        </p:tgtEl>
                                        <p:attrNameLst>
                                          <p:attrName>style.visibility</p:attrName>
                                        </p:attrNameLst>
                                      </p:cBhvr>
                                      <p:to>
                                        <p:strVal val="visible"/>
                                      </p:to>
                                    </p:set>
                                    <p:anim to="" calcmode="lin" valueType="num">
                                      <p:cBhvr>
                                        <p:cTn id="7" dur="1" fill="hold"/>
                                        <p:tgtEl>
                                          <p:spTgt spid="178178"/>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78182"/>
                                        </p:tgtEl>
                                        <p:attrNameLst>
                                          <p:attrName>style.visibility</p:attrName>
                                        </p:attrNameLst>
                                      </p:cBhvr>
                                      <p:to>
                                        <p:strVal val="visible"/>
                                      </p:to>
                                    </p:set>
                                    <p:anim to="" calcmode="lin" valueType="num">
                                      <p:cBhvr>
                                        <p:cTn id="12" dur="1" fill="hold"/>
                                        <p:tgtEl>
                                          <p:spTgt spid="178182"/>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8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P spid="17818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DB51AE93-37EC-4B8B-F944-B17BDE868C2D}"/>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151</a:t>
            </a:fld>
            <a:endParaRPr lang="en-US" altLang="zh-CN" sz="1400" b="0">
              <a:solidFill>
                <a:schemeClr val="tx1"/>
              </a:solidFill>
              <a:ea typeface="宋体" panose="02010600030101010101" pitchFamily="2" charset="-122"/>
            </a:endParaRPr>
          </a:p>
        </p:txBody>
      </p:sp>
      <p:sp>
        <p:nvSpPr>
          <p:cNvPr id="179202" name="Rectangle 2">
            <a:extLst>
              <a:ext uri="{FF2B5EF4-FFF2-40B4-BE49-F238E27FC236}">
                <a16:creationId xmlns:a16="http://schemas.microsoft.com/office/drawing/2014/main" id="{A436D9EC-D8BA-2AC9-84F6-17B92AFF3EA7}"/>
              </a:ext>
            </a:extLst>
          </p:cNvPr>
          <p:cNvSpPr>
            <a:spLocks noGrp="1" noChangeArrowheads="1"/>
          </p:cNvSpPr>
          <p:nvPr>
            <p:ph type="title"/>
          </p:nvPr>
        </p:nvSpPr>
        <p:spPr/>
        <p:txBody>
          <a:bodyPr/>
          <a:lstStyle/>
          <a:p>
            <a:pPr eaLnBrk="1" hangingPunct="1">
              <a:defRPr/>
            </a:pPr>
            <a:r>
              <a:rPr kumimoji="1" lang="en-GB" altLang="zh-CN"/>
              <a:t>3</a:t>
            </a:r>
            <a:r>
              <a:rPr kumimoji="1" lang="zh-CN" altLang="en-GB"/>
              <a:t>、原码不恢复余数算法</a:t>
            </a:r>
            <a:endParaRPr kumimoji="1" lang="zh-CN" altLang="en-US"/>
          </a:p>
        </p:txBody>
      </p:sp>
      <p:sp>
        <p:nvSpPr>
          <p:cNvPr id="179203" name="Rectangle 3">
            <a:extLst>
              <a:ext uri="{FF2B5EF4-FFF2-40B4-BE49-F238E27FC236}">
                <a16:creationId xmlns:a16="http://schemas.microsoft.com/office/drawing/2014/main" id="{4C8AB16D-B5FD-90C7-568A-1D997411E283}"/>
              </a:ext>
            </a:extLst>
          </p:cNvPr>
          <p:cNvSpPr>
            <a:spLocks noGrp="1" noChangeArrowheads="1"/>
          </p:cNvSpPr>
          <p:nvPr>
            <p:ph idx="1"/>
          </p:nvPr>
        </p:nvSpPr>
        <p:spPr>
          <a:xfrm>
            <a:off x="684213" y="1268413"/>
            <a:ext cx="7991475" cy="4392612"/>
          </a:xfrm>
        </p:spPr>
        <p:txBody>
          <a:bodyPr/>
          <a:lstStyle/>
          <a:p>
            <a:pPr marL="182880" indent="-182880" eaLnBrk="1" hangingPunct="1">
              <a:lnSpc>
                <a:spcPct val="90000"/>
              </a:lnSpc>
              <a:spcBef>
                <a:spcPct val="0"/>
              </a:spcBef>
              <a:defRPr/>
            </a:pPr>
            <a:r>
              <a:rPr kumimoji="1" lang="zh-CN" altLang="en-US" sz="3200" dirty="0">
                <a:solidFill>
                  <a:srgbClr val="0000FF"/>
                </a:solidFill>
              </a:rPr>
              <a:t>加减交替法的规则如下：</a:t>
            </a:r>
          </a:p>
          <a:p>
            <a:pPr marL="716280" lvl="1" indent="-262255" eaLnBrk="1" hangingPunct="1">
              <a:lnSpc>
                <a:spcPct val="90000"/>
              </a:lnSpc>
              <a:spcBef>
                <a:spcPct val="0"/>
              </a:spcBef>
              <a:defRPr/>
            </a:pPr>
            <a:r>
              <a:rPr kumimoji="1" lang="zh-CN" altLang="en-US" sz="2800" dirty="0">
                <a:cs typeface="新宋体" panose="02010609030101010101" charset="-122"/>
              </a:rPr>
              <a:t>余数为正时，商上</a:t>
            </a:r>
            <a:r>
              <a:rPr kumimoji="1" lang="en-US" altLang="zh-CN" sz="2800" dirty="0">
                <a:cs typeface="新宋体" panose="02010609030101010101" charset="-122"/>
              </a:rPr>
              <a:t>1</a:t>
            </a:r>
            <a:r>
              <a:rPr kumimoji="1" lang="zh-CN" altLang="en-US" sz="2800" dirty="0">
                <a:cs typeface="新宋体" panose="02010609030101010101" charset="-122"/>
              </a:rPr>
              <a:t>，求下一位商的办法，是</a:t>
            </a:r>
            <a:r>
              <a:rPr kumimoji="1" lang="zh-CN" altLang="en-US" sz="2800" dirty="0">
                <a:solidFill>
                  <a:srgbClr val="CC0000"/>
                </a:solidFill>
                <a:cs typeface="新宋体" panose="02010609030101010101" charset="-122"/>
              </a:rPr>
              <a:t>余数左移一位，再减去除数</a:t>
            </a:r>
            <a:r>
              <a:rPr kumimoji="1" lang="zh-CN" altLang="en-US" sz="2800" dirty="0">
                <a:cs typeface="新宋体" panose="02010609030101010101" charset="-122"/>
              </a:rPr>
              <a:t>；</a:t>
            </a:r>
          </a:p>
          <a:p>
            <a:pPr marL="716280" lvl="1" indent="-262255" eaLnBrk="1" hangingPunct="1">
              <a:lnSpc>
                <a:spcPct val="90000"/>
              </a:lnSpc>
              <a:spcBef>
                <a:spcPct val="0"/>
              </a:spcBef>
              <a:defRPr/>
            </a:pPr>
            <a:r>
              <a:rPr kumimoji="1" lang="zh-CN" altLang="en-US" sz="2800" dirty="0">
                <a:cs typeface="新宋体" panose="02010609030101010101" charset="-122"/>
              </a:rPr>
              <a:t>当余数为负时，商上</a:t>
            </a:r>
            <a:r>
              <a:rPr kumimoji="1" lang="en-US" altLang="zh-CN" sz="2800" dirty="0">
                <a:cs typeface="新宋体" panose="02010609030101010101" charset="-122"/>
              </a:rPr>
              <a:t>0</a:t>
            </a:r>
            <a:r>
              <a:rPr kumimoji="1" lang="zh-CN" altLang="en-US" sz="2800" dirty="0">
                <a:cs typeface="新宋体" panose="02010609030101010101" charset="-122"/>
              </a:rPr>
              <a:t>，求下一位商的办法，是</a:t>
            </a:r>
            <a:r>
              <a:rPr kumimoji="1" lang="zh-CN" altLang="en-US" sz="2800" dirty="0">
                <a:solidFill>
                  <a:srgbClr val="CC0000"/>
                </a:solidFill>
                <a:cs typeface="新宋体" panose="02010609030101010101" charset="-122"/>
              </a:rPr>
              <a:t>余数左移一位，再加上除数</a:t>
            </a:r>
            <a:r>
              <a:rPr kumimoji="1" lang="zh-CN" altLang="en-US" sz="2800" dirty="0">
                <a:cs typeface="新宋体" panose="02010609030101010101" charset="-122"/>
              </a:rPr>
              <a:t>。</a:t>
            </a:r>
          </a:p>
          <a:p>
            <a:pPr marL="716280" lvl="1" indent="-262255" eaLnBrk="1" hangingPunct="1">
              <a:lnSpc>
                <a:spcPct val="90000"/>
              </a:lnSpc>
              <a:spcBef>
                <a:spcPct val="0"/>
              </a:spcBef>
              <a:defRPr/>
            </a:pPr>
            <a:r>
              <a:rPr kumimoji="1" lang="zh-CN" altLang="en-US" sz="2800" dirty="0">
                <a:cs typeface="新宋体" panose="02010609030101010101" charset="-122"/>
              </a:rPr>
              <a:t>若</a:t>
            </a:r>
            <a:r>
              <a:rPr kumimoji="1" lang="zh-CN" altLang="en-US" sz="2800" dirty="0">
                <a:solidFill>
                  <a:srgbClr val="CC0000"/>
                </a:solidFill>
                <a:cs typeface="新宋体" panose="02010609030101010101" charset="-122"/>
              </a:rPr>
              <a:t>最后一次上商为</a:t>
            </a:r>
            <a:r>
              <a:rPr kumimoji="1" lang="en-US" altLang="zh-CN" sz="2800" dirty="0">
                <a:solidFill>
                  <a:srgbClr val="CC0000"/>
                </a:solidFill>
                <a:cs typeface="新宋体" panose="02010609030101010101" charset="-122"/>
              </a:rPr>
              <a:t>0</a:t>
            </a:r>
            <a:r>
              <a:rPr kumimoji="1" lang="zh-CN" altLang="en-US" sz="2800" dirty="0">
                <a:cs typeface="新宋体" panose="02010609030101010101" charset="-122"/>
              </a:rPr>
              <a:t>，而又需得到正确余数，则在这最后一次仍</a:t>
            </a:r>
            <a:r>
              <a:rPr kumimoji="1" lang="zh-CN" altLang="en-US" sz="2800" dirty="0">
                <a:solidFill>
                  <a:srgbClr val="CC0000"/>
                </a:solidFill>
                <a:cs typeface="新宋体" panose="02010609030101010101" charset="-122"/>
              </a:rPr>
              <a:t>需恢复余数</a:t>
            </a:r>
            <a:r>
              <a:rPr kumimoji="1" lang="zh-CN" altLang="en-US" sz="2800" dirty="0">
                <a:cs typeface="新宋体" panose="02010609030101010101" charset="-122"/>
              </a:rPr>
              <a:t>。</a:t>
            </a:r>
          </a:p>
        </p:txBody>
      </p:sp>
      <p:sp>
        <p:nvSpPr>
          <p:cNvPr id="66565" name="Rectangle 4">
            <a:extLst>
              <a:ext uri="{FF2B5EF4-FFF2-40B4-BE49-F238E27FC236}">
                <a16:creationId xmlns:a16="http://schemas.microsoft.com/office/drawing/2014/main" id="{E70DCB77-D746-2F67-003E-2CF6DBAA6692}"/>
              </a:ext>
            </a:extLst>
          </p:cNvPr>
          <p:cNvSpPr>
            <a:spLocks noChangeArrowheads="1"/>
          </p:cNvSpPr>
          <p:nvPr/>
        </p:nvSpPr>
        <p:spPr bwMode="auto">
          <a:xfrm>
            <a:off x="0" y="2714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4E972D-4C2F-93AA-4363-D946EB8431A3}"/>
              </a:ext>
            </a:extLst>
          </p:cNvPr>
          <p:cNvSpPr>
            <a:spLocks noChangeArrowheads="1"/>
          </p:cNvSpPr>
          <p:nvPr/>
        </p:nvSpPr>
        <p:spPr bwMode="auto">
          <a:xfrm>
            <a:off x="539750" y="1557338"/>
            <a:ext cx="8048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800" b="0">
                <a:solidFill>
                  <a:schemeClr val="tx1"/>
                </a:solidFill>
                <a:ea typeface="宋体" panose="02010600030101010101" pitchFamily="2" charset="-122"/>
              </a:rPr>
              <a:t>【</a:t>
            </a:r>
            <a:r>
              <a:rPr lang="zh-CN" altLang="en-US" sz="2800" b="0">
                <a:solidFill>
                  <a:schemeClr val="tx1"/>
                </a:solidFill>
                <a:ea typeface="宋体" panose="02010600030101010101" pitchFamily="2" charset="-122"/>
              </a:rPr>
              <a:t>例</a:t>
            </a:r>
            <a:r>
              <a:rPr lang="en-US" altLang="zh-CN" sz="2800" b="0">
                <a:solidFill>
                  <a:schemeClr val="tx1"/>
                </a:solidFill>
                <a:ea typeface="宋体" panose="02010600030101010101" pitchFamily="2" charset="-122"/>
              </a:rPr>
              <a:t>】x</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0.101001</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y</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0.111</a:t>
            </a:r>
            <a:r>
              <a:rPr lang="zh-CN" altLang="en-US" sz="2800" b="0">
                <a:solidFill>
                  <a:schemeClr val="tx1"/>
                </a:solidFill>
                <a:ea typeface="宋体" panose="02010600030101010101" pitchFamily="2" charset="-122"/>
              </a:rPr>
              <a:t>，求</a:t>
            </a:r>
            <a:r>
              <a:rPr lang="en-US" altLang="zh-CN" sz="2800" b="0">
                <a:solidFill>
                  <a:schemeClr val="tx1"/>
                </a:solidFill>
                <a:ea typeface="宋体" panose="02010600030101010101" pitchFamily="2" charset="-122"/>
              </a:rPr>
              <a:t>x÷y</a:t>
            </a:r>
            <a:r>
              <a:rPr lang="zh-CN" altLang="en-US" sz="2800" b="0">
                <a:solidFill>
                  <a:schemeClr val="tx1"/>
                </a:solidFill>
                <a:ea typeface="宋体" panose="02010600030101010101" pitchFamily="2" charset="-122"/>
              </a:rPr>
              <a:t>。</a:t>
            </a:r>
          </a:p>
        </p:txBody>
      </p:sp>
      <p:sp>
        <p:nvSpPr>
          <p:cNvPr id="7171" name="Rectangle 6">
            <a:extLst>
              <a:ext uri="{FF2B5EF4-FFF2-40B4-BE49-F238E27FC236}">
                <a16:creationId xmlns:a16="http://schemas.microsoft.com/office/drawing/2014/main" id="{4EB4885E-6447-9050-F197-A1F36ED56417}"/>
              </a:ext>
            </a:extLst>
          </p:cNvPr>
          <p:cNvSpPr>
            <a:spLocks noChangeArrowheads="1"/>
          </p:cNvSpPr>
          <p:nvPr/>
        </p:nvSpPr>
        <p:spPr bwMode="auto">
          <a:xfrm>
            <a:off x="844550" y="2395538"/>
            <a:ext cx="3810000" cy="519112"/>
          </a:xfrm>
          <a:prstGeom prst="rect">
            <a:avLst/>
          </a:prstGeom>
          <a:noFill/>
          <a:ln w="9525">
            <a:noFill/>
            <a:miter lim="800000"/>
          </a:ln>
        </p:spPr>
        <p:txBody>
          <a:bodyPr>
            <a:spAutoFit/>
          </a:bodyPr>
          <a:lstStyle/>
          <a:p>
            <a:pPr eaLnBrk="1" hangingPunct="1">
              <a:buFont typeface="Arial" panose="020B0604020202020204" pitchFamily="34" charset="0"/>
              <a:buNone/>
              <a:defRPr/>
            </a:pPr>
            <a:r>
              <a:rPr lang="zh-CN" altLang="en-US" sz="2800" noProof="1"/>
              <a:t>解：</a:t>
            </a:r>
            <a:r>
              <a:rPr lang="zh-CN" altLang="en-US" sz="2800" noProof="1">
                <a:effectLst>
                  <a:outerShdw blurRad="38100" dist="38100" dir="2700000">
                    <a:srgbClr val="C0C0C0"/>
                  </a:outerShdw>
                </a:effectLst>
              </a:rPr>
              <a:t>  </a:t>
            </a:r>
            <a:r>
              <a:rPr lang="en-US" altLang="zh-CN" sz="2800" noProof="1"/>
              <a:t>[ </a:t>
            </a:r>
            <a:r>
              <a:rPr lang="en-US" altLang="zh-CN" sz="2800" noProof="1">
                <a:cs typeface="Times New Roman" panose="02020603050405020304" pitchFamily="18" charset="0"/>
              </a:rPr>
              <a:t>x</a:t>
            </a:r>
            <a:r>
              <a:rPr lang="en-US" altLang="zh-CN" sz="2800" noProof="1"/>
              <a:t> ]</a:t>
            </a:r>
            <a:r>
              <a:rPr lang="zh-CN" altLang="en-US" sz="2800" baseline="-30000" noProof="1"/>
              <a:t>补</a:t>
            </a:r>
            <a:r>
              <a:rPr lang="zh-CN" altLang="en-US" sz="2800" noProof="1"/>
              <a:t>＝</a:t>
            </a:r>
            <a:r>
              <a:rPr lang="en-US" altLang="zh-CN" sz="2800" noProof="1"/>
              <a:t>0.101001</a:t>
            </a:r>
          </a:p>
        </p:txBody>
      </p:sp>
      <p:sp>
        <p:nvSpPr>
          <p:cNvPr id="7172" name="Rectangle 6">
            <a:extLst>
              <a:ext uri="{FF2B5EF4-FFF2-40B4-BE49-F238E27FC236}">
                <a16:creationId xmlns:a16="http://schemas.microsoft.com/office/drawing/2014/main" id="{84DB9AC8-7511-A5E8-A960-D2444F8DF723}"/>
              </a:ext>
            </a:extLst>
          </p:cNvPr>
          <p:cNvSpPr>
            <a:spLocks noChangeArrowheads="1"/>
          </p:cNvSpPr>
          <p:nvPr/>
        </p:nvSpPr>
        <p:spPr bwMode="auto">
          <a:xfrm>
            <a:off x="1285875" y="3214688"/>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800" b="0">
                <a:solidFill>
                  <a:schemeClr val="tx1"/>
                </a:solidFill>
                <a:ea typeface="宋体" panose="02010600030101010101" pitchFamily="2" charset="-122"/>
              </a:rPr>
              <a:t>     [y ]</a:t>
            </a:r>
            <a:r>
              <a:rPr lang="zh-CN" altLang="en-US" sz="2800" b="0" baseline="-30000">
                <a:solidFill>
                  <a:schemeClr val="tx1"/>
                </a:solidFill>
                <a:ea typeface="宋体" panose="02010600030101010101" pitchFamily="2" charset="-122"/>
              </a:rPr>
              <a:t>补</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0.111</a:t>
            </a:r>
          </a:p>
        </p:txBody>
      </p:sp>
      <p:sp>
        <p:nvSpPr>
          <p:cNvPr id="7173" name="Rectangle 6">
            <a:extLst>
              <a:ext uri="{FF2B5EF4-FFF2-40B4-BE49-F238E27FC236}">
                <a16:creationId xmlns:a16="http://schemas.microsoft.com/office/drawing/2014/main" id="{3B43C022-EA05-C12A-3F58-9B93A547FE7D}"/>
              </a:ext>
            </a:extLst>
          </p:cNvPr>
          <p:cNvSpPr>
            <a:spLocks noChangeArrowheads="1"/>
          </p:cNvSpPr>
          <p:nvPr/>
        </p:nvSpPr>
        <p:spPr bwMode="auto">
          <a:xfrm>
            <a:off x="1785938" y="4071938"/>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800" b="0">
                <a:solidFill>
                  <a:schemeClr val="tx1"/>
                </a:solidFill>
                <a:ea typeface="宋体" panose="02010600030101010101" pitchFamily="2" charset="-122"/>
              </a:rPr>
              <a:t>[ –y ]</a:t>
            </a:r>
            <a:r>
              <a:rPr lang="zh-CN" altLang="en-US" sz="2800" b="0" baseline="-30000">
                <a:solidFill>
                  <a:schemeClr val="tx1"/>
                </a:solidFill>
                <a:ea typeface="宋体" panose="02010600030101010101" pitchFamily="2" charset="-122"/>
              </a:rPr>
              <a:t>补</a:t>
            </a:r>
            <a:r>
              <a:rPr lang="zh-CN" altLang="en-US" sz="2800" b="0">
                <a:solidFill>
                  <a:schemeClr val="tx1"/>
                </a:solidFill>
                <a:ea typeface="宋体" panose="02010600030101010101" pitchFamily="2" charset="-122"/>
              </a:rPr>
              <a:t>＝</a:t>
            </a:r>
            <a:r>
              <a:rPr lang="en-US" altLang="zh-CN" sz="2800" b="0">
                <a:solidFill>
                  <a:schemeClr val="tx1"/>
                </a:solidFill>
                <a:ea typeface="宋体" panose="02010600030101010101" pitchFamily="2" charset="-122"/>
              </a:rPr>
              <a:t>1.001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blinds(horizontal)">
                                      <p:cBhvr>
                                        <p:cTn id="13" dur="500"/>
                                        <p:tgtEl>
                                          <p:spTgt spid="7171"/>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0-#ppt_w/2"/>
                                          </p:val>
                                        </p:tav>
                                        <p:tav tm="100000">
                                          <p:val>
                                            <p:strVal val="#ppt_x"/>
                                          </p:val>
                                        </p:tav>
                                      </p:tavLst>
                                    </p:anim>
                                    <p:anim calcmode="lin" valueType="num">
                                      <p:cBhvr additive="base">
                                        <p:cTn id="18" dur="500" fill="hold"/>
                                        <p:tgtEl>
                                          <p:spTgt spid="717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7173"/>
                                        </p:tgtEl>
                                        <p:attrNameLst>
                                          <p:attrName>style.visibility</p:attrName>
                                        </p:attrNameLst>
                                      </p:cBhvr>
                                      <p:to>
                                        <p:strVal val="visible"/>
                                      </p:to>
                                    </p:set>
                                    <p:anim calcmode="lin" valueType="num">
                                      <p:cBhvr additive="base">
                                        <p:cTn id="22" dur="500" fill="hold"/>
                                        <p:tgtEl>
                                          <p:spTgt spid="7173"/>
                                        </p:tgtEl>
                                        <p:attrNameLst>
                                          <p:attrName>ppt_x</p:attrName>
                                        </p:attrNameLst>
                                      </p:cBhvr>
                                      <p:tavLst>
                                        <p:tav tm="0">
                                          <p:val>
                                            <p:strVal val="0-#ppt_w/2"/>
                                          </p:val>
                                        </p:tav>
                                        <p:tav tm="100000">
                                          <p:val>
                                            <p:strVal val="#ppt_x"/>
                                          </p:val>
                                        </p:tav>
                                      </p:tavLst>
                                    </p:anim>
                                    <p:anim calcmode="lin" valueType="num">
                                      <p:cBhvr additive="base">
                                        <p:cTn id="23" dur="500" fill="hold"/>
                                        <p:tgtEl>
                                          <p:spTgt spid="7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2" grpId="0"/>
      <p:bldP spid="717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a:extLst>
              <a:ext uri="{FF2B5EF4-FFF2-40B4-BE49-F238E27FC236}">
                <a16:creationId xmlns:a16="http://schemas.microsoft.com/office/drawing/2014/main" id="{E6B4F241-89CB-8ACB-006D-7803D618ADC0}"/>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539B0C7C-FA3B-4F6F-B954-FDC528CFE978}" type="slidenum">
              <a:rPr lang="en-US" altLang="zh-CN" smtClean="0"/>
              <a:pPr>
                <a:spcBef>
                  <a:spcPct val="0"/>
                </a:spcBef>
                <a:spcAft>
                  <a:spcPct val="0"/>
                </a:spcAft>
                <a:buFontTx/>
                <a:buNone/>
                <a:defRPr/>
              </a:pPr>
              <a:t>153</a:t>
            </a:fld>
            <a:endParaRPr lang="en-US" altLang="zh-CN" sz="1400" b="0">
              <a:solidFill>
                <a:schemeClr val="tx1"/>
              </a:solidFill>
              <a:ea typeface="宋体" panose="02010600030101010101" pitchFamily="2" charset="-122"/>
            </a:endParaRPr>
          </a:p>
        </p:txBody>
      </p:sp>
      <p:sp>
        <p:nvSpPr>
          <p:cNvPr id="68611" name="Rectangle 4">
            <a:extLst>
              <a:ext uri="{FF2B5EF4-FFF2-40B4-BE49-F238E27FC236}">
                <a16:creationId xmlns:a16="http://schemas.microsoft.com/office/drawing/2014/main" id="{ADAE36C0-D76A-D99C-EE6E-31040E3B0075}"/>
              </a:ext>
            </a:extLst>
          </p:cNvPr>
          <p:cNvSpPr>
            <a:spLocks noChangeArrowheads="1"/>
          </p:cNvSpPr>
          <p:nvPr/>
        </p:nvSpPr>
        <p:spPr bwMode="auto">
          <a:xfrm>
            <a:off x="2387600" y="5783263"/>
            <a:ext cx="7938"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endParaRPr lang="zh-CN" altLang="zh-CN" b="0">
              <a:solidFill>
                <a:schemeClr val="tx1"/>
              </a:solidFill>
              <a:ea typeface="宋体" panose="02010600030101010101" pitchFamily="2" charset="-122"/>
            </a:endParaRPr>
          </a:p>
        </p:txBody>
      </p:sp>
      <p:sp>
        <p:nvSpPr>
          <p:cNvPr id="68612" name="Rectangle 5">
            <a:extLst>
              <a:ext uri="{FF2B5EF4-FFF2-40B4-BE49-F238E27FC236}">
                <a16:creationId xmlns:a16="http://schemas.microsoft.com/office/drawing/2014/main" id="{730A315C-DD86-B083-5D7F-2F6BA81549E4}"/>
              </a:ext>
            </a:extLst>
          </p:cNvPr>
          <p:cNvSpPr>
            <a:spLocks noChangeArrowheads="1"/>
          </p:cNvSpPr>
          <p:nvPr/>
        </p:nvSpPr>
        <p:spPr bwMode="auto">
          <a:xfrm>
            <a:off x="3373438" y="5783263"/>
            <a:ext cx="7937"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endParaRPr lang="zh-CN" altLang="zh-CN" b="0">
              <a:solidFill>
                <a:schemeClr val="tx1"/>
              </a:solidFill>
              <a:ea typeface="宋体" panose="02010600030101010101" pitchFamily="2" charset="-122"/>
            </a:endParaRPr>
          </a:p>
        </p:txBody>
      </p:sp>
      <p:sp>
        <p:nvSpPr>
          <p:cNvPr id="68613" name="Rectangle 6">
            <a:extLst>
              <a:ext uri="{FF2B5EF4-FFF2-40B4-BE49-F238E27FC236}">
                <a16:creationId xmlns:a16="http://schemas.microsoft.com/office/drawing/2014/main" id="{6D04437E-C22F-A67A-6192-41D31BD6BAAA}"/>
              </a:ext>
            </a:extLst>
          </p:cNvPr>
          <p:cNvSpPr>
            <a:spLocks noChangeArrowheads="1"/>
          </p:cNvSpPr>
          <p:nvPr/>
        </p:nvSpPr>
        <p:spPr bwMode="auto">
          <a:xfrm>
            <a:off x="3656013" y="5783263"/>
            <a:ext cx="7937"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endParaRPr lang="zh-CN" altLang="zh-CN" b="0">
              <a:solidFill>
                <a:schemeClr val="tx1"/>
              </a:solidFill>
              <a:ea typeface="宋体" panose="02010600030101010101" pitchFamily="2" charset="-122"/>
            </a:endParaRPr>
          </a:p>
        </p:txBody>
      </p:sp>
      <p:sp>
        <p:nvSpPr>
          <p:cNvPr id="68614" name="Rectangle 7">
            <a:extLst>
              <a:ext uri="{FF2B5EF4-FFF2-40B4-BE49-F238E27FC236}">
                <a16:creationId xmlns:a16="http://schemas.microsoft.com/office/drawing/2014/main" id="{81AF2481-8ED2-F01B-F803-157831D0D1AA}"/>
              </a:ext>
            </a:extLst>
          </p:cNvPr>
          <p:cNvSpPr>
            <a:spLocks noChangeArrowheads="1"/>
          </p:cNvSpPr>
          <p:nvPr/>
        </p:nvSpPr>
        <p:spPr bwMode="auto">
          <a:xfrm>
            <a:off x="3813175" y="5783263"/>
            <a:ext cx="7938"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endParaRPr lang="zh-CN" altLang="zh-CN" b="0">
              <a:solidFill>
                <a:schemeClr val="tx1"/>
              </a:solidFill>
              <a:ea typeface="宋体" panose="02010600030101010101" pitchFamily="2" charset="-122"/>
            </a:endParaRPr>
          </a:p>
        </p:txBody>
      </p:sp>
      <p:sp>
        <p:nvSpPr>
          <p:cNvPr id="68615" name="Text Box 8">
            <a:extLst>
              <a:ext uri="{FF2B5EF4-FFF2-40B4-BE49-F238E27FC236}">
                <a16:creationId xmlns:a16="http://schemas.microsoft.com/office/drawing/2014/main" id="{80402AE2-9498-62D7-3BC7-19F64D26E0E2}"/>
              </a:ext>
            </a:extLst>
          </p:cNvPr>
          <p:cNvSpPr txBox="1">
            <a:spLocks noChangeArrowheads="1"/>
          </p:cNvSpPr>
          <p:nvPr/>
        </p:nvSpPr>
        <p:spPr bwMode="auto">
          <a:xfrm>
            <a:off x="1187450" y="836613"/>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被除数 </a:t>
            </a:r>
            <a:r>
              <a:rPr lang="en-US" altLang="zh-CN" sz="2400" b="0">
                <a:solidFill>
                  <a:schemeClr val="tx1"/>
                </a:solidFill>
                <a:latin typeface="Arial" panose="020B0604020202020204" pitchFamily="34" charset="0"/>
                <a:ea typeface="宋体" panose="02010600030101010101" pitchFamily="2" charset="-122"/>
              </a:rPr>
              <a:t>x      0 . 1 0 1 0 0 1 </a:t>
            </a:r>
          </a:p>
        </p:txBody>
      </p:sp>
      <p:sp>
        <p:nvSpPr>
          <p:cNvPr id="68616" name="Text Box 9">
            <a:extLst>
              <a:ext uri="{FF2B5EF4-FFF2-40B4-BE49-F238E27FC236}">
                <a16:creationId xmlns:a16="http://schemas.microsoft.com/office/drawing/2014/main" id="{395DC9D2-6CB4-3A08-DBB8-3FA10BA51707}"/>
              </a:ext>
            </a:extLst>
          </p:cNvPr>
          <p:cNvSpPr txBox="1">
            <a:spLocks noChangeArrowheads="1"/>
          </p:cNvSpPr>
          <p:nvPr/>
        </p:nvSpPr>
        <p:spPr bwMode="auto">
          <a:xfrm>
            <a:off x="684213" y="1268413"/>
            <a:ext cx="409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b="0">
                <a:solidFill>
                  <a:schemeClr val="tx1"/>
                </a:solidFill>
                <a:latin typeface="Arial" panose="020B0604020202020204" pitchFamily="34" charset="0"/>
                <a:ea typeface="宋体" panose="02010600030101010101" pitchFamily="2" charset="-122"/>
              </a:rPr>
              <a:t>     +[-y]</a:t>
            </a:r>
            <a:r>
              <a:rPr lang="zh-CN" altLang="en-US" sz="2400" b="0" baseline="-25000">
                <a:solidFill>
                  <a:schemeClr val="tx1"/>
                </a:solidFill>
                <a:latin typeface="Arial" panose="020B0604020202020204" pitchFamily="34" charset="0"/>
                <a:ea typeface="宋体" panose="02010600030101010101" pitchFamily="2" charset="-122"/>
              </a:rPr>
              <a:t>补</a:t>
            </a:r>
            <a:r>
              <a:rPr lang="zh-CN" altLang="en-US" sz="2400" b="0">
                <a:solidFill>
                  <a:schemeClr val="tx1"/>
                </a:solidFill>
                <a:latin typeface="Arial" panose="020B0604020202020204" pitchFamily="34" charset="0"/>
                <a:ea typeface="宋体" panose="02010600030101010101" pitchFamily="2" charset="-122"/>
              </a:rPr>
              <a:t>        </a:t>
            </a:r>
            <a:r>
              <a:rPr lang="en-US" altLang="zh-CN" sz="2400" baseline="-25000">
                <a:solidFill>
                  <a:srgbClr val="FF0000"/>
                </a:solidFill>
                <a:latin typeface="Arial" panose="020B0604020202020204" pitchFamily="34" charset="0"/>
                <a:ea typeface="宋体" panose="02010600030101010101" pitchFamily="2" charset="-122"/>
              </a:rPr>
              <a:t>0</a:t>
            </a:r>
            <a:r>
              <a:rPr lang="en-US" altLang="zh-CN" sz="2400" b="0">
                <a:solidFill>
                  <a:srgbClr val="FF0000"/>
                </a:solidFill>
                <a:latin typeface="Arial" panose="020B0604020202020204" pitchFamily="34" charset="0"/>
                <a:ea typeface="宋体" panose="02010600030101010101" pitchFamily="2" charset="-122"/>
              </a:rPr>
              <a:t> </a:t>
            </a:r>
            <a:r>
              <a:rPr lang="en-US" altLang="zh-CN" sz="2400" b="0">
                <a:solidFill>
                  <a:schemeClr val="tx1"/>
                </a:solidFill>
                <a:latin typeface="Arial" panose="020B0604020202020204" pitchFamily="34" charset="0"/>
                <a:ea typeface="宋体" panose="02010600030101010101" pitchFamily="2" charset="-122"/>
              </a:rPr>
              <a:t> 1 . 0 0 1</a:t>
            </a:r>
          </a:p>
        </p:txBody>
      </p:sp>
      <p:sp>
        <p:nvSpPr>
          <p:cNvPr id="68617" name="Line 10">
            <a:extLst>
              <a:ext uri="{FF2B5EF4-FFF2-40B4-BE49-F238E27FC236}">
                <a16:creationId xmlns:a16="http://schemas.microsoft.com/office/drawing/2014/main" id="{10BA1AC1-526E-6B89-289F-C5885411B96B}"/>
              </a:ext>
            </a:extLst>
          </p:cNvPr>
          <p:cNvSpPr>
            <a:spLocks noChangeShapeType="1"/>
          </p:cNvSpPr>
          <p:nvPr/>
        </p:nvSpPr>
        <p:spPr bwMode="auto">
          <a:xfrm>
            <a:off x="690563" y="1785938"/>
            <a:ext cx="41910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Text Box 11">
            <a:extLst>
              <a:ext uri="{FF2B5EF4-FFF2-40B4-BE49-F238E27FC236}">
                <a16:creationId xmlns:a16="http://schemas.microsoft.com/office/drawing/2014/main" id="{0E517CF7-AFA6-BE2A-1476-5BCDC532773A}"/>
              </a:ext>
            </a:extLst>
          </p:cNvPr>
          <p:cNvSpPr txBox="1">
            <a:spLocks noChangeArrowheads="1"/>
          </p:cNvSpPr>
          <p:nvPr/>
        </p:nvSpPr>
        <p:spPr bwMode="auto">
          <a:xfrm>
            <a:off x="1044575" y="1844675"/>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余数为负       </a:t>
            </a:r>
            <a:r>
              <a:rPr lang="en-US" altLang="zh-CN" sz="2400" b="0">
                <a:solidFill>
                  <a:schemeClr val="tx1"/>
                </a:solidFill>
                <a:latin typeface="Arial" panose="020B0604020202020204" pitchFamily="34" charset="0"/>
                <a:ea typeface="宋体" panose="02010600030101010101" pitchFamily="2" charset="-122"/>
              </a:rPr>
              <a:t>1 . 1 1 0 0 0 1   &lt;  0</a:t>
            </a:r>
          </a:p>
        </p:txBody>
      </p:sp>
      <p:sp>
        <p:nvSpPr>
          <p:cNvPr id="68619" name="Text Box 12">
            <a:extLst>
              <a:ext uri="{FF2B5EF4-FFF2-40B4-BE49-F238E27FC236}">
                <a16:creationId xmlns:a16="http://schemas.microsoft.com/office/drawing/2014/main" id="{549ED98A-8058-398A-D683-2CAAA971BE09}"/>
              </a:ext>
            </a:extLst>
          </p:cNvPr>
          <p:cNvSpPr txBox="1">
            <a:spLocks noChangeArrowheads="1"/>
          </p:cNvSpPr>
          <p:nvPr/>
        </p:nvSpPr>
        <p:spPr bwMode="auto">
          <a:xfrm>
            <a:off x="5940425" y="1771650"/>
            <a:ext cx="295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1800">
                <a:solidFill>
                  <a:schemeClr val="tx1"/>
                </a:solidFill>
                <a:latin typeface="黑体" panose="02010609060101010101" pitchFamily="49" charset="-122"/>
                <a:ea typeface="黑体" panose="02010609060101010101" pitchFamily="49" charset="-122"/>
              </a:rPr>
              <a:t>余数为负，商</a:t>
            </a:r>
            <a:r>
              <a:rPr lang="en-US" altLang="zh-CN" sz="1800">
                <a:solidFill>
                  <a:schemeClr val="tx1"/>
                </a:solidFill>
                <a:latin typeface="黑体" panose="02010609060101010101" pitchFamily="49" charset="-122"/>
                <a:ea typeface="黑体" panose="02010609060101010101" pitchFamily="49" charset="-122"/>
              </a:rPr>
              <a:t>0,q</a:t>
            </a:r>
            <a:r>
              <a:rPr lang="en-US" altLang="zh-CN" sz="1800" baseline="-25000">
                <a:solidFill>
                  <a:schemeClr val="tx1"/>
                </a:solidFill>
                <a:latin typeface="黑体" panose="02010609060101010101" pitchFamily="49" charset="-122"/>
                <a:ea typeface="黑体" panose="02010609060101010101" pitchFamily="49" charset="-122"/>
              </a:rPr>
              <a:t>0</a:t>
            </a:r>
            <a:r>
              <a:rPr lang="zh-CN" altLang="en-US" sz="1800">
                <a:solidFill>
                  <a:schemeClr val="tx1"/>
                </a:solidFill>
                <a:latin typeface="黑体" panose="02010609060101010101" pitchFamily="49" charset="-122"/>
                <a:ea typeface="黑体" panose="02010609060101010101" pitchFamily="49" charset="-122"/>
              </a:rPr>
              <a:t>＝</a:t>
            </a:r>
            <a:r>
              <a:rPr lang="en-US" altLang="zh-CN" sz="1800">
                <a:solidFill>
                  <a:schemeClr val="tx1"/>
                </a:solidFill>
                <a:latin typeface="黑体" panose="02010609060101010101" pitchFamily="49" charset="-122"/>
                <a:ea typeface="黑体" panose="02010609060101010101" pitchFamily="49" charset="-122"/>
              </a:rPr>
              <a:t>0</a:t>
            </a:r>
          </a:p>
          <a:p>
            <a:pPr eaLnBrk="1" hangingPunct="1">
              <a:spcBef>
                <a:spcPct val="0"/>
              </a:spcBef>
              <a:spcAft>
                <a:spcPct val="0"/>
              </a:spcAft>
              <a:buFontTx/>
              <a:buNone/>
            </a:pPr>
            <a:r>
              <a:rPr lang="zh-CN" altLang="en-US" sz="1800">
                <a:solidFill>
                  <a:schemeClr val="tx1"/>
                </a:solidFill>
                <a:latin typeface="黑体" panose="02010609060101010101" pitchFamily="49" charset="-122"/>
                <a:ea typeface="黑体" panose="02010609060101010101" pitchFamily="49" charset="-122"/>
              </a:rPr>
              <a:t>控制下步做加法</a:t>
            </a:r>
          </a:p>
        </p:txBody>
      </p:sp>
      <p:sp>
        <p:nvSpPr>
          <p:cNvPr id="68620" name="Text Box 14">
            <a:extLst>
              <a:ext uri="{FF2B5EF4-FFF2-40B4-BE49-F238E27FC236}">
                <a16:creationId xmlns:a16="http://schemas.microsoft.com/office/drawing/2014/main" id="{8FFC15F4-3527-F2A1-D54A-6D0A512EFF6E}"/>
              </a:ext>
            </a:extLst>
          </p:cNvPr>
          <p:cNvSpPr txBox="1">
            <a:spLocks noChangeArrowheads="1"/>
          </p:cNvSpPr>
          <p:nvPr/>
        </p:nvSpPr>
        <p:spPr bwMode="auto">
          <a:xfrm>
            <a:off x="1331913" y="2276475"/>
            <a:ext cx="366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b="0">
                <a:solidFill>
                  <a:schemeClr val="tx1"/>
                </a:solidFill>
                <a:ea typeface="宋体" panose="02010600030101010101" pitchFamily="2" charset="-122"/>
              </a:rPr>
              <a:t>+[y]</a:t>
            </a:r>
            <a:r>
              <a:rPr lang="zh-CN" altLang="en-US" sz="2400" b="0" baseline="-25000">
                <a:solidFill>
                  <a:schemeClr val="tx1"/>
                </a:solidFill>
                <a:ea typeface="宋体" panose="02010600030101010101" pitchFamily="2" charset="-122"/>
              </a:rPr>
              <a:t>补 </a:t>
            </a:r>
            <a:r>
              <a:rPr lang="zh-CN" altLang="en-US">
                <a:solidFill>
                  <a:schemeClr val="tx1"/>
                </a:solidFill>
                <a:ea typeface="黑体" panose="02010609060101010101" pitchFamily="49" charset="-122"/>
              </a:rPr>
              <a:t>    </a:t>
            </a:r>
            <a:r>
              <a:rPr lang="zh-CN" altLang="en-US">
                <a:solidFill>
                  <a:srgbClr val="FF0000"/>
                </a:solidFill>
                <a:ea typeface="黑体" panose="02010609060101010101" pitchFamily="49" charset="-122"/>
              </a:rPr>
              <a:t> </a:t>
            </a:r>
            <a:r>
              <a:rPr lang="en-US" altLang="zh-CN" sz="2800" baseline="-25000">
                <a:solidFill>
                  <a:srgbClr val="FF0000"/>
                </a:solidFill>
                <a:ea typeface="黑体" panose="02010609060101010101" pitchFamily="49" charset="-122"/>
              </a:rPr>
              <a:t>1</a:t>
            </a:r>
            <a:r>
              <a:rPr lang="en-US" altLang="zh-CN" sz="2400" b="0" baseline="-25000">
                <a:solidFill>
                  <a:srgbClr val="FF0000"/>
                </a:solidFill>
                <a:ea typeface="宋体" panose="02010600030101010101" pitchFamily="2" charset="-122"/>
              </a:rPr>
              <a:t> </a:t>
            </a:r>
            <a:r>
              <a:rPr lang="en-US" altLang="zh-CN" sz="2400" b="0">
                <a:solidFill>
                  <a:schemeClr val="tx1"/>
                </a:solidFill>
                <a:latin typeface="Arial" panose="020B0604020202020204" pitchFamily="34" charset="0"/>
                <a:ea typeface="宋体" panose="02010600030101010101" pitchFamily="2" charset="-122"/>
              </a:rPr>
              <a:t>0 . 0 1 1 1</a:t>
            </a:r>
          </a:p>
        </p:txBody>
      </p:sp>
      <p:sp>
        <p:nvSpPr>
          <p:cNvPr id="68621" name="Line 15">
            <a:extLst>
              <a:ext uri="{FF2B5EF4-FFF2-40B4-BE49-F238E27FC236}">
                <a16:creationId xmlns:a16="http://schemas.microsoft.com/office/drawing/2014/main" id="{0E1D2B88-08FF-509C-E06C-B5665F02EB99}"/>
              </a:ext>
            </a:extLst>
          </p:cNvPr>
          <p:cNvSpPr>
            <a:spLocks noChangeShapeType="1"/>
          </p:cNvSpPr>
          <p:nvPr/>
        </p:nvSpPr>
        <p:spPr bwMode="auto">
          <a:xfrm>
            <a:off x="755650" y="2995613"/>
            <a:ext cx="4343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2" name="Text Box 16">
            <a:extLst>
              <a:ext uri="{FF2B5EF4-FFF2-40B4-BE49-F238E27FC236}">
                <a16:creationId xmlns:a16="http://schemas.microsoft.com/office/drawing/2014/main" id="{08F3B47C-7617-5C0C-E564-D99ABB1D9A02}"/>
              </a:ext>
            </a:extLst>
          </p:cNvPr>
          <p:cNvSpPr txBox="1">
            <a:spLocks noChangeArrowheads="1"/>
          </p:cNvSpPr>
          <p:nvPr/>
        </p:nvSpPr>
        <p:spPr bwMode="auto">
          <a:xfrm>
            <a:off x="1116013" y="30686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余数为正      </a:t>
            </a:r>
            <a:r>
              <a:rPr lang="en-US" altLang="zh-CN" sz="2400" b="0">
                <a:solidFill>
                  <a:schemeClr val="tx1"/>
                </a:solidFill>
                <a:latin typeface="Arial" panose="020B0604020202020204" pitchFamily="34" charset="0"/>
                <a:ea typeface="宋体" panose="02010600030101010101" pitchFamily="2" charset="-122"/>
              </a:rPr>
              <a:t>0 . 0 0 1 1 0  1   &gt; 0</a:t>
            </a:r>
          </a:p>
        </p:txBody>
      </p:sp>
      <p:sp>
        <p:nvSpPr>
          <p:cNvPr id="68623" name="Text Box 17">
            <a:extLst>
              <a:ext uri="{FF2B5EF4-FFF2-40B4-BE49-F238E27FC236}">
                <a16:creationId xmlns:a16="http://schemas.microsoft.com/office/drawing/2014/main" id="{BDC1BC2E-A7A4-9663-43EB-417AD05E8AF2}"/>
              </a:ext>
            </a:extLst>
          </p:cNvPr>
          <p:cNvSpPr txBox="1">
            <a:spLocks noChangeArrowheads="1"/>
          </p:cNvSpPr>
          <p:nvPr/>
        </p:nvSpPr>
        <p:spPr bwMode="auto">
          <a:xfrm>
            <a:off x="5903913" y="2924175"/>
            <a:ext cx="3168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1800">
                <a:solidFill>
                  <a:schemeClr val="tx1"/>
                </a:solidFill>
                <a:ea typeface="黑体" panose="02010609060101010101" pitchFamily="49" charset="-122"/>
              </a:rPr>
              <a:t>余数为正</a:t>
            </a:r>
            <a:r>
              <a:rPr lang="zh-CN" altLang="en-US" sz="1800">
                <a:solidFill>
                  <a:schemeClr val="tx1"/>
                </a:solidFill>
                <a:latin typeface="Arial" panose="020B0604020202020204" pitchFamily="34" charset="0"/>
                <a:ea typeface="宋体" panose="02010600030101010101" pitchFamily="2" charset="-122"/>
              </a:rPr>
              <a:t>，</a:t>
            </a:r>
            <a:r>
              <a:rPr lang="zh-CN" altLang="en-US" sz="1800">
                <a:solidFill>
                  <a:schemeClr val="tx1"/>
                </a:solidFill>
                <a:latin typeface="黑体" panose="02010609060101010101" pitchFamily="49" charset="-122"/>
                <a:ea typeface="黑体" panose="02010609060101010101" pitchFamily="49" charset="-122"/>
              </a:rPr>
              <a:t>商</a:t>
            </a:r>
            <a:r>
              <a:rPr lang="en-US" altLang="zh-CN" sz="1800">
                <a:solidFill>
                  <a:schemeClr val="tx1"/>
                </a:solidFill>
                <a:latin typeface="黑体" panose="02010609060101010101" pitchFamily="49" charset="-122"/>
                <a:ea typeface="黑体" panose="02010609060101010101" pitchFamily="49" charset="-122"/>
              </a:rPr>
              <a:t>1,</a:t>
            </a:r>
            <a:r>
              <a:rPr lang="en-US" altLang="zh-CN" sz="1800">
                <a:solidFill>
                  <a:schemeClr val="tx1"/>
                </a:solidFill>
                <a:latin typeface="Arial" panose="020B0604020202020204" pitchFamily="34" charset="0"/>
                <a:ea typeface="宋体" panose="02010600030101010101" pitchFamily="2" charset="-122"/>
              </a:rPr>
              <a:t>q</a:t>
            </a:r>
            <a:r>
              <a:rPr lang="en-US" altLang="zh-CN" sz="1800" baseline="-25000">
                <a:solidFill>
                  <a:schemeClr val="tx1"/>
                </a:solidFill>
                <a:latin typeface="Arial" panose="020B0604020202020204" pitchFamily="34" charset="0"/>
                <a:ea typeface="宋体" panose="02010600030101010101" pitchFamily="2" charset="-122"/>
              </a:rPr>
              <a:t>1</a:t>
            </a:r>
            <a:r>
              <a:rPr lang="zh-CN" altLang="en-US" sz="1800">
                <a:solidFill>
                  <a:schemeClr val="tx1"/>
                </a:solidFill>
                <a:latin typeface="Arial" panose="020B0604020202020204" pitchFamily="34" charset="0"/>
                <a:ea typeface="宋体" panose="02010600030101010101" pitchFamily="2" charset="-122"/>
              </a:rPr>
              <a:t>＝</a:t>
            </a:r>
            <a:r>
              <a:rPr lang="en-US" altLang="zh-CN" sz="1800">
                <a:solidFill>
                  <a:schemeClr val="tx1"/>
                </a:solidFill>
                <a:latin typeface="Arial" panose="020B0604020202020204" pitchFamily="34" charset="0"/>
                <a:ea typeface="宋体" panose="02010600030101010101" pitchFamily="2" charset="-122"/>
              </a:rPr>
              <a:t>1</a:t>
            </a:r>
          </a:p>
          <a:p>
            <a:pPr eaLnBrk="1" hangingPunct="1">
              <a:spcBef>
                <a:spcPct val="0"/>
              </a:spcBef>
              <a:spcAft>
                <a:spcPct val="0"/>
              </a:spcAft>
              <a:buFontTx/>
              <a:buNone/>
            </a:pPr>
            <a:r>
              <a:rPr lang="zh-CN" altLang="en-US" sz="1800">
                <a:solidFill>
                  <a:schemeClr val="tx1"/>
                </a:solidFill>
                <a:ea typeface="黑体" panose="02010609060101010101" pitchFamily="49" charset="-122"/>
              </a:rPr>
              <a:t>控制下步做减法</a:t>
            </a:r>
          </a:p>
        </p:txBody>
      </p:sp>
      <p:sp>
        <p:nvSpPr>
          <p:cNvPr id="68624" name="Text Box 19">
            <a:extLst>
              <a:ext uri="{FF2B5EF4-FFF2-40B4-BE49-F238E27FC236}">
                <a16:creationId xmlns:a16="http://schemas.microsoft.com/office/drawing/2014/main" id="{EB3C73C0-E5B0-7C99-3F20-B995F7A9716B}"/>
              </a:ext>
            </a:extLst>
          </p:cNvPr>
          <p:cNvSpPr txBox="1">
            <a:spLocks noChangeArrowheads="1"/>
          </p:cNvSpPr>
          <p:nvPr/>
        </p:nvSpPr>
        <p:spPr bwMode="auto">
          <a:xfrm>
            <a:off x="1620838" y="3571875"/>
            <a:ext cx="331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b="0">
                <a:solidFill>
                  <a:schemeClr val="tx1"/>
                </a:solidFill>
                <a:latin typeface="Arial" panose="020B0604020202020204" pitchFamily="34" charset="0"/>
                <a:ea typeface="宋体" panose="02010600030101010101" pitchFamily="2" charset="-122"/>
              </a:rPr>
              <a:t>            </a:t>
            </a:r>
            <a:r>
              <a:rPr lang="en-US" altLang="zh-CN" sz="2400" b="0" baseline="-25000">
                <a:solidFill>
                  <a:srgbClr val="FF0000"/>
                </a:solidFill>
                <a:latin typeface="Arial" panose="020B0604020202020204" pitchFamily="34" charset="0"/>
                <a:ea typeface="宋体" panose="02010600030101010101" pitchFamily="2" charset="-122"/>
              </a:rPr>
              <a:t>0</a:t>
            </a:r>
            <a:r>
              <a:rPr lang="en-US" altLang="zh-CN" sz="2400" b="0">
                <a:solidFill>
                  <a:schemeClr val="tx1"/>
                </a:solidFill>
                <a:latin typeface="Arial" panose="020B0604020202020204" pitchFamily="34" charset="0"/>
                <a:ea typeface="宋体" panose="02010600030101010101" pitchFamily="2" charset="-122"/>
              </a:rPr>
              <a:t> 1 . 1 1 0 0 1 </a:t>
            </a:r>
          </a:p>
        </p:txBody>
      </p:sp>
      <p:sp>
        <p:nvSpPr>
          <p:cNvPr id="68625" name="Line 20">
            <a:extLst>
              <a:ext uri="{FF2B5EF4-FFF2-40B4-BE49-F238E27FC236}">
                <a16:creationId xmlns:a16="http://schemas.microsoft.com/office/drawing/2014/main" id="{A996B7AD-8076-271E-37D3-28422D049C32}"/>
              </a:ext>
            </a:extLst>
          </p:cNvPr>
          <p:cNvSpPr>
            <a:spLocks noChangeShapeType="1"/>
          </p:cNvSpPr>
          <p:nvPr/>
        </p:nvSpPr>
        <p:spPr bwMode="auto">
          <a:xfrm>
            <a:off x="755650" y="4076700"/>
            <a:ext cx="42672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Text Box 21">
            <a:extLst>
              <a:ext uri="{FF2B5EF4-FFF2-40B4-BE49-F238E27FC236}">
                <a16:creationId xmlns:a16="http://schemas.microsoft.com/office/drawing/2014/main" id="{27B65535-AD76-D9EC-5BF0-D84FC3ECF5DC}"/>
              </a:ext>
            </a:extLst>
          </p:cNvPr>
          <p:cNvSpPr txBox="1">
            <a:spLocks noChangeArrowheads="1"/>
          </p:cNvSpPr>
          <p:nvPr/>
        </p:nvSpPr>
        <p:spPr bwMode="auto">
          <a:xfrm>
            <a:off x="1284288" y="41481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余数为负    </a:t>
            </a:r>
            <a:r>
              <a:rPr lang="en-US" altLang="zh-CN" sz="2400" b="0">
                <a:solidFill>
                  <a:schemeClr val="tx1"/>
                </a:solidFill>
                <a:latin typeface="Arial" panose="020B0604020202020204" pitchFamily="34" charset="0"/>
                <a:ea typeface="宋体" panose="02010600030101010101" pitchFamily="2" charset="-122"/>
              </a:rPr>
              <a:t>1 . 1 1 1 1 1 1    &lt; 0</a:t>
            </a:r>
          </a:p>
        </p:txBody>
      </p:sp>
      <p:sp>
        <p:nvSpPr>
          <p:cNvPr id="68627" name="Text Box 22">
            <a:extLst>
              <a:ext uri="{FF2B5EF4-FFF2-40B4-BE49-F238E27FC236}">
                <a16:creationId xmlns:a16="http://schemas.microsoft.com/office/drawing/2014/main" id="{6E34663B-7DB6-3DAB-324C-C5A26681BF15}"/>
              </a:ext>
            </a:extLst>
          </p:cNvPr>
          <p:cNvSpPr txBox="1">
            <a:spLocks noChangeArrowheads="1"/>
          </p:cNvSpPr>
          <p:nvPr/>
        </p:nvSpPr>
        <p:spPr bwMode="auto">
          <a:xfrm>
            <a:off x="5868988" y="4076700"/>
            <a:ext cx="249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1800">
                <a:solidFill>
                  <a:schemeClr val="tx1"/>
                </a:solidFill>
                <a:latin typeface="黑体" panose="02010609060101010101" pitchFamily="49" charset="-122"/>
                <a:ea typeface="黑体" panose="02010609060101010101" pitchFamily="49" charset="-122"/>
              </a:rPr>
              <a:t>余数为负，商</a:t>
            </a:r>
            <a:r>
              <a:rPr lang="en-US" altLang="zh-CN" sz="1800">
                <a:solidFill>
                  <a:schemeClr val="tx1"/>
                </a:solidFill>
                <a:latin typeface="黑体" panose="02010609060101010101" pitchFamily="49" charset="-122"/>
                <a:ea typeface="黑体" panose="02010609060101010101" pitchFamily="49" charset="-122"/>
              </a:rPr>
              <a:t>0,q</a:t>
            </a:r>
            <a:r>
              <a:rPr lang="en-US" altLang="zh-CN" sz="1800" baseline="-25000">
                <a:solidFill>
                  <a:schemeClr val="tx1"/>
                </a:solidFill>
                <a:latin typeface="黑体" panose="02010609060101010101" pitchFamily="49" charset="-122"/>
                <a:ea typeface="黑体" panose="02010609060101010101" pitchFamily="49" charset="-122"/>
              </a:rPr>
              <a:t>2</a:t>
            </a:r>
            <a:r>
              <a:rPr lang="zh-CN" altLang="en-US" sz="1800">
                <a:solidFill>
                  <a:schemeClr val="tx1"/>
                </a:solidFill>
                <a:latin typeface="黑体" panose="02010609060101010101" pitchFamily="49" charset="-122"/>
                <a:ea typeface="黑体" panose="02010609060101010101" pitchFamily="49" charset="-122"/>
              </a:rPr>
              <a:t>＝</a:t>
            </a:r>
            <a:r>
              <a:rPr lang="en-US" altLang="zh-CN" sz="1800">
                <a:solidFill>
                  <a:schemeClr val="tx1"/>
                </a:solidFill>
                <a:latin typeface="黑体" panose="02010609060101010101" pitchFamily="49" charset="-122"/>
                <a:ea typeface="黑体" panose="02010609060101010101" pitchFamily="49" charset="-122"/>
              </a:rPr>
              <a:t>0</a:t>
            </a:r>
          </a:p>
          <a:p>
            <a:pPr eaLnBrk="1" hangingPunct="1">
              <a:spcBef>
                <a:spcPct val="0"/>
              </a:spcBef>
              <a:spcAft>
                <a:spcPct val="0"/>
              </a:spcAft>
              <a:buFontTx/>
              <a:buNone/>
            </a:pPr>
            <a:r>
              <a:rPr lang="zh-CN" altLang="en-US" sz="1800">
                <a:solidFill>
                  <a:schemeClr val="tx1"/>
                </a:solidFill>
                <a:latin typeface="黑体" panose="02010609060101010101" pitchFamily="49" charset="-122"/>
                <a:ea typeface="黑体" panose="02010609060101010101" pitchFamily="49" charset="-122"/>
              </a:rPr>
              <a:t>控制下步做加法</a:t>
            </a:r>
          </a:p>
        </p:txBody>
      </p:sp>
      <p:sp>
        <p:nvSpPr>
          <p:cNvPr id="68628" name="Text Box 24">
            <a:extLst>
              <a:ext uri="{FF2B5EF4-FFF2-40B4-BE49-F238E27FC236}">
                <a16:creationId xmlns:a16="http://schemas.microsoft.com/office/drawing/2014/main" id="{F8AC2C04-A644-F693-68E5-38756704C386}"/>
              </a:ext>
            </a:extLst>
          </p:cNvPr>
          <p:cNvSpPr txBox="1">
            <a:spLocks noChangeArrowheads="1"/>
          </p:cNvSpPr>
          <p:nvPr/>
        </p:nvSpPr>
        <p:spPr bwMode="auto">
          <a:xfrm>
            <a:off x="2628900" y="4652963"/>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b="0" baseline="-25000">
                <a:solidFill>
                  <a:srgbClr val="FF0000"/>
                </a:solidFill>
                <a:latin typeface="Arial" panose="020B0604020202020204" pitchFamily="34" charset="0"/>
                <a:ea typeface="宋体" panose="02010600030101010101" pitchFamily="2" charset="-122"/>
              </a:rPr>
              <a:t>1</a:t>
            </a:r>
            <a:r>
              <a:rPr lang="en-US" altLang="zh-CN" sz="2400" b="0" baseline="-25000">
                <a:solidFill>
                  <a:schemeClr val="tx1"/>
                </a:solidFill>
                <a:latin typeface="Arial" panose="020B0604020202020204" pitchFamily="34" charset="0"/>
                <a:ea typeface="宋体" panose="02010600030101010101" pitchFamily="2" charset="-122"/>
              </a:rPr>
              <a:t> </a:t>
            </a:r>
            <a:r>
              <a:rPr lang="en-US" altLang="zh-CN" sz="2400" b="0">
                <a:solidFill>
                  <a:schemeClr val="tx1"/>
                </a:solidFill>
                <a:latin typeface="Arial" panose="020B0604020202020204" pitchFamily="34" charset="0"/>
                <a:ea typeface="宋体" panose="02010600030101010101" pitchFamily="2" charset="-122"/>
              </a:rPr>
              <a:t>0 . 0 0 0 1 1 1</a:t>
            </a:r>
          </a:p>
        </p:txBody>
      </p:sp>
      <p:sp>
        <p:nvSpPr>
          <p:cNvPr id="68629" name="Line 25">
            <a:extLst>
              <a:ext uri="{FF2B5EF4-FFF2-40B4-BE49-F238E27FC236}">
                <a16:creationId xmlns:a16="http://schemas.microsoft.com/office/drawing/2014/main" id="{B88E564B-3460-4138-9221-A57A72876BCC}"/>
              </a:ext>
            </a:extLst>
          </p:cNvPr>
          <p:cNvSpPr>
            <a:spLocks noChangeShapeType="1"/>
          </p:cNvSpPr>
          <p:nvPr/>
        </p:nvSpPr>
        <p:spPr bwMode="auto">
          <a:xfrm>
            <a:off x="900113" y="5156200"/>
            <a:ext cx="41910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Text Box 26">
            <a:extLst>
              <a:ext uri="{FF2B5EF4-FFF2-40B4-BE49-F238E27FC236}">
                <a16:creationId xmlns:a16="http://schemas.microsoft.com/office/drawing/2014/main" id="{B897A860-1F59-495E-988A-E2520A2932B7}"/>
              </a:ext>
            </a:extLst>
          </p:cNvPr>
          <p:cNvSpPr txBox="1">
            <a:spLocks noChangeArrowheads="1"/>
          </p:cNvSpPr>
          <p:nvPr/>
        </p:nvSpPr>
        <p:spPr bwMode="auto">
          <a:xfrm>
            <a:off x="1044575" y="51562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zh-CN" altLang="en-US" sz="2400" b="0">
                <a:solidFill>
                  <a:schemeClr val="tx1"/>
                </a:solidFill>
                <a:latin typeface="Arial" panose="020B0604020202020204" pitchFamily="34" charset="0"/>
                <a:ea typeface="宋体" panose="02010600030101010101" pitchFamily="2" charset="-122"/>
              </a:rPr>
              <a:t>余数为正      </a:t>
            </a:r>
            <a:r>
              <a:rPr lang="en-US" altLang="zh-CN" sz="2400" b="0">
                <a:solidFill>
                  <a:schemeClr val="tx1"/>
                </a:solidFill>
                <a:latin typeface="Arial" panose="020B0604020202020204" pitchFamily="34" charset="0"/>
                <a:ea typeface="宋体" panose="02010600030101010101" pitchFamily="2" charset="-122"/>
              </a:rPr>
              <a:t>0 . 0 0 0 1 1 0     &gt; 0</a:t>
            </a:r>
          </a:p>
        </p:txBody>
      </p:sp>
      <p:sp>
        <p:nvSpPr>
          <p:cNvPr id="68631" name="Text Box 28">
            <a:extLst>
              <a:ext uri="{FF2B5EF4-FFF2-40B4-BE49-F238E27FC236}">
                <a16:creationId xmlns:a16="http://schemas.microsoft.com/office/drawing/2014/main" id="{FDAFE657-EB8C-EB0A-B34A-9A6710B9452F}"/>
              </a:ext>
            </a:extLst>
          </p:cNvPr>
          <p:cNvSpPr txBox="1">
            <a:spLocks noChangeArrowheads="1"/>
          </p:cNvSpPr>
          <p:nvPr/>
        </p:nvSpPr>
        <p:spPr bwMode="auto">
          <a:xfrm>
            <a:off x="684213" y="5876925"/>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US" altLang="zh-CN" sz="2400">
                <a:solidFill>
                  <a:schemeClr val="tx1"/>
                </a:solidFill>
                <a:latin typeface="Arial" panose="020B0604020202020204" pitchFamily="34" charset="0"/>
                <a:ea typeface="宋体" panose="02010600030101010101" pitchFamily="2" charset="-122"/>
              </a:rPr>
              <a:t> </a:t>
            </a:r>
            <a:r>
              <a:rPr lang="zh-CN" altLang="en-US" sz="2400">
                <a:solidFill>
                  <a:schemeClr val="tx1"/>
                </a:solidFill>
                <a:latin typeface="Arial" panose="020B0604020202020204" pitchFamily="34" charset="0"/>
                <a:ea typeface="宋体" panose="02010600030101010101" pitchFamily="2" charset="-122"/>
              </a:rPr>
              <a:t>所以， </a:t>
            </a:r>
            <a:r>
              <a:rPr lang="en-US" altLang="zh-CN" sz="2400">
                <a:solidFill>
                  <a:schemeClr val="tx1"/>
                </a:solidFill>
                <a:latin typeface="宋体" panose="02010600030101010101" pitchFamily="2" charset="-122"/>
                <a:ea typeface="宋体" panose="02010600030101010101" pitchFamily="2" charset="-122"/>
              </a:rPr>
              <a:t>x÷y</a:t>
            </a:r>
            <a:r>
              <a:rPr lang="zh-CN" altLang="en-US" sz="2400">
                <a:solidFill>
                  <a:schemeClr val="tx1"/>
                </a:solidFill>
                <a:latin typeface="宋体" panose="02010600030101010101" pitchFamily="2" charset="-122"/>
                <a:ea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rPr>
              <a:t>0.101  </a:t>
            </a:r>
            <a:r>
              <a:rPr lang="zh-CN" altLang="en-US" sz="2400">
                <a:solidFill>
                  <a:schemeClr val="tx1"/>
                </a:solidFill>
                <a:latin typeface="宋体" panose="02010600030101010101" pitchFamily="2" charset="-122"/>
                <a:ea typeface="宋体" panose="02010600030101010101" pitchFamily="2" charset="-122"/>
              </a:rPr>
              <a:t>余数 </a:t>
            </a:r>
            <a:r>
              <a:rPr lang="en-US" altLang="zh-CN" sz="2400">
                <a:solidFill>
                  <a:schemeClr val="tx1"/>
                </a:solidFill>
                <a:latin typeface="宋体" panose="02010600030101010101" pitchFamily="2" charset="-122"/>
                <a:ea typeface="宋体" panose="02010600030101010101" pitchFamily="2" charset="-122"/>
              </a:rPr>
              <a:t>r=(0.00r</a:t>
            </a:r>
            <a:r>
              <a:rPr lang="en-US" altLang="zh-CN" sz="2400" b="0" baseline="-25000">
                <a:solidFill>
                  <a:schemeClr val="tx1"/>
                </a:solidFill>
                <a:latin typeface="Arial" panose="020B0604020202020204" pitchFamily="34" charset="0"/>
                <a:ea typeface="宋体" panose="02010600030101010101" pitchFamily="2" charset="-122"/>
              </a:rPr>
              <a:t>3</a:t>
            </a:r>
            <a:r>
              <a:rPr lang="en-US" altLang="zh-CN" sz="2400">
                <a:solidFill>
                  <a:schemeClr val="tx1"/>
                </a:solidFill>
                <a:latin typeface="宋体" panose="02010600030101010101" pitchFamily="2" charset="-122"/>
                <a:ea typeface="宋体" panose="02010600030101010101" pitchFamily="2" charset="-122"/>
              </a:rPr>
              <a:t>r</a:t>
            </a:r>
            <a:r>
              <a:rPr lang="en-US" altLang="zh-CN" sz="2400" b="0" baseline="-25000">
                <a:solidFill>
                  <a:schemeClr val="tx1"/>
                </a:solidFill>
                <a:latin typeface="Arial" panose="020B0604020202020204" pitchFamily="34" charset="0"/>
                <a:ea typeface="宋体" panose="02010600030101010101" pitchFamily="2" charset="-122"/>
              </a:rPr>
              <a:t>4</a:t>
            </a:r>
            <a:r>
              <a:rPr lang="en-US" altLang="zh-CN" sz="2400">
                <a:solidFill>
                  <a:schemeClr val="tx1"/>
                </a:solidFill>
                <a:latin typeface="宋体" panose="02010600030101010101" pitchFamily="2" charset="-122"/>
                <a:ea typeface="宋体" panose="02010600030101010101" pitchFamily="2" charset="-122"/>
              </a:rPr>
              <a:t>r</a:t>
            </a:r>
            <a:r>
              <a:rPr lang="en-US" altLang="zh-CN" sz="2400" b="0" baseline="-25000">
                <a:solidFill>
                  <a:schemeClr val="tx1"/>
                </a:solidFill>
                <a:latin typeface="Arial" panose="020B0604020202020204" pitchFamily="34" charset="0"/>
                <a:ea typeface="宋体" panose="02010600030101010101" pitchFamily="2" charset="-122"/>
              </a:rPr>
              <a:t>5</a:t>
            </a:r>
            <a:r>
              <a:rPr lang="en-US" altLang="zh-CN" sz="2400">
                <a:solidFill>
                  <a:schemeClr val="tx1"/>
                </a:solidFill>
                <a:latin typeface="宋体" panose="02010600030101010101" pitchFamily="2" charset="-122"/>
                <a:ea typeface="宋体" panose="02010600030101010101" pitchFamily="2" charset="-122"/>
              </a:rPr>
              <a:t>r</a:t>
            </a:r>
            <a:r>
              <a:rPr lang="en-US" altLang="zh-CN" sz="2400" b="0" baseline="-25000">
                <a:solidFill>
                  <a:schemeClr val="tx1"/>
                </a:solidFill>
                <a:latin typeface="Arial" panose="020B0604020202020204" pitchFamily="34" charset="0"/>
                <a:ea typeface="宋体" panose="02010600030101010101" pitchFamily="2" charset="-122"/>
              </a:rPr>
              <a:t>6</a:t>
            </a:r>
            <a:r>
              <a:rPr lang="en-US" altLang="zh-CN" sz="2400">
                <a:solidFill>
                  <a:schemeClr val="tx1"/>
                </a:solidFill>
                <a:latin typeface="宋体" panose="02010600030101010101" pitchFamily="2" charset="-122"/>
                <a:ea typeface="宋体" panose="02010600030101010101" pitchFamily="2" charset="-122"/>
              </a:rPr>
              <a:t>)=0.000110</a:t>
            </a:r>
          </a:p>
        </p:txBody>
      </p:sp>
      <p:sp>
        <p:nvSpPr>
          <p:cNvPr id="68632" name="Rectangle 30">
            <a:extLst>
              <a:ext uri="{FF2B5EF4-FFF2-40B4-BE49-F238E27FC236}">
                <a16:creationId xmlns:a16="http://schemas.microsoft.com/office/drawing/2014/main" id="{F3E16C1C-40C7-8436-8425-C5EE5262434C}"/>
              </a:ext>
            </a:extLst>
          </p:cNvPr>
          <p:cNvSpPr>
            <a:spLocks noChangeArrowheads="1"/>
          </p:cNvSpPr>
          <p:nvPr/>
        </p:nvSpPr>
        <p:spPr bwMode="auto">
          <a:xfrm>
            <a:off x="1260475" y="3500438"/>
            <a:ext cx="98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b="0">
                <a:solidFill>
                  <a:schemeClr val="tx1"/>
                </a:solidFill>
                <a:latin typeface="Arial" panose="020B0604020202020204" pitchFamily="34" charset="0"/>
                <a:ea typeface="宋体" panose="02010600030101010101" pitchFamily="2" charset="-122"/>
              </a:rPr>
              <a:t>+[-y]</a:t>
            </a:r>
            <a:r>
              <a:rPr lang="zh-CN" altLang="en-US" sz="2400" b="0" baseline="-25000">
                <a:solidFill>
                  <a:schemeClr val="tx1"/>
                </a:solidFill>
                <a:latin typeface="Arial" panose="020B0604020202020204" pitchFamily="34" charset="0"/>
                <a:ea typeface="宋体" panose="02010600030101010101" pitchFamily="2" charset="-122"/>
              </a:rPr>
              <a:t>补</a:t>
            </a:r>
          </a:p>
        </p:txBody>
      </p:sp>
      <p:sp>
        <p:nvSpPr>
          <p:cNvPr id="68633" name="Rectangle 31">
            <a:extLst>
              <a:ext uri="{FF2B5EF4-FFF2-40B4-BE49-F238E27FC236}">
                <a16:creationId xmlns:a16="http://schemas.microsoft.com/office/drawing/2014/main" id="{B76738D4-7257-CFF4-48F5-A0C5EF255593}"/>
              </a:ext>
            </a:extLst>
          </p:cNvPr>
          <p:cNvSpPr>
            <a:spLocks noChangeArrowheads="1"/>
          </p:cNvSpPr>
          <p:nvPr/>
        </p:nvSpPr>
        <p:spPr bwMode="auto">
          <a:xfrm>
            <a:off x="4643438" y="404813"/>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000">
                <a:solidFill>
                  <a:schemeClr val="tx1"/>
                </a:solidFill>
                <a:ea typeface="宋体" panose="02010600030101010101" pitchFamily="2" charset="-122"/>
              </a:rPr>
              <a:t>[ –y ]</a:t>
            </a:r>
            <a:r>
              <a:rPr lang="zh-CN" altLang="en-US" sz="2000" baseline="-30000">
                <a:solidFill>
                  <a:schemeClr val="tx1"/>
                </a:solidFill>
                <a:ea typeface="宋体" panose="02010600030101010101" pitchFamily="2" charset="-122"/>
              </a:rPr>
              <a:t>补</a:t>
            </a:r>
            <a:r>
              <a:rPr lang="zh-CN" altLang="en-US" sz="2000">
                <a:solidFill>
                  <a:schemeClr val="tx1"/>
                </a:solidFill>
                <a:ea typeface="宋体" panose="02010600030101010101" pitchFamily="2" charset="-122"/>
              </a:rPr>
              <a:t>＝</a:t>
            </a:r>
            <a:r>
              <a:rPr lang="en-US" altLang="zh-CN" sz="2000">
                <a:solidFill>
                  <a:schemeClr val="tx1"/>
                </a:solidFill>
                <a:ea typeface="宋体" panose="02010600030101010101" pitchFamily="2" charset="-122"/>
              </a:rPr>
              <a:t>1.001</a:t>
            </a:r>
          </a:p>
        </p:txBody>
      </p:sp>
      <p:sp>
        <p:nvSpPr>
          <p:cNvPr id="68634" name="Text Box 25">
            <a:extLst>
              <a:ext uri="{FF2B5EF4-FFF2-40B4-BE49-F238E27FC236}">
                <a16:creationId xmlns:a16="http://schemas.microsoft.com/office/drawing/2014/main" id="{6C1C58BC-D01A-E9AD-88EB-991E5EC7F75A}"/>
              </a:ext>
            </a:extLst>
          </p:cNvPr>
          <p:cNvSpPr txBox="1">
            <a:spLocks noChangeArrowheads="1"/>
          </p:cNvSpPr>
          <p:nvPr/>
        </p:nvSpPr>
        <p:spPr bwMode="auto">
          <a:xfrm>
            <a:off x="5868988" y="1268413"/>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chemeClr val="tx1"/>
                </a:solidFill>
                <a:latin typeface="黑体" panose="02010609060101010101" pitchFamily="49" charset="-122"/>
                <a:ea typeface="黑体" panose="02010609060101010101" pitchFamily="49" charset="-122"/>
              </a:rPr>
              <a:t>第一步减除数</a:t>
            </a:r>
            <a:r>
              <a:rPr lang="en-US" altLang="zh-CN" sz="2400">
                <a:solidFill>
                  <a:schemeClr val="tx1"/>
                </a:solidFill>
                <a:latin typeface="黑体" panose="02010609060101010101" pitchFamily="49" charset="-122"/>
                <a:ea typeface="黑体" panose="02010609060101010101" pitchFamily="49" charset="-122"/>
              </a:rPr>
              <a:t>y</a:t>
            </a:r>
          </a:p>
        </p:txBody>
      </p:sp>
      <p:sp>
        <p:nvSpPr>
          <p:cNvPr id="68635" name="Text Box 26">
            <a:extLst>
              <a:ext uri="{FF2B5EF4-FFF2-40B4-BE49-F238E27FC236}">
                <a16:creationId xmlns:a16="http://schemas.microsoft.com/office/drawing/2014/main" id="{A9C2FC45-9F21-C89A-A4F4-B4DED4EAB9C0}"/>
              </a:ext>
            </a:extLst>
          </p:cNvPr>
          <p:cNvSpPr txBox="1">
            <a:spLocks noChangeArrowheads="1"/>
          </p:cNvSpPr>
          <p:nvPr/>
        </p:nvSpPr>
        <p:spPr bwMode="auto">
          <a:xfrm>
            <a:off x="5653088" y="2347913"/>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FF0000"/>
                </a:solidFill>
                <a:latin typeface="黑体" panose="02010609060101010101" pitchFamily="49" charset="-122"/>
                <a:ea typeface="黑体" panose="02010609060101010101" pitchFamily="49" charset="-122"/>
              </a:rPr>
              <a:t>除数右移</a:t>
            </a:r>
            <a:r>
              <a:rPr lang="en-US" altLang="zh-CN" sz="2400">
                <a:solidFill>
                  <a:srgbClr val="FF0000"/>
                </a:solidFill>
                <a:latin typeface="黑体" panose="02010609060101010101" pitchFamily="49" charset="-122"/>
                <a:ea typeface="黑体" panose="02010609060101010101" pitchFamily="49" charset="-122"/>
              </a:rPr>
              <a:t>1</a:t>
            </a:r>
            <a:r>
              <a:rPr lang="zh-CN" altLang="en-US" sz="2400">
                <a:solidFill>
                  <a:srgbClr val="FF0000"/>
                </a:solidFill>
                <a:latin typeface="黑体" panose="02010609060101010101" pitchFamily="49" charset="-122"/>
                <a:ea typeface="黑体" panose="02010609060101010101" pitchFamily="49" charset="-122"/>
              </a:rPr>
              <a:t>位</a:t>
            </a:r>
            <a:r>
              <a:rPr lang="en-US" alt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加</a:t>
            </a:r>
            <a:r>
              <a:rPr lang="en-US" altLang="zh-CN" sz="2400">
                <a:solidFill>
                  <a:srgbClr val="FF0000"/>
                </a:solidFill>
                <a:latin typeface="黑体" panose="02010609060101010101" pitchFamily="49" charset="-122"/>
                <a:ea typeface="黑体" panose="02010609060101010101" pitchFamily="49" charset="-122"/>
              </a:rPr>
              <a:t>y</a:t>
            </a:r>
          </a:p>
        </p:txBody>
      </p:sp>
      <p:sp>
        <p:nvSpPr>
          <p:cNvPr id="68636" name="Text Box 27">
            <a:extLst>
              <a:ext uri="{FF2B5EF4-FFF2-40B4-BE49-F238E27FC236}">
                <a16:creationId xmlns:a16="http://schemas.microsoft.com/office/drawing/2014/main" id="{EF48D397-2B15-5C47-D067-7C32C4812FC6}"/>
              </a:ext>
            </a:extLst>
          </p:cNvPr>
          <p:cNvSpPr txBox="1">
            <a:spLocks noChangeArrowheads="1"/>
          </p:cNvSpPr>
          <p:nvPr/>
        </p:nvSpPr>
        <p:spPr bwMode="auto">
          <a:xfrm>
            <a:off x="5653088" y="357187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FF0000"/>
                </a:solidFill>
                <a:latin typeface="黑体" panose="02010609060101010101" pitchFamily="49" charset="-122"/>
                <a:ea typeface="黑体" panose="02010609060101010101" pitchFamily="49" charset="-122"/>
              </a:rPr>
              <a:t>除数右移</a:t>
            </a:r>
            <a:r>
              <a:rPr lang="en-US" altLang="zh-CN" sz="2400">
                <a:solidFill>
                  <a:srgbClr val="FF0000"/>
                </a:solidFill>
                <a:latin typeface="黑体" panose="02010609060101010101" pitchFamily="49" charset="-122"/>
                <a:ea typeface="黑体" panose="02010609060101010101" pitchFamily="49" charset="-122"/>
              </a:rPr>
              <a:t>2</a:t>
            </a:r>
            <a:r>
              <a:rPr lang="zh-CN" altLang="en-US" sz="2400">
                <a:solidFill>
                  <a:srgbClr val="FF0000"/>
                </a:solidFill>
                <a:latin typeface="黑体" panose="02010609060101010101" pitchFamily="49" charset="-122"/>
                <a:ea typeface="黑体" panose="02010609060101010101" pitchFamily="49" charset="-122"/>
              </a:rPr>
              <a:t>位</a:t>
            </a:r>
            <a:r>
              <a:rPr lang="en-US" alt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减</a:t>
            </a:r>
            <a:r>
              <a:rPr lang="en-US" altLang="zh-CN" sz="2400">
                <a:solidFill>
                  <a:srgbClr val="FF0000"/>
                </a:solidFill>
                <a:latin typeface="黑体" panose="02010609060101010101" pitchFamily="49" charset="-122"/>
                <a:ea typeface="黑体" panose="02010609060101010101" pitchFamily="49" charset="-122"/>
              </a:rPr>
              <a:t>y</a:t>
            </a:r>
          </a:p>
        </p:txBody>
      </p:sp>
      <p:sp>
        <p:nvSpPr>
          <p:cNvPr id="68637" name="Rectangle 30">
            <a:extLst>
              <a:ext uri="{FF2B5EF4-FFF2-40B4-BE49-F238E27FC236}">
                <a16:creationId xmlns:a16="http://schemas.microsoft.com/office/drawing/2014/main" id="{46E13EDE-2E79-27CD-B3FE-A217231D900F}"/>
              </a:ext>
            </a:extLst>
          </p:cNvPr>
          <p:cNvSpPr>
            <a:spLocks noChangeArrowheads="1"/>
          </p:cNvSpPr>
          <p:nvPr/>
        </p:nvSpPr>
        <p:spPr bwMode="auto">
          <a:xfrm>
            <a:off x="1382713" y="4579938"/>
            <a:ext cx="885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400" b="0">
                <a:solidFill>
                  <a:schemeClr val="tx1"/>
                </a:solidFill>
                <a:latin typeface="Arial" panose="020B0604020202020204" pitchFamily="34" charset="0"/>
                <a:ea typeface="宋体" panose="02010600030101010101" pitchFamily="2" charset="-122"/>
              </a:rPr>
              <a:t>+[y]</a:t>
            </a:r>
            <a:r>
              <a:rPr lang="zh-CN" altLang="en-US" sz="2400" b="0" baseline="-25000">
                <a:solidFill>
                  <a:schemeClr val="tx1"/>
                </a:solidFill>
                <a:latin typeface="Arial" panose="020B0604020202020204" pitchFamily="34" charset="0"/>
                <a:ea typeface="宋体" panose="02010600030101010101" pitchFamily="2" charset="-122"/>
              </a:rPr>
              <a:t>补</a:t>
            </a:r>
          </a:p>
        </p:txBody>
      </p:sp>
      <p:sp>
        <p:nvSpPr>
          <p:cNvPr id="68638" name="Text Box 29">
            <a:extLst>
              <a:ext uri="{FF2B5EF4-FFF2-40B4-BE49-F238E27FC236}">
                <a16:creationId xmlns:a16="http://schemas.microsoft.com/office/drawing/2014/main" id="{A5E2F70E-F48F-6D18-C237-9AA533F96F04}"/>
              </a:ext>
            </a:extLst>
          </p:cNvPr>
          <p:cNvSpPr txBox="1">
            <a:spLocks noChangeArrowheads="1"/>
          </p:cNvSpPr>
          <p:nvPr/>
        </p:nvSpPr>
        <p:spPr bwMode="auto">
          <a:xfrm>
            <a:off x="5724525" y="4652963"/>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rgbClr val="FF0000"/>
                </a:solidFill>
                <a:latin typeface="黑体" panose="02010609060101010101" pitchFamily="49" charset="-122"/>
                <a:ea typeface="黑体" panose="02010609060101010101" pitchFamily="49" charset="-122"/>
              </a:rPr>
              <a:t>除数右移</a:t>
            </a:r>
            <a:r>
              <a:rPr lang="en-US" altLang="zh-CN" sz="2400">
                <a:solidFill>
                  <a:srgbClr val="FF0000"/>
                </a:solidFill>
                <a:latin typeface="黑体" panose="02010609060101010101" pitchFamily="49" charset="-122"/>
                <a:ea typeface="黑体" panose="02010609060101010101" pitchFamily="49" charset="-122"/>
              </a:rPr>
              <a:t>3</a:t>
            </a:r>
            <a:r>
              <a:rPr lang="zh-CN" altLang="en-US" sz="2400">
                <a:solidFill>
                  <a:srgbClr val="FF0000"/>
                </a:solidFill>
                <a:latin typeface="黑体" panose="02010609060101010101" pitchFamily="49" charset="-122"/>
                <a:ea typeface="黑体" panose="02010609060101010101" pitchFamily="49" charset="-122"/>
              </a:rPr>
              <a:t>位</a:t>
            </a:r>
            <a:r>
              <a:rPr lang="en-US" alt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加</a:t>
            </a:r>
            <a:r>
              <a:rPr lang="en-US" altLang="zh-CN" sz="2400">
                <a:solidFill>
                  <a:srgbClr val="FF0000"/>
                </a:solidFill>
                <a:latin typeface="黑体" panose="02010609060101010101" pitchFamily="49" charset="-122"/>
                <a:ea typeface="黑体" panose="02010609060101010101" pitchFamily="49" charset="-122"/>
              </a:rPr>
              <a:t>y</a:t>
            </a:r>
          </a:p>
        </p:txBody>
      </p:sp>
      <p:sp>
        <p:nvSpPr>
          <p:cNvPr id="68639" name="Text Box 17">
            <a:extLst>
              <a:ext uri="{FF2B5EF4-FFF2-40B4-BE49-F238E27FC236}">
                <a16:creationId xmlns:a16="http://schemas.microsoft.com/office/drawing/2014/main" id="{C4C25F0A-D1C8-F9CE-3136-54A8682645E2}"/>
              </a:ext>
            </a:extLst>
          </p:cNvPr>
          <p:cNvSpPr txBox="1">
            <a:spLocks noChangeArrowheads="1"/>
          </p:cNvSpPr>
          <p:nvPr/>
        </p:nvSpPr>
        <p:spPr bwMode="auto">
          <a:xfrm>
            <a:off x="5903913" y="5227638"/>
            <a:ext cx="316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1800">
                <a:solidFill>
                  <a:schemeClr val="tx1"/>
                </a:solidFill>
                <a:ea typeface="黑体" panose="02010609060101010101" pitchFamily="49" charset="-122"/>
              </a:rPr>
              <a:t>余数为正</a:t>
            </a:r>
            <a:r>
              <a:rPr lang="zh-CN" altLang="en-US" sz="1800">
                <a:solidFill>
                  <a:schemeClr val="tx1"/>
                </a:solidFill>
                <a:latin typeface="Arial" panose="020B0604020202020204" pitchFamily="34" charset="0"/>
                <a:ea typeface="宋体" panose="02010600030101010101" pitchFamily="2" charset="-122"/>
              </a:rPr>
              <a:t>，</a:t>
            </a:r>
            <a:r>
              <a:rPr lang="zh-CN" altLang="en-US" sz="1800">
                <a:solidFill>
                  <a:schemeClr val="tx1"/>
                </a:solidFill>
                <a:latin typeface="黑体" panose="02010609060101010101" pitchFamily="49" charset="-122"/>
                <a:ea typeface="黑体" panose="02010609060101010101" pitchFamily="49" charset="-122"/>
              </a:rPr>
              <a:t>商</a:t>
            </a:r>
            <a:r>
              <a:rPr lang="en-US" altLang="zh-CN" sz="1800">
                <a:solidFill>
                  <a:schemeClr val="tx1"/>
                </a:solidFill>
                <a:latin typeface="黑体" panose="02010609060101010101" pitchFamily="49" charset="-122"/>
                <a:ea typeface="黑体" panose="02010609060101010101" pitchFamily="49" charset="-122"/>
              </a:rPr>
              <a:t>1,</a:t>
            </a:r>
            <a:r>
              <a:rPr lang="en-US" altLang="zh-CN" sz="1800">
                <a:solidFill>
                  <a:schemeClr val="tx1"/>
                </a:solidFill>
                <a:latin typeface="Arial" panose="020B0604020202020204" pitchFamily="34" charset="0"/>
                <a:ea typeface="宋体" panose="02010600030101010101" pitchFamily="2" charset="-122"/>
              </a:rPr>
              <a:t>q</a:t>
            </a:r>
            <a:r>
              <a:rPr lang="en-US" altLang="zh-CN" sz="1800" baseline="-25000">
                <a:solidFill>
                  <a:schemeClr val="tx1"/>
                </a:solidFill>
                <a:latin typeface="Arial" panose="020B0604020202020204" pitchFamily="34" charset="0"/>
                <a:ea typeface="宋体" panose="02010600030101010101" pitchFamily="2" charset="-122"/>
              </a:rPr>
              <a:t>3</a:t>
            </a:r>
            <a:r>
              <a:rPr lang="zh-CN" altLang="en-US" sz="1800">
                <a:solidFill>
                  <a:schemeClr val="tx1"/>
                </a:solidFill>
                <a:latin typeface="Arial" panose="020B0604020202020204" pitchFamily="34" charset="0"/>
                <a:ea typeface="宋体" panose="02010600030101010101" pitchFamily="2" charset="-122"/>
              </a:rPr>
              <a:t>＝</a:t>
            </a:r>
            <a:r>
              <a:rPr lang="en-US" altLang="zh-CN" sz="1800">
                <a:solidFill>
                  <a:schemeClr val="tx1"/>
                </a:solidFill>
                <a:latin typeface="Arial" panose="020B0604020202020204" pitchFamily="34" charset="0"/>
                <a:ea typeface="宋体" panose="02010600030101010101" pitchFamily="2" charset="-122"/>
              </a:rPr>
              <a:t>1</a:t>
            </a:r>
          </a:p>
        </p:txBody>
      </p:sp>
      <p:sp>
        <p:nvSpPr>
          <p:cNvPr id="68640" name="Rectangle 31">
            <a:extLst>
              <a:ext uri="{FF2B5EF4-FFF2-40B4-BE49-F238E27FC236}">
                <a16:creationId xmlns:a16="http://schemas.microsoft.com/office/drawing/2014/main" id="{FCBF67CD-97CD-D535-1CFE-088ADB9D272D}"/>
              </a:ext>
            </a:extLst>
          </p:cNvPr>
          <p:cNvSpPr>
            <a:spLocks noChangeArrowheads="1"/>
          </p:cNvSpPr>
          <p:nvPr/>
        </p:nvSpPr>
        <p:spPr bwMode="auto">
          <a:xfrm>
            <a:off x="6659563" y="404813"/>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en-US" altLang="zh-CN" sz="2000">
                <a:solidFill>
                  <a:schemeClr val="tx1"/>
                </a:solidFill>
                <a:ea typeface="宋体" panose="02010600030101010101" pitchFamily="2" charset="-122"/>
              </a:rPr>
              <a:t>[y ]</a:t>
            </a:r>
            <a:r>
              <a:rPr lang="zh-CN" altLang="en-US" sz="2000" baseline="-30000">
                <a:solidFill>
                  <a:schemeClr val="tx1"/>
                </a:solidFill>
                <a:ea typeface="宋体" panose="02010600030101010101" pitchFamily="2" charset="-122"/>
              </a:rPr>
              <a:t>补</a:t>
            </a:r>
            <a:r>
              <a:rPr lang="zh-CN" altLang="en-US" sz="2000">
                <a:solidFill>
                  <a:schemeClr val="tx1"/>
                </a:solidFill>
                <a:ea typeface="宋体" panose="02010600030101010101" pitchFamily="2" charset="-122"/>
              </a:rPr>
              <a:t>＝</a:t>
            </a:r>
            <a:r>
              <a:rPr lang="en-US" altLang="zh-CN" sz="2000">
                <a:solidFill>
                  <a:schemeClr val="tx1"/>
                </a:solidFill>
                <a:ea typeface="宋体" panose="02010600030101010101" pitchFamily="2" charset="-122"/>
              </a:rPr>
              <a:t>0.111</a:t>
            </a:r>
          </a:p>
        </p:txBody>
      </p:sp>
      <p:sp>
        <p:nvSpPr>
          <p:cNvPr id="68641" name="Oval 32">
            <a:extLst>
              <a:ext uri="{FF2B5EF4-FFF2-40B4-BE49-F238E27FC236}">
                <a16:creationId xmlns:a16="http://schemas.microsoft.com/office/drawing/2014/main" id="{ACBC122A-29AB-43B3-33EC-8E278BF0A415}"/>
              </a:ext>
            </a:extLst>
          </p:cNvPr>
          <p:cNvSpPr>
            <a:spLocks noChangeArrowheads="1"/>
          </p:cNvSpPr>
          <p:nvPr/>
        </p:nvSpPr>
        <p:spPr bwMode="auto">
          <a:xfrm>
            <a:off x="2627313" y="3500438"/>
            <a:ext cx="2592387" cy="649287"/>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endParaRPr lang="zh-CN" altLang="en-US" sz="2400" b="0">
              <a:solidFill>
                <a:schemeClr val="tx1"/>
              </a:solidFill>
              <a:ea typeface="宋体" panose="02010600030101010101" pitchFamily="2" charset="-122"/>
            </a:endParaRPr>
          </a:p>
        </p:txBody>
      </p:sp>
      <p:sp>
        <p:nvSpPr>
          <p:cNvPr id="68642" name="Rectangle 6">
            <a:extLst>
              <a:ext uri="{FF2B5EF4-FFF2-40B4-BE49-F238E27FC236}">
                <a16:creationId xmlns:a16="http://schemas.microsoft.com/office/drawing/2014/main" id="{449DF7B0-0726-12AD-D7F9-E775DD8EF6CE}"/>
              </a:ext>
            </a:extLst>
          </p:cNvPr>
          <p:cNvSpPr>
            <a:spLocks noChangeArrowheads="1"/>
          </p:cNvSpPr>
          <p:nvPr/>
        </p:nvSpPr>
        <p:spPr bwMode="auto">
          <a:xfrm>
            <a:off x="1547813" y="404813"/>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en-US" altLang="zh-CN" sz="2000">
                <a:solidFill>
                  <a:schemeClr val="tx1"/>
                </a:solidFill>
                <a:ea typeface="宋体" panose="02010600030101010101" pitchFamily="2" charset="-122"/>
              </a:rPr>
              <a:t>[ x ]</a:t>
            </a:r>
            <a:r>
              <a:rPr lang="zh-CN" altLang="en-US" sz="2000" baseline="-30000">
                <a:solidFill>
                  <a:schemeClr val="tx1"/>
                </a:solidFill>
                <a:ea typeface="宋体" panose="02010600030101010101" pitchFamily="2" charset="-122"/>
              </a:rPr>
              <a:t>补</a:t>
            </a:r>
            <a:r>
              <a:rPr lang="zh-CN" altLang="en-US" sz="2000">
                <a:solidFill>
                  <a:schemeClr val="tx1"/>
                </a:solidFill>
                <a:ea typeface="宋体" panose="02010600030101010101" pitchFamily="2" charset="-122"/>
              </a:rPr>
              <a:t>＝</a:t>
            </a:r>
            <a:r>
              <a:rPr lang="en-US" altLang="zh-CN" sz="2000">
                <a:solidFill>
                  <a:schemeClr val="tx1"/>
                </a:solidFill>
                <a:ea typeface="宋体" panose="02010600030101010101" pitchFamily="2" charset="-122"/>
              </a:rPr>
              <a:t>0.101001</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F5754B23-9138-7335-70D8-EEE33723CBBC}"/>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154</a:t>
            </a:fld>
            <a:endParaRPr lang="en-US" altLang="zh-CN" sz="1400" b="0">
              <a:solidFill>
                <a:schemeClr val="tx1"/>
              </a:solidFill>
              <a:ea typeface="宋体" panose="02010600030101010101" pitchFamily="2" charset="-122"/>
            </a:endParaRPr>
          </a:p>
        </p:txBody>
      </p:sp>
      <p:graphicFrame>
        <p:nvGraphicFramePr>
          <p:cNvPr id="69635" name="Object 4">
            <a:extLst>
              <a:ext uri="{FF2B5EF4-FFF2-40B4-BE49-F238E27FC236}">
                <a16:creationId xmlns:a16="http://schemas.microsoft.com/office/drawing/2014/main" id="{6FDA80C1-728E-6D20-AA55-3CB469BAB739}"/>
              </a:ext>
            </a:extLst>
          </p:cNvPr>
          <p:cNvGraphicFramePr>
            <a:graphicFrameLocks noGrp="1"/>
          </p:cNvGraphicFramePr>
          <p:nvPr>
            <p:ph idx="1"/>
          </p:nvPr>
        </p:nvGraphicFramePr>
        <p:xfrm>
          <a:off x="3419475" y="404813"/>
          <a:ext cx="5305425" cy="6119812"/>
        </p:xfrm>
        <a:graphic>
          <a:graphicData uri="http://schemas.openxmlformats.org/presentationml/2006/ole">
            <mc:AlternateContent xmlns:mc="http://schemas.openxmlformats.org/markup-compatibility/2006">
              <mc:Choice xmlns:v="urn:schemas-microsoft-com:vml" Requires="v">
                <p:oleObj r:id="rId2" imgW="3035160" imgH="3373920" progId="Visio.Drawing.11">
                  <p:embed/>
                </p:oleObj>
              </mc:Choice>
              <mc:Fallback>
                <p:oleObj r:id="rId2" imgW="3035160" imgH="3373920" progId="Visio.Drawing.11">
                  <p:embed/>
                  <p:pic>
                    <p:nvPicPr>
                      <p:cNvPr id="69635" name="Object 4">
                        <a:extLst>
                          <a:ext uri="{FF2B5EF4-FFF2-40B4-BE49-F238E27FC236}">
                            <a16:creationId xmlns:a16="http://schemas.microsoft.com/office/drawing/2014/main" id="{6FDA80C1-728E-6D20-AA55-3CB469BAB73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404813"/>
                        <a:ext cx="5305425" cy="611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5" name="Text Box 7">
            <a:extLst>
              <a:ext uri="{FF2B5EF4-FFF2-40B4-BE49-F238E27FC236}">
                <a16:creationId xmlns:a16="http://schemas.microsoft.com/office/drawing/2014/main" id="{CF8F32B5-92F9-98F2-ACB7-BF78BC0E5DBC}"/>
              </a:ext>
            </a:extLst>
          </p:cNvPr>
          <p:cNvSpPr txBox="1">
            <a:spLocks noChangeArrowheads="1"/>
          </p:cNvSpPr>
          <p:nvPr/>
        </p:nvSpPr>
        <p:spPr bwMode="auto">
          <a:xfrm>
            <a:off x="539750" y="620713"/>
            <a:ext cx="2663825" cy="3749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GB" sz="2000"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例如：</a:t>
            </a:r>
            <a:r>
              <a:rPr lang="en-GB" altLang="zh-CN" sz="2000" b="1" noProof="1">
                <a:solidFill>
                  <a:schemeClr val="tx2"/>
                </a:solidFill>
                <a:latin typeface="Arial" panose="020B0604020202020204" pitchFamily="34" charset="0"/>
                <a:ea typeface="新宋体" panose="02010609030101010101" charset="-122"/>
              </a:rPr>
              <a:t>X=+0.1011</a:t>
            </a:r>
            <a:r>
              <a:rPr lang="zh-CN" altLang="en-GB" sz="2000" b="1" noProof="1">
                <a:solidFill>
                  <a:schemeClr val="tx2"/>
                </a:solidFill>
                <a:latin typeface="Arial" panose="020B0604020202020204" pitchFamily="34" charset="0"/>
                <a:ea typeface="新宋体" panose="02010609030101010101" charset="-122"/>
              </a:rPr>
              <a:t>，     </a:t>
            </a:r>
            <a:r>
              <a:rPr lang="en-GB" altLang="zh-CN" sz="2000" b="1" noProof="1">
                <a:solidFill>
                  <a:schemeClr val="tx2"/>
                </a:solidFill>
                <a:latin typeface="Arial" panose="020B0604020202020204" pitchFamily="34" charset="0"/>
                <a:ea typeface="新宋体" panose="02010609030101010101" charset="-122"/>
              </a:rPr>
              <a:t>Y=-0.1101</a:t>
            </a:r>
            <a:r>
              <a:rPr lang="zh-CN" altLang="en-GB" sz="2000" b="1" noProof="1">
                <a:solidFill>
                  <a:schemeClr val="tx2"/>
                </a:solidFill>
                <a:latin typeface="Arial" panose="020B0604020202020204" pitchFamily="34" charset="0"/>
                <a:ea typeface="新宋体" panose="02010609030101010101" charset="-122"/>
              </a:rPr>
              <a:t>，用原码不恢复余数算法计算</a:t>
            </a:r>
            <a:r>
              <a:rPr lang="en-GB" altLang="zh-CN" sz="2000" b="1" noProof="1">
                <a:solidFill>
                  <a:schemeClr val="tx2"/>
                </a:solidFill>
                <a:latin typeface="Arial" panose="020B0604020202020204" pitchFamily="34" charset="0"/>
                <a:ea typeface="新宋体" panose="02010609030101010101" charset="-122"/>
              </a:rPr>
              <a:t>X</a:t>
            </a:r>
            <a:r>
              <a:rPr lang="en-US" altLang="zh-CN" sz="2000" b="1" noProof="1">
                <a:solidFill>
                  <a:schemeClr val="tx2"/>
                </a:solidFill>
                <a:latin typeface="Arial" panose="020B0604020202020204" pitchFamily="34" charset="0"/>
                <a:ea typeface="新宋体" panose="02010609030101010101" charset="-122"/>
              </a:rPr>
              <a:t>÷Y</a:t>
            </a:r>
            <a:r>
              <a:rPr lang="zh-CN" altLang="en-US" sz="2000" b="1" noProof="1">
                <a:solidFill>
                  <a:schemeClr val="tx2"/>
                </a:solidFill>
                <a:latin typeface="Arial" panose="020B0604020202020204" pitchFamily="34" charset="0"/>
                <a:ea typeface="新宋体" panose="02010609030101010101" charset="-122"/>
              </a:rPr>
              <a:t>。</a:t>
            </a:r>
            <a:endParaRPr lang="zh-CN" altLang="en-GB" sz="2000" b="1" noProof="1">
              <a:solidFill>
                <a:schemeClr val="tx2"/>
              </a:solidFill>
              <a:latin typeface="Arial" panose="020B0604020202020204" pitchFamily="34" charset="0"/>
              <a:ea typeface="新宋体" panose="02010609030101010101" charset="-122"/>
            </a:endParaRPr>
          </a:p>
          <a:p>
            <a:pPr eaLnBrk="1" hangingPunct="1">
              <a:buFont typeface="Arial" panose="020B0604020202020204" pitchFamily="34" charset="0"/>
              <a:buNone/>
              <a:defRPr/>
            </a:pPr>
            <a:endParaRPr lang="en-GB" altLang="zh-CN" sz="2000" b="1" noProof="1">
              <a:solidFill>
                <a:schemeClr val="tx2"/>
              </a:solidFill>
              <a:latin typeface="Arial" panose="020B0604020202020204" pitchFamily="34" charset="0"/>
              <a:ea typeface="新宋体" panose="02010609030101010101" charset="-122"/>
            </a:endParaRPr>
          </a:p>
          <a:p>
            <a:pPr eaLnBrk="1" hangingPunct="1">
              <a:buFont typeface="Arial" panose="020B0604020202020204" pitchFamily="34" charset="0"/>
              <a:buNone/>
              <a:defRPr/>
            </a:pPr>
            <a:r>
              <a:rPr lang="zh-CN" altLang="en-GB" sz="2000" b="1" noProof="1">
                <a:solidFill>
                  <a:schemeClr val="tx2"/>
                </a:solidFill>
                <a:effectLst>
                  <a:outerShdw blurRad="38100" dist="38100" dir="2700000">
                    <a:srgbClr val="C0C0C0"/>
                  </a:outerShdw>
                </a:effectLst>
                <a:latin typeface="Arial" panose="020B0604020202020204" pitchFamily="34" charset="0"/>
                <a:ea typeface="新宋体" panose="02010609030101010101" charset="-122"/>
              </a:rPr>
              <a:t>解：</a:t>
            </a:r>
            <a:r>
              <a:rPr lang="en-GB" altLang="zh-CN" sz="2000" b="1" noProof="1">
                <a:solidFill>
                  <a:schemeClr val="tx2"/>
                </a:solidFill>
                <a:latin typeface="Arial" panose="020B0604020202020204" pitchFamily="34" charset="0"/>
                <a:ea typeface="新宋体" panose="02010609030101010101" charset="-122"/>
              </a:rPr>
              <a:t>[X]</a:t>
            </a:r>
            <a:r>
              <a:rPr lang="zh-CN" altLang="en-GB" sz="2000" b="1" baseline="-25000" noProof="1">
                <a:solidFill>
                  <a:schemeClr val="tx2"/>
                </a:solidFill>
                <a:latin typeface="Arial" panose="020B0604020202020204" pitchFamily="34" charset="0"/>
                <a:ea typeface="新宋体" panose="02010609030101010101" charset="-122"/>
              </a:rPr>
              <a:t>原</a:t>
            </a:r>
            <a:r>
              <a:rPr lang="en-GB" altLang="zh-CN" sz="2000" b="1" noProof="1">
                <a:solidFill>
                  <a:schemeClr val="tx2"/>
                </a:solidFill>
                <a:latin typeface="Arial" panose="020B0604020202020204" pitchFamily="34" charset="0"/>
                <a:ea typeface="新宋体" panose="02010609030101010101" charset="-122"/>
              </a:rPr>
              <a:t>=0.1011        [Y]</a:t>
            </a:r>
            <a:r>
              <a:rPr lang="zh-CN" altLang="en-GB" sz="2000" b="1" baseline="-25000" noProof="1">
                <a:solidFill>
                  <a:schemeClr val="tx2"/>
                </a:solidFill>
                <a:latin typeface="Arial" panose="020B0604020202020204" pitchFamily="34" charset="0"/>
                <a:ea typeface="新宋体" panose="02010609030101010101" charset="-122"/>
              </a:rPr>
              <a:t>原</a:t>
            </a:r>
            <a:r>
              <a:rPr lang="en-GB" altLang="zh-CN" sz="2000" b="1" noProof="1">
                <a:solidFill>
                  <a:schemeClr val="tx2"/>
                </a:solidFill>
                <a:latin typeface="Arial" panose="020B0604020202020204" pitchFamily="34" charset="0"/>
                <a:ea typeface="新宋体" panose="02010609030101010101" charset="-122"/>
              </a:rPr>
              <a:t>=1.1101        |X|=0.1011     |Y|=0.1101    </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 [-|Y|]</a:t>
            </a:r>
            <a:r>
              <a:rPr lang="zh-CN" altLang="en-GB" sz="2000" b="1" baseline="-25000" noProof="1">
                <a:solidFill>
                  <a:schemeClr val="tx2"/>
                </a:solidFill>
                <a:latin typeface="Arial" panose="020B0604020202020204" pitchFamily="34" charset="0"/>
                <a:ea typeface="新宋体" panose="02010609030101010101" charset="-122"/>
              </a:rPr>
              <a:t>补</a:t>
            </a:r>
            <a:r>
              <a:rPr lang="en-GB" altLang="zh-CN" sz="2000" b="1" noProof="1">
                <a:solidFill>
                  <a:schemeClr val="tx2"/>
                </a:solidFill>
                <a:latin typeface="Arial" panose="020B0604020202020204" pitchFamily="34" charset="0"/>
                <a:ea typeface="新宋体" panose="02010609030101010101" charset="-122"/>
              </a:rPr>
              <a:t>=11.0011</a:t>
            </a:r>
          </a:p>
          <a:p>
            <a:pPr eaLnBrk="1" hangingPunct="1">
              <a:buFont typeface="Arial" panose="020B0604020202020204" pitchFamily="34" charset="0"/>
              <a:buNone/>
              <a:defRPr/>
            </a:pPr>
            <a:r>
              <a:rPr lang="en-GB" altLang="zh-CN" sz="2000" b="1" noProof="1">
                <a:solidFill>
                  <a:schemeClr val="tx2"/>
                </a:solidFill>
                <a:latin typeface="Arial" panose="020B0604020202020204" pitchFamily="34" charset="0"/>
                <a:ea typeface="新宋体" panose="02010609030101010101" charset="-122"/>
              </a:rPr>
              <a:t>Q</a:t>
            </a:r>
            <a:r>
              <a:rPr lang="en-GB" altLang="zh-CN" sz="20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 X</a:t>
            </a:r>
            <a:r>
              <a:rPr lang="en-GB" altLang="zh-CN" sz="20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⊕Y</a:t>
            </a:r>
            <a:r>
              <a:rPr lang="en-GB" altLang="zh-CN" sz="2000" b="1" baseline="-25000" noProof="1">
                <a:solidFill>
                  <a:schemeClr val="tx2"/>
                </a:solidFill>
                <a:latin typeface="Arial" panose="020B0604020202020204" pitchFamily="34" charset="0"/>
                <a:ea typeface="新宋体" panose="02010609030101010101" charset="-122"/>
              </a:rPr>
              <a:t>S</a:t>
            </a:r>
            <a:r>
              <a:rPr lang="en-GB" altLang="zh-CN" sz="2000" b="1" noProof="1">
                <a:solidFill>
                  <a:schemeClr val="tx2"/>
                </a:solidFill>
                <a:latin typeface="Arial" panose="020B0604020202020204" pitchFamily="34" charset="0"/>
                <a:ea typeface="新宋体" panose="02010609030101010101" charset="-122"/>
              </a:rPr>
              <a:t>  = 1   RS = 0</a:t>
            </a:r>
            <a:endParaRPr lang="en-US" altLang="zh-CN" sz="2000" b="1" noProof="1">
              <a:solidFill>
                <a:schemeClr val="tx2"/>
              </a:solidFill>
              <a:latin typeface="Arial" panose="020B0604020202020204" pitchFamily="34" charset="0"/>
              <a:ea typeface="新宋体" panose="02010609030101010101" charset="-122"/>
            </a:endParaRPr>
          </a:p>
        </p:txBody>
      </p:sp>
      <p:sp>
        <p:nvSpPr>
          <p:cNvPr id="181256" name="Text Box 8">
            <a:extLst>
              <a:ext uri="{FF2B5EF4-FFF2-40B4-BE49-F238E27FC236}">
                <a16:creationId xmlns:a16="http://schemas.microsoft.com/office/drawing/2014/main" id="{8AEE62D9-A866-6B40-958B-1E913371C56D}"/>
              </a:ext>
            </a:extLst>
          </p:cNvPr>
          <p:cNvSpPr txBox="1">
            <a:spLocks noChangeArrowheads="1"/>
          </p:cNvSpPr>
          <p:nvPr/>
        </p:nvSpPr>
        <p:spPr bwMode="auto">
          <a:xfrm>
            <a:off x="395288" y="5087938"/>
            <a:ext cx="28082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4"/>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5"/>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6"/>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6"/>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6"/>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50000"/>
              </a:spcBef>
              <a:spcAft>
                <a:spcPct val="0"/>
              </a:spcAft>
              <a:buFontTx/>
              <a:buNone/>
            </a:pPr>
            <a:r>
              <a:rPr lang="en-GB" altLang="zh-CN" sz="2400">
                <a:solidFill>
                  <a:srgbClr val="CC0000"/>
                </a:solidFill>
                <a:latin typeface="Arial" panose="020B0604020202020204" pitchFamily="34" charset="0"/>
              </a:rPr>
              <a:t>[Q]</a:t>
            </a:r>
            <a:r>
              <a:rPr lang="zh-CN" altLang="en-GB" sz="3200" baseline="-25000">
                <a:solidFill>
                  <a:srgbClr val="CC0000"/>
                </a:solidFill>
                <a:latin typeface="Arial" panose="020B0604020202020204" pitchFamily="34" charset="0"/>
              </a:rPr>
              <a:t>原</a:t>
            </a:r>
            <a:r>
              <a:rPr lang="en-GB" altLang="zh-CN" sz="2400">
                <a:solidFill>
                  <a:srgbClr val="CC0000"/>
                </a:solidFill>
                <a:latin typeface="Arial" panose="020B0604020202020204" pitchFamily="34" charset="0"/>
              </a:rPr>
              <a:t>=1.1101    </a:t>
            </a:r>
          </a:p>
          <a:p>
            <a:pPr eaLnBrk="1" hangingPunct="1">
              <a:spcBef>
                <a:spcPct val="50000"/>
              </a:spcBef>
              <a:spcAft>
                <a:spcPct val="0"/>
              </a:spcAft>
              <a:buFontTx/>
              <a:buNone/>
            </a:pPr>
            <a:r>
              <a:rPr lang="en-GB" altLang="zh-CN" sz="2400">
                <a:solidFill>
                  <a:srgbClr val="CC0000"/>
                </a:solidFill>
                <a:latin typeface="Arial" panose="020B0604020202020204" pitchFamily="34" charset="0"/>
              </a:rPr>
              <a:t>[R]</a:t>
            </a:r>
            <a:r>
              <a:rPr lang="zh-CN" altLang="en-GB" sz="3200" baseline="-25000">
                <a:solidFill>
                  <a:srgbClr val="CC0000"/>
                </a:solidFill>
                <a:latin typeface="Arial" panose="020B0604020202020204" pitchFamily="34" charset="0"/>
              </a:rPr>
              <a:t>原</a:t>
            </a:r>
            <a:r>
              <a:rPr lang="en-GB" altLang="zh-CN" sz="2400">
                <a:solidFill>
                  <a:srgbClr val="CC0000"/>
                </a:solidFill>
                <a:latin typeface="Arial" panose="020B0604020202020204" pitchFamily="34" charset="0"/>
              </a:rPr>
              <a:t>=0.00000111</a:t>
            </a:r>
            <a:r>
              <a:rPr lang="en-US" altLang="zh-CN" sz="2400">
                <a:solidFill>
                  <a:srgbClr val="CC0000"/>
                </a:solidFill>
                <a:latin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78A142CE-AB0B-3D13-FD55-77F0AE1F61FC}"/>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155</a:t>
            </a:fld>
            <a:endParaRPr lang="en-US" altLang="zh-CN" sz="1400" b="0">
              <a:solidFill>
                <a:schemeClr val="tx1"/>
              </a:solidFill>
              <a:ea typeface="宋体" panose="02010600030101010101" pitchFamily="2" charset="-122"/>
            </a:endParaRPr>
          </a:p>
        </p:txBody>
      </p:sp>
      <p:sp>
        <p:nvSpPr>
          <p:cNvPr id="175106" name="Rectangle 2">
            <a:extLst>
              <a:ext uri="{FF2B5EF4-FFF2-40B4-BE49-F238E27FC236}">
                <a16:creationId xmlns:a16="http://schemas.microsoft.com/office/drawing/2014/main" id="{62A7EC5E-F4DC-1E72-D5E7-A70118BF619D}"/>
              </a:ext>
            </a:extLst>
          </p:cNvPr>
          <p:cNvSpPr>
            <a:spLocks noGrp="1" noChangeArrowheads="1"/>
          </p:cNvSpPr>
          <p:nvPr>
            <p:ph type="title"/>
          </p:nvPr>
        </p:nvSpPr>
        <p:spPr/>
        <p:txBody>
          <a:bodyPr/>
          <a:lstStyle/>
          <a:p>
            <a:pPr eaLnBrk="1" hangingPunct="1">
              <a:defRPr/>
            </a:pPr>
            <a:r>
              <a:rPr kumimoji="1" lang="zh-CN" altLang="en-US"/>
              <a:t>二、原码除法的硬件实现</a:t>
            </a:r>
          </a:p>
        </p:txBody>
      </p:sp>
      <p:graphicFrame>
        <p:nvGraphicFramePr>
          <p:cNvPr id="70660" name="Object 4">
            <a:extLst>
              <a:ext uri="{FF2B5EF4-FFF2-40B4-BE49-F238E27FC236}">
                <a16:creationId xmlns:a16="http://schemas.microsoft.com/office/drawing/2014/main" id="{BC2575F7-D281-5188-CBEC-8919A6D19F7A}"/>
              </a:ext>
            </a:extLst>
          </p:cNvPr>
          <p:cNvGraphicFramePr>
            <a:graphicFrameLocks/>
          </p:cNvGraphicFramePr>
          <p:nvPr/>
        </p:nvGraphicFramePr>
        <p:xfrm>
          <a:off x="0" y="1125538"/>
          <a:ext cx="6626225" cy="5216525"/>
        </p:xfrm>
        <a:graphic>
          <a:graphicData uri="http://schemas.openxmlformats.org/presentationml/2006/ole">
            <mc:AlternateContent xmlns:mc="http://schemas.openxmlformats.org/markup-compatibility/2006">
              <mc:Choice xmlns:v="urn:schemas-microsoft-com:vml" Requires="v">
                <p:oleObj r:id="rId2" imgW="5505120" imgH="4092480" progId="Visio.Drawing.11">
                  <p:embed/>
                </p:oleObj>
              </mc:Choice>
              <mc:Fallback>
                <p:oleObj r:id="rId2" imgW="5505120" imgH="4092480" progId="Visio.Drawing.11">
                  <p:embed/>
                  <p:pic>
                    <p:nvPicPr>
                      <p:cNvPr id="70660" name="Object 4">
                        <a:extLst>
                          <a:ext uri="{FF2B5EF4-FFF2-40B4-BE49-F238E27FC236}">
                            <a16:creationId xmlns:a16="http://schemas.microsoft.com/office/drawing/2014/main" id="{BC2575F7-D281-5188-CBEC-8919A6D19F7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662622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61" name="Object 5">
            <a:extLst>
              <a:ext uri="{FF2B5EF4-FFF2-40B4-BE49-F238E27FC236}">
                <a16:creationId xmlns:a16="http://schemas.microsoft.com/office/drawing/2014/main" id="{9508B0CE-4E4A-7A78-A643-20B8BD599821}"/>
              </a:ext>
            </a:extLst>
          </p:cNvPr>
          <p:cNvGraphicFramePr>
            <a:graphicFrameLocks/>
          </p:cNvGraphicFramePr>
          <p:nvPr/>
        </p:nvGraphicFramePr>
        <p:xfrm>
          <a:off x="6516688" y="1844675"/>
          <a:ext cx="2305050" cy="2128838"/>
        </p:xfrm>
        <a:graphic>
          <a:graphicData uri="http://schemas.openxmlformats.org/presentationml/2006/ole">
            <mc:AlternateContent xmlns:mc="http://schemas.openxmlformats.org/markup-compatibility/2006">
              <mc:Choice xmlns:v="urn:schemas-microsoft-com:vml" Requires="v">
                <p:oleObj r:id="rId4" imgW="1886040" imgH="1774800" progId="Visio.Drawing.11">
                  <p:embed/>
                </p:oleObj>
              </mc:Choice>
              <mc:Fallback>
                <p:oleObj r:id="rId4" imgW="1886040" imgH="1774800" progId="Visio.Drawing.11">
                  <p:embed/>
                  <p:pic>
                    <p:nvPicPr>
                      <p:cNvPr id="70661" name="Object 5">
                        <a:extLst>
                          <a:ext uri="{FF2B5EF4-FFF2-40B4-BE49-F238E27FC236}">
                            <a16:creationId xmlns:a16="http://schemas.microsoft.com/office/drawing/2014/main" id="{9508B0CE-4E4A-7A78-A643-20B8BD59982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1844675"/>
                        <a:ext cx="2305050"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62" name="Text Box 6">
            <a:extLst>
              <a:ext uri="{FF2B5EF4-FFF2-40B4-BE49-F238E27FC236}">
                <a16:creationId xmlns:a16="http://schemas.microsoft.com/office/drawing/2014/main" id="{A89BE3CF-20E0-6F96-3706-0254964D616D}"/>
              </a:ext>
            </a:extLst>
          </p:cNvPr>
          <p:cNvSpPr txBox="1">
            <a:spLocks noChangeArrowheads="1"/>
          </p:cNvSpPr>
          <p:nvPr/>
        </p:nvSpPr>
        <p:spPr bwMode="auto">
          <a:xfrm>
            <a:off x="6659563" y="4292600"/>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6"/>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7"/>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8"/>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8"/>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8"/>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8"/>
              </a:buBlip>
              <a:defRPr sz="2400" b="1">
                <a:solidFill>
                  <a:srgbClr val="003399"/>
                </a:solidFill>
                <a:latin typeface="Arial" panose="020B0604020202020204" pitchFamily="34" charset="0"/>
                <a:ea typeface="新宋体" panose="02010609030101010101" pitchFamily="49" charset="-122"/>
              </a:defRPr>
            </a:lvl9pPr>
          </a:lstStyle>
          <a:p>
            <a:pPr algn="ctr" eaLnBrk="1" hangingPunct="1">
              <a:spcBef>
                <a:spcPct val="50000"/>
              </a:spcBef>
              <a:spcAft>
                <a:spcPct val="0"/>
              </a:spcAft>
              <a:buFontTx/>
              <a:buNone/>
            </a:pPr>
            <a:r>
              <a:rPr lang="zh-CN" altLang="en-US" sz="2400">
                <a:solidFill>
                  <a:schemeClr val="tx2"/>
                </a:solidFill>
                <a:latin typeface="新宋体" panose="02010609030101010101" pitchFamily="49" charset="-122"/>
              </a:rPr>
              <a:t>控制电路逻辑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EF819AF1-9368-23DF-18D9-D56AEE1BBE3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156</a:t>
            </a:fld>
            <a:endParaRPr lang="en-US" altLang="zh-CN" sz="1400" b="0">
              <a:solidFill>
                <a:schemeClr val="tx1"/>
              </a:solidFill>
              <a:ea typeface="宋体" panose="02010600030101010101" pitchFamily="2" charset="-122"/>
            </a:endParaRPr>
          </a:p>
        </p:txBody>
      </p:sp>
      <p:sp>
        <p:nvSpPr>
          <p:cNvPr id="183298" name="Rectangle 2">
            <a:extLst>
              <a:ext uri="{FF2B5EF4-FFF2-40B4-BE49-F238E27FC236}">
                <a16:creationId xmlns:a16="http://schemas.microsoft.com/office/drawing/2014/main" id="{1A105E34-739C-A0F0-16D0-76181E4E8FDB}"/>
              </a:ext>
            </a:extLst>
          </p:cNvPr>
          <p:cNvSpPr>
            <a:spLocks noGrp="1" noChangeArrowheads="1"/>
          </p:cNvSpPr>
          <p:nvPr>
            <p:ph type="title"/>
          </p:nvPr>
        </p:nvSpPr>
        <p:spPr/>
        <p:txBody>
          <a:bodyPr/>
          <a:lstStyle/>
          <a:p>
            <a:pPr eaLnBrk="1" hangingPunct="1">
              <a:defRPr/>
            </a:pPr>
            <a:r>
              <a:rPr lang="zh-CN" altLang="en-GB"/>
              <a:t>原码不恢复余数除法流程</a:t>
            </a:r>
            <a:endParaRPr lang="zh-CN" altLang="en-US"/>
          </a:p>
        </p:txBody>
      </p:sp>
      <p:graphicFrame>
        <p:nvGraphicFramePr>
          <p:cNvPr id="71684" name="Object 6">
            <a:extLst>
              <a:ext uri="{FF2B5EF4-FFF2-40B4-BE49-F238E27FC236}">
                <a16:creationId xmlns:a16="http://schemas.microsoft.com/office/drawing/2014/main" id="{D76B2A40-BEB1-7CF3-7434-F1FA564AA69B}"/>
              </a:ext>
            </a:extLst>
          </p:cNvPr>
          <p:cNvGraphicFramePr>
            <a:graphicFrameLocks noGrp="1"/>
          </p:cNvGraphicFramePr>
          <p:nvPr>
            <p:ph idx="1"/>
          </p:nvPr>
        </p:nvGraphicFramePr>
        <p:xfrm>
          <a:off x="468313" y="1196975"/>
          <a:ext cx="8135937" cy="5116513"/>
        </p:xfrm>
        <a:graphic>
          <a:graphicData uri="http://schemas.openxmlformats.org/presentationml/2006/ole">
            <mc:AlternateContent xmlns:mc="http://schemas.openxmlformats.org/markup-compatibility/2006">
              <mc:Choice xmlns:v="urn:schemas-microsoft-com:vml" Requires="v">
                <p:oleObj r:id="rId2" imgW="5622480" imgH="3536640" progId="Visio.Drawing.11">
                  <p:embed/>
                </p:oleObj>
              </mc:Choice>
              <mc:Fallback>
                <p:oleObj r:id="rId2" imgW="5622480" imgH="3536640" progId="Visio.Drawing.11">
                  <p:embed/>
                  <p:pic>
                    <p:nvPicPr>
                      <p:cNvPr id="71684" name="Object 6">
                        <a:extLst>
                          <a:ext uri="{FF2B5EF4-FFF2-40B4-BE49-F238E27FC236}">
                            <a16:creationId xmlns:a16="http://schemas.microsoft.com/office/drawing/2014/main" id="{D76B2A40-BEB1-7CF3-7434-F1FA564AA69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96975"/>
                        <a:ext cx="8135937"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3C6DBF1E-D2C2-F910-0125-2B7A0D1BC53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157</a:t>
            </a:fld>
            <a:endParaRPr lang="en-US" altLang="zh-CN" sz="1400" b="0">
              <a:solidFill>
                <a:schemeClr val="tx1"/>
              </a:solidFill>
              <a:ea typeface="宋体" panose="02010600030101010101" pitchFamily="2" charset="-122"/>
            </a:endParaRPr>
          </a:p>
        </p:txBody>
      </p:sp>
      <p:sp>
        <p:nvSpPr>
          <p:cNvPr id="174082" name="Rectangle 2">
            <a:extLst>
              <a:ext uri="{FF2B5EF4-FFF2-40B4-BE49-F238E27FC236}">
                <a16:creationId xmlns:a16="http://schemas.microsoft.com/office/drawing/2014/main" id="{DD9E7EE3-6B8C-D698-2EC7-97233D2AF986}"/>
              </a:ext>
            </a:extLst>
          </p:cNvPr>
          <p:cNvSpPr>
            <a:spLocks noGrp="1" noChangeArrowheads="1"/>
          </p:cNvSpPr>
          <p:nvPr>
            <p:ph type="title"/>
          </p:nvPr>
        </p:nvSpPr>
        <p:spPr/>
        <p:txBody>
          <a:bodyPr/>
          <a:lstStyle/>
          <a:p>
            <a:pPr eaLnBrk="1" hangingPunct="1">
              <a:defRPr/>
            </a:pPr>
            <a:r>
              <a:rPr kumimoji="1" lang="zh-CN" altLang="en-US"/>
              <a:t>三、阵列除法器</a:t>
            </a:r>
          </a:p>
        </p:txBody>
      </p:sp>
      <p:sp>
        <p:nvSpPr>
          <p:cNvPr id="174083" name="Rectangle 3">
            <a:extLst>
              <a:ext uri="{FF2B5EF4-FFF2-40B4-BE49-F238E27FC236}">
                <a16:creationId xmlns:a16="http://schemas.microsoft.com/office/drawing/2014/main" id="{B03B0751-2F0A-E0E6-39B3-3EE968ED3261}"/>
              </a:ext>
            </a:extLst>
          </p:cNvPr>
          <p:cNvSpPr>
            <a:spLocks noGrp="1" noChangeArrowheads="1"/>
          </p:cNvSpPr>
          <p:nvPr>
            <p:ph idx="1"/>
          </p:nvPr>
        </p:nvSpPr>
        <p:spPr>
          <a:xfrm>
            <a:off x="684213" y="1268413"/>
            <a:ext cx="4464050" cy="4681537"/>
          </a:xfrm>
        </p:spPr>
        <p:txBody>
          <a:bodyPr/>
          <a:lstStyle/>
          <a:p>
            <a:pPr eaLnBrk="1" hangingPunct="1">
              <a:defRPr/>
            </a:pPr>
            <a:r>
              <a:rPr kumimoji="1" lang="zh-CN" altLang="en-US" sz="2400">
                <a:solidFill>
                  <a:schemeClr val="tx2"/>
                </a:solidFill>
              </a:rPr>
              <a:t>被除数</a:t>
            </a:r>
            <a:r>
              <a:rPr kumimoji="1" lang="en-US" altLang="zh-CN" sz="2400">
                <a:solidFill>
                  <a:schemeClr val="tx2"/>
                </a:solidFill>
              </a:rPr>
              <a:t>X=X</a:t>
            </a:r>
            <a:r>
              <a:rPr kumimoji="1" lang="en-US" altLang="zh-CN" sz="2400" baseline="-25000">
                <a:solidFill>
                  <a:schemeClr val="tx2"/>
                </a:solidFill>
              </a:rPr>
              <a:t>1</a:t>
            </a:r>
            <a:r>
              <a:rPr kumimoji="1" lang="en-US" altLang="zh-CN" sz="2400">
                <a:solidFill>
                  <a:schemeClr val="tx2"/>
                </a:solidFill>
              </a:rPr>
              <a:t> X</a:t>
            </a:r>
            <a:r>
              <a:rPr kumimoji="1" lang="en-US" altLang="zh-CN" sz="2400" baseline="-25000">
                <a:solidFill>
                  <a:schemeClr val="tx2"/>
                </a:solidFill>
              </a:rPr>
              <a:t>2</a:t>
            </a:r>
            <a:r>
              <a:rPr kumimoji="1" lang="en-US" altLang="zh-CN" sz="2400">
                <a:solidFill>
                  <a:schemeClr val="tx2"/>
                </a:solidFill>
              </a:rPr>
              <a:t> X</a:t>
            </a:r>
            <a:r>
              <a:rPr kumimoji="1" lang="en-US" altLang="zh-CN" sz="2400" baseline="-25000">
                <a:solidFill>
                  <a:schemeClr val="tx2"/>
                </a:solidFill>
              </a:rPr>
              <a:t>3</a:t>
            </a:r>
            <a:r>
              <a:rPr kumimoji="1" lang="en-US" altLang="zh-CN" sz="2400">
                <a:solidFill>
                  <a:schemeClr val="tx2"/>
                </a:solidFill>
              </a:rPr>
              <a:t> X</a:t>
            </a:r>
            <a:r>
              <a:rPr kumimoji="1" lang="en-US" altLang="zh-CN" sz="2400" baseline="-25000">
                <a:solidFill>
                  <a:schemeClr val="tx2"/>
                </a:solidFill>
              </a:rPr>
              <a:t>4</a:t>
            </a:r>
            <a:r>
              <a:rPr kumimoji="1" lang="en-US" altLang="zh-CN" sz="2400">
                <a:solidFill>
                  <a:schemeClr val="tx2"/>
                </a:solidFill>
              </a:rPr>
              <a:t> X</a:t>
            </a:r>
            <a:r>
              <a:rPr kumimoji="1" lang="en-US" altLang="zh-CN" sz="2400" baseline="-25000">
                <a:solidFill>
                  <a:schemeClr val="tx2"/>
                </a:solidFill>
              </a:rPr>
              <a:t>5</a:t>
            </a:r>
            <a:r>
              <a:rPr kumimoji="1" lang="en-US" altLang="zh-CN" sz="2400">
                <a:solidFill>
                  <a:schemeClr val="tx2"/>
                </a:solidFill>
              </a:rPr>
              <a:t> X</a:t>
            </a:r>
            <a:r>
              <a:rPr kumimoji="1" lang="en-US" altLang="zh-CN" sz="2400" baseline="-25000">
                <a:solidFill>
                  <a:schemeClr val="tx2"/>
                </a:solidFill>
              </a:rPr>
              <a:t>6</a:t>
            </a:r>
            <a:r>
              <a:rPr kumimoji="1" lang="zh-CN" altLang="en-GB" sz="2400">
                <a:solidFill>
                  <a:schemeClr val="tx2"/>
                </a:solidFill>
              </a:rPr>
              <a:t>，</a:t>
            </a:r>
            <a:r>
              <a:rPr kumimoji="1" lang="zh-CN" altLang="en-US" sz="2400">
                <a:solidFill>
                  <a:schemeClr val="tx2"/>
                </a:solidFill>
              </a:rPr>
              <a:t>除数</a:t>
            </a:r>
            <a:r>
              <a:rPr kumimoji="1" lang="zh-CN" altLang="en-GB" sz="2400">
                <a:solidFill>
                  <a:schemeClr val="tx2"/>
                </a:solidFill>
              </a:rPr>
              <a:t>Ｙ</a:t>
            </a:r>
            <a:r>
              <a:rPr kumimoji="1" lang="en-US" altLang="zh-CN" sz="2400">
                <a:solidFill>
                  <a:schemeClr val="tx2"/>
                </a:solidFill>
              </a:rPr>
              <a:t>=</a:t>
            </a:r>
            <a:r>
              <a:rPr kumimoji="1" lang="zh-CN" altLang="en-GB" sz="2400">
                <a:solidFill>
                  <a:schemeClr val="tx2"/>
                </a:solidFill>
              </a:rPr>
              <a:t>Ｙ</a:t>
            </a:r>
            <a:r>
              <a:rPr kumimoji="1" lang="en-US" altLang="zh-CN" sz="2400" baseline="-25000">
                <a:solidFill>
                  <a:schemeClr val="tx2"/>
                </a:solidFill>
              </a:rPr>
              <a:t>1</a:t>
            </a:r>
            <a:r>
              <a:rPr kumimoji="1" lang="zh-CN" altLang="en-GB" sz="2400">
                <a:solidFill>
                  <a:schemeClr val="tx2"/>
                </a:solidFill>
              </a:rPr>
              <a:t>Ｙ</a:t>
            </a:r>
            <a:r>
              <a:rPr kumimoji="1" lang="en-US" altLang="zh-CN" sz="2400" baseline="-25000">
                <a:solidFill>
                  <a:schemeClr val="tx2"/>
                </a:solidFill>
              </a:rPr>
              <a:t>2</a:t>
            </a:r>
            <a:r>
              <a:rPr kumimoji="1" lang="zh-CN" altLang="en-GB" sz="2400">
                <a:solidFill>
                  <a:schemeClr val="tx2"/>
                </a:solidFill>
              </a:rPr>
              <a:t>Ｙ</a:t>
            </a:r>
            <a:r>
              <a:rPr kumimoji="1" lang="en-US" altLang="zh-CN" sz="2400" baseline="-25000">
                <a:solidFill>
                  <a:schemeClr val="tx2"/>
                </a:solidFill>
              </a:rPr>
              <a:t>3</a:t>
            </a:r>
            <a:r>
              <a:rPr lang="zh-CN" altLang="en-US" sz="2400">
                <a:solidFill>
                  <a:schemeClr val="tx2"/>
                </a:solidFill>
                <a:effectLst/>
              </a:rPr>
              <a:t>得到的商</a:t>
            </a:r>
            <a:r>
              <a:rPr lang="en-US" altLang="zh-CN" sz="2400">
                <a:solidFill>
                  <a:schemeClr val="tx2"/>
                </a:solidFill>
                <a:effectLst/>
              </a:rPr>
              <a:t>Q=Q</a:t>
            </a:r>
            <a:r>
              <a:rPr lang="en-US" altLang="zh-CN" sz="2400" baseline="-25000">
                <a:solidFill>
                  <a:schemeClr val="tx2"/>
                </a:solidFill>
                <a:effectLst/>
              </a:rPr>
              <a:t>1</a:t>
            </a:r>
            <a:r>
              <a:rPr lang="en-US" altLang="zh-CN" sz="2400">
                <a:solidFill>
                  <a:schemeClr val="tx2"/>
                </a:solidFill>
                <a:effectLst/>
              </a:rPr>
              <a:t>Q</a:t>
            </a:r>
            <a:r>
              <a:rPr lang="en-US" altLang="zh-CN" sz="2400" baseline="-25000">
                <a:solidFill>
                  <a:schemeClr val="tx2"/>
                </a:solidFill>
                <a:effectLst/>
              </a:rPr>
              <a:t>2</a:t>
            </a:r>
            <a:r>
              <a:rPr lang="en-US" altLang="zh-CN" sz="2400">
                <a:solidFill>
                  <a:schemeClr val="tx2"/>
                </a:solidFill>
                <a:effectLst/>
              </a:rPr>
              <a:t>Q</a:t>
            </a:r>
            <a:r>
              <a:rPr lang="en-US" altLang="zh-CN" sz="2400" baseline="-25000">
                <a:solidFill>
                  <a:schemeClr val="tx2"/>
                </a:solidFill>
                <a:effectLst/>
              </a:rPr>
              <a:t>3</a:t>
            </a:r>
            <a:r>
              <a:rPr lang="zh-CN" altLang="en-GB" sz="2400">
                <a:solidFill>
                  <a:schemeClr val="tx2"/>
                </a:solidFill>
                <a:effectLst/>
              </a:rPr>
              <a:t>（</a:t>
            </a:r>
            <a:r>
              <a:rPr lang="en-US" altLang="zh-CN" sz="2400">
                <a:solidFill>
                  <a:schemeClr val="tx2"/>
                </a:solidFill>
                <a:effectLst/>
              </a:rPr>
              <a:t>Q0=0</a:t>
            </a:r>
            <a:r>
              <a:rPr lang="zh-CN" altLang="en-GB" sz="2400">
                <a:solidFill>
                  <a:schemeClr val="tx2"/>
                </a:solidFill>
                <a:effectLst/>
              </a:rPr>
              <a:t>），</a:t>
            </a:r>
            <a:r>
              <a:rPr lang="en-US" altLang="zh-CN" sz="2400">
                <a:solidFill>
                  <a:schemeClr val="tx2"/>
                </a:solidFill>
                <a:effectLst/>
              </a:rPr>
              <a:t>R= R</a:t>
            </a:r>
            <a:r>
              <a:rPr lang="en-US" altLang="zh-CN" sz="2400" baseline="-25000">
                <a:solidFill>
                  <a:schemeClr val="tx2"/>
                </a:solidFill>
                <a:effectLst/>
              </a:rPr>
              <a:t>4</a:t>
            </a:r>
            <a:r>
              <a:rPr lang="en-US" altLang="zh-CN" sz="2400">
                <a:solidFill>
                  <a:schemeClr val="tx2"/>
                </a:solidFill>
                <a:effectLst/>
              </a:rPr>
              <a:t> R</a:t>
            </a:r>
            <a:r>
              <a:rPr lang="en-US" altLang="zh-CN" sz="2400" baseline="-25000">
                <a:solidFill>
                  <a:schemeClr val="tx2"/>
                </a:solidFill>
                <a:effectLst/>
              </a:rPr>
              <a:t>5</a:t>
            </a:r>
            <a:r>
              <a:rPr lang="en-US" altLang="zh-CN" sz="2400">
                <a:solidFill>
                  <a:schemeClr val="tx2"/>
                </a:solidFill>
                <a:effectLst/>
              </a:rPr>
              <a:t> R</a:t>
            </a:r>
            <a:r>
              <a:rPr lang="en-US" altLang="zh-CN" sz="2400" baseline="-25000">
                <a:solidFill>
                  <a:schemeClr val="tx2"/>
                </a:solidFill>
                <a:effectLst/>
              </a:rPr>
              <a:t>6</a:t>
            </a:r>
            <a:r>
              <a:rPr lang="zh-CN" altLang="en-US" sz="2400">
                <a:solidFill>
                  <a:schemeClr val="tx2"/>
                </a:solidFill>
                <a:effectLst/>
              </a:rPr>
              <a:t>。</a:t>
            </a:r>
          </a:p>
          <a:p>
            <a:pPr eaLnBrk="1" hangingPunct="1">
              <a:defRPr/>
            </a:pPr>
            <a:r>
              <a:rPr lang="zh-CN" altLang="en-US" sz="2400">
                <a:solidFill>
                  <a:schemeClr val="tx2"/>
                </a:solidFill>
                <a:effectLst/>
              </a:rPr>
              <a:t>若为定点小数，则</a:t>
            </a:r>
            <a:r>
              <a:rPr lang="en-US" altLang="zh-CN" sz="2400">
                <a:solidFill>
                  <a:schemeClr val="tx2"/>
                </a:solidFill>
                <a:effectLst/>
              </a:rPr>
              <a:t>X=0.X</a:t>
            </a:r>
            <a:r>
              <a:rPr lang="en-US" altLang="zh-CN" sz="2400" baseline="-25000">
                <a:solidFill>
                  <a:schemeClr val="tx2"/>
                </a:solidFill>
                <a:effectLst/>
              </a:rPr>
              <a:t>1</a:t>
            </a:r>
            <a:r>
              <a:rPr lang="en-US" altLang="zh-CN" sz="2400">
                <a:solidFill>
                  <a:schemeClr val="tx2"/>
                </a:solidFill>
                <a:effectLst/>
              </a:rPr>
              <a:t> X</a:t>
            </a:r>
            <a:r>
              <a:rPr lang="en-US" altLang="zh-CN" sz="2400" baseline="-25000">
                <a:solidFill>
                  <a:schemeClr val="tx2"/>
                </a:solidFill>
                <a:effectLst/>
              </a:rPr>
              <a:t>2</a:t>
            </a:r>
            <a:r>
              <a:rPr lang="en-US" altLang="zh-CN" sz="2400">
                <a:solidFill>
                  <a:schemeClr val="tx2"/>
                </a:solidFill>
                <a:effectLst/>
              </a:rPr>
              <a:t> X</a:t>
            </a:r>
            <a:r>
              <a:rPr lang="en-US" altLang="zh-CN" sz="2400" baseline="-25000">
                <a:solidFill>
                  <a:schemeClr val="tx2"/>
                </a:solidFill>
                <a:effectLst/>
              </a:rPr>
              <a:t>3</a:t>
            </a:r>
            <a:r>
              <a:rPr lang="en-US" altLang="zh-CN" sz="2400">
                <a:solidFill>
                  <a:schemeClr val="tx2"/>
                </a:solidFill>
                <a:effectLst/>
              </a:rPr>
              <a:t> X</a:t>
            </a:r>
            <a:r>
              <a:rPr lang="en-US" altLang="zh-CN" sz="2400" baseline="-25000">
                <a:solidFill>
                  <a:schemeClr val="tx2"/>
                </a:solidFill>
                <a:effectLst/>
              </a:rPr>
              <a:t>4</a:t>
            </a:r>
            <a:r>
              <a:rPr lang="en-US" altLang="zh-CN" sz="2400">
                <a:solidFill>
                  <a:schemeClr val="tx2"/>
                </a:solidFill>
                <a:effectLst/>
              </a:rPr>
              <a:t> X</a:t>
            </a:r>
            <a:r>
              <a:rPr lang="en-US" altLang="zh-CN" sz="2400" baseline="-25000">
                <a:solidFill>
                  <a:schemeClr val="tx2"/>
                </a:solidFill>
                <a:effectLst/>
              </a:rPr>
              <a:t>5</a:t>
            </a:r>
            <a:r>
              <a:rPr lang="en-US" altLang="zh-CN" sz="2400">
                <a:solidFill>
                  <a:schemeClr val="tx2"/>
                </a:solidFill>
                <a:effectLst/>
              </a:rPr>
              <a:t> X</a:t>
            </a:r>
            <a:r>
              <a:rPr lang="en-US" altLang="zh-CN" sz="2400" baseline="-25000">
                <a:solidFill>
                  <a:schemeClr val="tx2"/>
                </a:solidFill>
                <a:effectLst/>
              </a:rPr>
              <a:t>6</a:t>
            </a:r>
            <a:r>
              <a:rPr lang="zh-CN" altLang="en-US" sz="2400">
                <a:solidFill>
                  <a:schemeClr val="tx2"/>
                </a:solidFill>
                <a:effectLst/>
              </a:rPr>
              <a:t>，除数Ｙ</a:t>
            </a:r>
            <a:r>
              <a:rPr lang="en-US" altLang="zh-CN" sz="2400">
                <a:solidFill>
                  <a:schemeClr val="tx2"/>
                </a:solidFill>
                <a:effectLst/>
              </a:rPr>
              <a:t>=0.</a:t>
            </a:r>
            <a:r>
              <a:rPr lang="zh-CN" altLang="en-US" sz="2400">
                <a:solidFill>
                  <a:schemeClr val="tx2"/>
                </a:solidFill>
                <a:effectLst/>
              </a:rPr>
              <a:t>Ｙ</a:t>
            </a:r>
            <a:r>
              <a:rPr lang="en-US" altLang="zh-CN" sz="2400" baseline="-25000">
                <a:solidFill>
                  <a:schemeClr val="tx2"/>
                </a:solidFill>
                <a:effectLst/>
              </a:rPr>
              <a:t>1</a:t>
            </a:r>
            <a:r>
              <a:rPr lang="zh-CN" altLang="en-US" sz="2400">
                <a:solidFill>
                  <a:schemeClr val="tx2"/>
                </a:solidFill>
                <a:effectLst/>
              </a:rPr>
              <a:t>Ｙ</a:t>
            </a:r>
            <a:r>
              <a:rPr lang="en-US" altLang="zh-CN" sz="2400" baseline="-25000">
                <a:solidFill>
                  <a:schemeClr val="tx2"/>
                </a:solidFill>
                <a:effectLst/>
              </a:rPr>
              <a:t>2</a:t>
            </a:r>
            <a:r>
              <a:rPr lang="zh-CN" altLang="en-US" sz="2400">
                <a:solidFill>
                  <a:schemeClr val="tx2"/>
                </a:solidFill>
                <a:effectLst/>
              </a:rPr>
              <a:t>Ｙ</a:t>
            </a:r>
            <a:r>
              <a:rPr lang="en-US" altLang="zh-CN" sz="2400" baseline="-25000">
                <a:solidFill>
                  <a:schemeClr val="tx2"/>
                </a:solidFill>
                <a:effectLst/>
              </a:rPr>
              <a:t>3</a:t>
            </a:r>
            <a:r>
              <a:rPr lang="zh-CN" altLang="en-US" sz="2400">
                <a:solidFill>
                  <a:schemeClr val="tx2"/>
                </a:solidFill>
                <a:effectLst/>
              </a:rPr>
              <a:t>，得到的商</a:t>
            </a:r>
            <a:r>
              <a:rPr lang="en-US" altLang="zh-CN" sz="2400">
                <a:solidFill>
                  <a:schemeClr val="tx2"/>
                </a:solidFill>
                <a:effectLst/>
              </a:rPr>
              <a:t>Q=0.Q</a:t>
            </a:r>
            <a:r>
              <a:rPr lang="en-US" altLang="zh-CN" sz="2400" baseline="-25000">
                <a:solidFill>
                  <a:schemeClr val="tx2"/>
                </a:solidFill>
                <a:effectLst/>
              </a:rPr>
              <a:t>1</a:t>
            </a:r>
            <a:r>
              <a:rPr lang="en-US" altLang="zh-CN" sz="2400">
                <a:solidFill>
                  <a:schemeClr val="tx2"/>
                </a:solidFill>
                <a:effectLst/>
              </a:rPr>
              <a:t>Q</a:t>
            </a:r>
            <a:r>
              <a:rPr lang="en-US" altLang="zh-CN" sz="2400" baseline="-25000">
                <a:solidFill>
                  <a:schemeClr val="tx2"/>
                </a:solidFill>
                <a:effectLst/>
              </a:rPr>
              <a:t>2</a:t>
            </a:r>
            <a:r>
              <a:rPr lang="en-US" altLang="zh-CN" sz="2400">
                <a:solidFill>
                  <a:schemeClr val="tx2"/>
                </a:solidFill>
                <a:effectLst/>
              </a:rPr>
              <a:t>Q</a:t>
            </a:r>
            <a:r>
              <a:rPr lang="en-US" altLang="zh-CN" sz="2400" baseline="-25000">
                <a:solidFill>
                  <a:schemeClr val="tx2"/>
                </a:solidFill>
                <a:effectLst/>
              </a:rPr>
              <a:t>3</a:t>
            </a:r>
            <a:r>
              <a:rPr lang="zh-CN" altLang="en-US" sz="2400">
                <a:solidFill>
                  <a:schemeClr val="tx2"/>
                </a:solidFill>
                <a:effectLst/>
              </a:rPr>
              <a:t>（</a:t>
            </a:r>
            <a:r>
              <a:rPr lang="en-US" altLang="zh-CN" sz="2400">
                <a:solidFill>
                  <a:schemeClr val="tx2"/>
                </a:solidFill>
                <a:effectLst/>
              </a:rPr>
              <a:t>Q</a:t>
            </a:r>
            <a:r>
              <a:rPr lang="en-US" altLang="zh-CN" sz="2400" baseline="-25000">
                <a:solidFill>
                  <a:schemeClr val="tx2"/>
                </a:solidFill>
                <a:effectLst/>
              </a:rPr>
              <a:t>0</a:t>
            </a:r>
            <a:r>
              <a:rPr lang="en-US" altLang="zh-CN" sz="2400">
                <a:solidFill>
                  <a:schemeClr val="tx2"/>
                </a:solidFill>
                <a:effectLst/>
              </a:rPr>
              <a:t>=0</a:t>
            </a:r>
            <a:r>
              <a:rPr lang="zh-CN" altLang="en-US" sz="2400">
                <a:solidFill>
                  <a:schemeClr val="tx2"/>
                </a:solidFill>
                <a:effectLst/>
              </a:rPr>
              <a:t>），</a:t>
            </a:r>
            <a:r>
              <a:rPr lang="en-US" altLang="zh-CN" sz="2400">
                <a:solidFill>
                  <a:schemeClr val="tx2"/>
                </a:solidFill>
                <a:effectLst/>
              </a:rPr>
              <a:t>R=0.000 R</a:t>
            </a:r>
            <a:r>
              <a:rPr lang="en-US" altLang="zh-CN" sz="2400" baseline="-25000">
                <a:solidFill>
                  <a:schemeClr val="tx2"/>
                </a:solidFill>
                <a:effectLst/>
              </a:rPr>
              <a:t>4</a:t>
            </a:r>
            <a:r>
              <a:rPr lang="en-US" altLang="zh-CN" sz="2400">
                <a:solidFill>
                  <a:schemeClr val="tx2"/>
                </a:solidFill>
                <a:effectLst/>
              </a:rPr>
              <a:t> R</a:t>
            </a:r>
            <a:r>
              <a:rPr lang="en-US" altLang="zh-CN" sz="2400" baseline="-25000">
                <a:solidFill>
                  <a:schemeClr val="tx2"/>
                </a:solidFill>
                <a:effectLst/>
              </a:rPr>
              <a:t>5</a:t>
            </a:r>
            <a:r>
              <a:rPr lang="en-US" altLang="zh-CN" sz="2400">
                <a:solidFill>
                  <a:schemeClr val="tx2"/>
                </a:solidFill>
                <a:effectLst/>
              </a:rPr>
              <a:t> R</a:t>
            </a:r>
            <a:r>
              <a:rPr lang="en-US" altLang="zh-CN" sz="2400" baseline="-25000">
                <a:solidFill>
                  <a:schemeClr val="tx2"/>
                </a:solidFill>
                <a:effectLst/>
              </a:rPr>
              <a:t>6</a:t>
            </a:r>
          </a:p>
          <a:p>
            <a:pPr eaLnBrk="1" hangingPunct="1">
              <a:defRPr/>
            </a:pPr>
            <a:r>
              <a:rPr lang="zh-CN" altLang="en-US" sz="2400">
                <a:solidFill>
                  <a:schemeClr val="tx2"/>
                </a:solidFill>
                <a:effectLst/>
              </a:rPr>
              <a:t>构成的基本部件：可控加减单元</a:t>
            </a:r>
            <a:r>
              <a:rPr lang="en-US" altLang="zh-CN" sz="2400">
                <a:solidFill>
                  <a:schemeClr val="tx2"/>
                </a:solidFill>
                <a:effectLst/>
              </a:rPr>
              <a:t>CAS</a:t>
            </a:r>
          </a:p>
        </p:txBody>
      </p:sp>
      <p:graphicFrame>
        <p:nvGraphicFramePr>
          <p:cNvPr id="174084" name="Object 4">
            <a:extLst>
              <a:ext uri="{FF2B5EF4-FFF2-40B4-BE49-F238E27FC236}">
                <a16:creationId xmlns:a16="http://schemas.microsoft.com/office/drawing/2014/main" id="{1224A31B-DC4D-AD55-08E0-02D3CC8B6DE1}"/>
              </a:ext>
            </a:extLst>
          </p:cNvPr>
          <p:cNvGraphicFramePr>
            <a:graphicFrameLocks/>
          </p:cNvGraphicFramePr>
          <p:nvPr/>
        </p:nvGraphicFramePr>
        <p:xfrm>
          <a:off x="5076825" y="1196975"/>
          <a:ext cx="3656013" cy="4105275"/>
        </p:xfrm>
        <a:graphic>
          <a:graphicData uri="http://schemas.openxmlformats.org/presentationml/2006/ole">
            <mc:AlternateContent xmlns:mc="http://schemas.openxmlformats.org/markup-compatibility/2006">
              <mc:Choice xmlns:v="urn:schemas-microsoft-com:vml" Requires="v">
                <p:oleObj r:id="rId2" imgW="2005200" imgH="2039400" progId="Visio.Drawing.11">
                  <p:embed/>
                </p:oleObj>
              </mc:Choice>
              <mc:Fallback>
                <p:oleObj r:id="rId2" imgW="2005200" imgH="2039400" progId="Visio.Drawing.11">
                  <p:embed/>
                  <p:pic>
                    <p:nvPicPr>
                      <p:cNvPr id="174084" name="Object 4">
                        <a:extLst>
                          <a:ext uri="{FF2B5EF4-FFF2-40B4-BE49-F238E27FC236}">
                            <a16:creationId xmlns:a16="http://schemas.microsoft.com/office/drawing/2014/main" id="{1224A31B-DC4D-AD55-08E0-02D3CC8B6DE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6975"/>
                        <a:ext cx="3656013"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74084"/>
                                        </p:tgtEl>
                                        <p:attrNameLst>
                                          <p:attrName>style.visibility</p:attrName>
                                        </p:attrNameLst>
                                      </p:cBhvr>
                                      <p:to>
                                        <p:strVal val="visible"/>
                                      </p:to>
                                    </p:set>
                                    <p:anim to="" calcmode="lin" valueType="num">
                                      <p:cBhvr>
                                        <p:cTn id="7" dur="1" fill="hold"/>
                                        <p:tgtEl>
                                          <p:spTgt spid="17408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E7A8171F-D0B2-E8E8-7355-03D03D7487D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158</a:t>
            </a:fld>
            <a:endParaRPr lang="en-US" altLang="zh-CN" sz="1400" b="0">
              <a:solidFill>
                <a:schemeClr val="tx1"/>
              </a:solidFill>
              <a:ea typeface="宋体" panose="02010600030101010101" pitchFamily="2" charset="-122"/>
            </a:endParaRPr>
          </a:p>
        </p:txBody>
      </p:sp>
      <p:sp>
        <p:nvSpPr>
          <p:cNvPr id="185346" name="Rectangle 2">
            <a:extLst>
              <a:ext uri="{FF2B5EF4-FFF2-40B4-BE49-F238E27FC236}">
                <a16:creationId xmlns:a16="http://schemas.microsoft.com/office/drawing/2014/main" id="{509E8A53-D3FF-6A6D-CAF0-D50B2CF74DB9}"/>
              </a:ext>
            </a:extLst>
          </p:cNvPr>
          <p:cNvSpPr>
            <a:spLocks noGrp="1" noChangeArrowheads="1"/>
          </p:cNvSpPr>
          <p:nvPr>
            <p:ph type="title"/>
          </p:nvPr>
        </p:nvSpPr>
        <p:spPr/>
        <p:txBody>
          <a:bodyPr/>
          <a:lstStyle/>
          <a:p>
            <a:pPr eaLnBrk="1" hangingPunct="1">
              <a:defRPr/>
            </a:pPr>
            <a:r>
              <a:rPr kumimoji="1" lang="zh-CN" altLang="en-US"/>
              <a:t>三、阵列除法器</a:t>
            </a:r>
          </a:p>
        </p:txBody>
      </p:sp>
      <p:graphicFrame>
        <p:nvGraphicFramePr>
          <p:cNvPr id="73732" name="Object 4">
            <a:extLst>
              <a:ext uri="{FF2B5EF4-FFF2-40B4-BE49-F238E27FC236}">
                <a16:creationId xmlns:a16="http://schemas.microsoft.com/office/drawing/2014/main" id="{7DF85415-30B3-89AB-BC65-9A87FD14BF35}"/>
              </a:ext>
            </a:extLst>
          </p:cNvPr>
          <p:cNvGraphicFramePr>
            <a:graphicFrameLocks noGrp="1"/>
          </p:cNvGraphicFramePr>
          <p:nvPr>
            <p:ph idx="1"/>
          </p:nvPr>
        </p:nvGraphicFramePr>
        <p:xfrm>
          <a:off x="468313" y="1125538"/>
          <a:ext cx="8064500" cy="5181600"/>
        </p:xfrm>
        <a:graphic>
          <a:graphicData uri="http://schemas.openxmlformats.org/presentationml/2006/ole">
            <mc:AlternateContent xmlns:mc="http://schemas.openxmlformats.org/markup-compatibility/2006">
              <mc:Choice xmlns:v="urn:schemas-microsoft-com:vml" Requires="v">
                <p:oleObj r:id="rId2" imgW="5589720" imgH="3460680" progId="Visio.Drawing.11">
                  <p:embed/>
                </p:oleObj>
              </mc:Choice>
              <mc:Fallback>
                <p:oleObj r:id="rId2" imgW="5589720" imgH="3460680" progId="Visio.Drawing.11">
                  <p:embed/>
                  <p:pic>
                    <p:nvPicPr>
                      <p:cNvPr id="73732" name="Object 4">
                        <a:extLst>
                          <a:ext uri="{FF2B5EF4-FFF2-40B4-BE49-F238E27FC236}">
                            <a16:creationId xmlns:a16="http://schemas.microsoft.com/office/drawing/2014/main" id="{7DF85415-30B3-89AB-BC65-9A87FD14BF35}"/>
                          </a:ext>
                        </a:extLst>
                      </p:cNvPr>
                      <p:cNvPicPr>
                        <a:picLocks noChangeArrowheads="1"/>
                      </p:cNvPicPr>
                      <p:nvPr/>
                    </p:nvPicPr>
                    <p:blipFill>
                      <a:blip r:embed="rId3">
                        <a:extLst>
                          <a:ext uri="{28A0092B-C50C-407E-A947-70E740481C1C}">
                            <a14:useLocalDpi xmlns:a14="http://schemas.microsoft.com/office/drawing/2010/main" val="0"/>
                          </a:ext>
                        </a:extLst>
                      </a:blip>
                      <a:srcRect r="3629"/>
                      <a:stretch>
                        <a:fillRect/>
                      </a:stretch>
                    </p:blipFill>
                    <p:spPr bwMode="auto">
                      <a:xfrm>
                        <a:off x="468313" y="1125538"/>
                        <a:ext cx="8064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a:extLst>
              <a:ext uri="{FF2B5EF4-FFF2-40B4-BE49-F238E27FC236}">
                <a16:creationId xmlns:a16="http://schemas.microsoft.com/office/drawing/2014/main" id="{FD2D4E7D-EB8F-A7B5-C335-BF8F4335081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159</a:t>
            </a:fld>
            <a:endParaRPr lang="en-US" altLang="zh-CN" sz="1400"/>
          </a:p>
        </p:txBody>
      </p:sp>
      <p:sp>
        <p:nvSpPr>
          <p:cNvPr id="117762" name="Rectangle 2">
            <a:extLst>
              <a:ext uri="{FF2B5EF4-FFF2-40B4-BE49-F238E27FC236}">
                <a16:creationId xmlns:a16="http://schemas.microsoft.com/office/drawing/2014/main" id="{42E73C1D-E997-0525-2C91-A3A5AD762425}"/>
              </a:ext>
            </a:extLst>
          </p:cNvPr>
          <p:cNvSpPr>
            <a:spLocks noGrp="1" noChangeArrowheads="1"/>
          </p:cNvSpPr>
          <p:nvPr>
            <p:ph type="title"/>
          </p:nvPr>
        </p:nvSpPr>
        <p:spPr>
          <a:xfrm>
            <a:off x="714375" y="642938"/>
            <a:ext cx="7704138" cy="622300"/>
          </a:xfrm>
        </p:spPr>
        <p:txBody>
          <a:bodyPr/>
          <a:lstStyle/>
          <a:p>
            <a:pPr eaLnBrk="1" hangingPunct="1">
              <a:defRPr/>
            </a:pPr>
            <a:r>
              <a:rPr kumimoji="1" lang="zh-CN" altLang="en-GB" dirty="0">
                <a:solidFill>
                  <a:srgbClr val="FF0000"/>
                </a:solidFill>
              </a:rPr>
              <a:t>定点运算器的组成与结构</a:t>
            </a:r>
            <a:endParaRPr kumimoji="1" lang="zh-CN" altLang="en-US" dirty="0">
              <a:solidFill>
                <a:srgbClr val="FF0000"/>
              </a:solidFill>
            </a:endParaRPr>
          </a:p>
        </p:txBody>
      </p:sp>
      <p:sp>
        <p:nvSpPr>
          <p:cNvPr id="117763" name="Rectangle 3">
            <a:extLst>
              <a:ext uri="{FF2B5EF4-FFF2-40B4-BE49-F238E27FC236}">
                <a16:creationId xmlns:a16="http://schemas.microsoft.com/office/drawing/2014/main" id="{2D59505F-F5AD-D8AB-FAB5-5C50E0CD259A}"/>
              </a:ext>
            </a:extLst>
          </p:cNvPr>
          <p:cNvSpPr>
            <a:spLocks noGrp="1" noChangeArrowheads="1"/>
          </p:cNvSpPr>
          <p:nvPr>
            <p:ph idx="1"/>
          </p:nvPr>
        </p:nvSpPr>
        <p:spPr>
          <a:xfrm>
            <a:off x="714375" y="1571625"/>
            <a:ext cx="7772400" cy="4114800"/>
          </a:xfrm>
        </p:spPr>
        <p:txBody>
          <a:bodyPr/>
          <a:lstStyle/>
          <a:p>
            <a:pPr eaLnBrk="1" hangingPunct="1">
              <a:defRPr/>
            </a:pPr>
            <a:r>
              <a:rPr kumimoji="1" lang="zh-CN" altLang="en-US" sz="4000" dirty="0">
                <a:solidFill>
                  <a:schemeClr val="tx2"/>
                </a:solidFill>
              </a:rPr>
              <a:t>一、</a:t>
            </a:r>
            <a:r>
              <a:rPr kumimoji="1" lang="zh-CN" altLang="en-GB" sz="4000" dirty="0">
                <a:solidFill>
                  <a:schemeClr val="tx2"/>
                </a:solidFill>
              </a:rPr>
              <a:t>定点运算器的组成</a:t>
            </a:r>
          </a:p>
          <a:p>
            <a:pPr eaLnBrk="1" hangingPunct="1">
              <a:defRPr/>
            </a:pPr>
            <a:r>
              <a:rPr kumimoji="1" lang="zh-CN" altLang="en-US" sz="4000" dirty="0">
                <a:solidFill>
                  <a:schemeClr val="tx2"/>
                </a:solidFill>
              </a:rPr>
              <a:t>二、</a:t>
            </a:r>
            <a:r>
              <a:rPr kumimoji="1" lang="zh-CN" altLang="en-GB" sz="4000" dirty="0">
                <a:solidFill>
                  <a:schemeClr val="tx2"/>
                </a:solidFill>
              </a:rPr>
              <a:t>定点运算器的总线结构</a:t>
            </a:r>
            <a:endParaRPr kumimoji="1" lang="zh-CN" altLang="en-US" sz="4000" dirty="0">
              <a:solidFill>
                <a:schemeClr val="tx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0482" name="Rectangle 2"/>
          <p:cNvSpPr>
            <a:spLocks noGrp="1"/>
          </p:cNvSpPr>
          <p:nvPr>
            <p:ph type="title"/>
          </p:nvPr>
        </p:nvSpPr>
        <p:spPr/>
        <p:txBody>
          <a:bodyPr wrap="square" lIns="91440" tIns="45720" rIns="91440" bIns="45720" anchor="ctr" anchorCtr="0"/>
          <a:lstStyle/>
          <a:p>
            <a:pPr eaLnBrk="1" hangingPunct="1"/>
            <a:r>
              <a:rPr lang="zh-CN" altLang="en-US" dirty="0"/>
              <a:t>几种常见的</a:t>
            </a:r>
            <a:r>
              <a:rPr lang="en-US" altLang="zh-CN" dirty="0"/>
              <a:t>BCD</a:t>
            </a:r>
            <a:r>
              <a:rPr lang="zh-CN" altLang="en-US" dirty="0"/>
              <a:t>码</a:t>
            </a:r>
          </a:p>
        </p:txBody>
      </p:sp>
      <p:sp>
        <p:nvSpPr>
          <p:cNvPr id="20483" name="Rectangle 3"/>
          <p:cNvSpPr>
            <a:spLocks noGrp="1"/>
          </p:cNvSpPr>
          <p:nvPr>
            <p:ph idx="1"/>
          </p:nvPr>
        </p:nvSpPr>
        <p:spPr>
          <a:xfrm>
            <a:off x="571500" y="1214438"/>
            <a:ext cx="7138988" cy="5446712"/>
          </a:xfrm>
        </p:spPr>
        <p:txBody>
          <a:bodyPr wrap="square" lIns="91440" tIns="45720" rIns="91440" bIns="45720" anchor="t" anchorCtr="0"/>
          <a:lstStyle/>
          <a:p>
            <a:pPr marL="0" indent="0" eaLnBrk="1" hangingPunct="1">
              <a:lnSpc>
                <a:spcPct val="90000"/>
              </a:lnSpc>
              <a:spcBef>
                <a:spcPct val="0"/>
              </a:spcBef>
            </a:pPr>
            <a:r>
              <a:rPr lang="en-US" altLang="zh-CN" sz="2400" b="0" dirty="0"/>
              <a:t>8421</a:t>
            </a:r>
            <a:r>
              <a:rPr lang="zh-CN" altLang="en-US" sz="2400" b="0" dirty="0"/>
              <a:t>码：</a:t>
            </a:r>
          </a:p>
          <a:p>
            <a:pPr marL="449580" lvl="1" indent="-269875" eaLnBrk="1" hangingPunct="1">
              <a:lnSpc>
                <a:spcPct val="90000"/>
              </a:lnSpc>
              <a:spcBef>
                <a:spcPct val="0"/>
              </a:spcBef>
            </a:pPr>
            <a:r>
              <a:rPr lang="zh-CN" altLang="en-US" b="0" dirty="0"/>
              <a:t>特点：</a:t>
            </a:r>
            <a:r>
              <a:rPr lang="en-US" altLang="zh-CN" b="0" dirty="0"/>
              <a:t>4</a:t>
            </a:r>
            <a:r>
              <a:rPr lang="zh-CN" altLang="en-US" b="0" dirty="0"/>
              <a:t>位二进制数位的权从高到低依次是</a:t>
            </a:r>
            <a:r>
              <a:rPr lang="en-US" altLang="zh-CN" b="0" dirty="0"/>
              <a:t>8</a:t>
            </a:r>
            <a:r>
              <a:rPr lang="zh-CN" altLang="en-US" b="0" dirty="0"/>
              <a:t>、</a:t>
            </a:r>
            <a:r>
              <a:rPr lang="en-US" altLang="zh-CN" b="0" dirty="0"/>
              <a:t>4</a:t>
            </a:r>
            <a:r>
              <a:rPr lang="zh-CN" altLang="en-US" b="0" dirty="0"/>
              <a:t>、</a:t>
            </a:r>
            <a:r>
              <a:rPr lang="en-US" altLang="zh-CN" b="0" dirty="0"/>
              <a:t>2</a:t>
            </a:r>
            <a:r>
              <a:rPr lang="zh-CN" altLang="en-US" b="0" dirty="0"/>
              <a:t>、</a:t>
            </a:r>
            <a:r>
              <a:rPr lang="en-US" altLang="zh-CN" b="0" dirty="0"/>
              <a:t>1</a:t>
            </a:r>
            <a:r>
              <a:rPr lang="zh-CN" altLang="en-US" b="0" dirty="0"/>
              <a:t>；</a:t>
            </a:r>
            <a:r>
              <a:rPr lang="en-US" altLang="zh-CN" b="0" dirty="0"/>
              <a:t>8421</a:t>
            </a:r>
            <a:r>
              <a:rPr lang="zh-CN" altLang="en-US" b="0" dirty="0"/>
              <a:t>码实际上就是十进制数字</a:t>
            </a:r>
            <a:r>
              <a:rPr lang="en-US" altLang="zh-CN" b="0" dirty="0"/>
              <a:t>0</a:t>
            </a:r>
            <a:r>
              <a:rPr lang="zh-CN" altLang="en-US" b="0" dirty="0"/>
              <a:t>～</a:t>
            </a:r>
            <a:r>
              <a:rPr lang="en-US" altLang="zh-CN" b="0" dirty="0"/>
              <a:t>9</a:t>
            </a:r>
            <a:r>
              <a:rPr lang="zh-CN" altLang="en-US" b="0" dirty="0"/>
              <a:t>的二进制编码本身。</a:t>
            </a:r>
          </a:p>
          <a:p>
            <a:pPr marL="449580" lvl="1" indent="-269875" eaLnBrk="1" hangingPunct="1">
              <a:lnSpc>
                <a:spcPct val="90000"/>
              </a:lnSpc>
              <a:spcBef>
                <a:spcPct val="0"/>
              </a:spcBef>
            </a:pPr>
            <a:r>
              <a:rPr lang="zh-CN" altLang="en-US" b="0" dirty="0"/>
              <a:t>是最常用的一种</a:t>
            </a:r>
            <a:r>
              <a:rPr lang="en-US" altLang="zh-CN" b="0" dirty="0"/>
              <a:t>BCD</a:t>
            </a:r>
            <a:r>
              <a:rPr lang="zh-CN" altLang="en-US" b="0" dirty="0"/>
              <a:t>码，</a:t>
            </a:r>
            <a:r>
              <a:rPr lang="zh-CN" altLang="en-US" b="0" dirty="0">
                <a:solidFill>
                  <a:srgbClr val="CC0000"/>
                </a:solidFill>
              </a:rPr>
              <a:t>在没有特别指出的一般情况下，所提到的</a:t>
            </a:r>
            <a:r>
              <a:rPr lang="en-US" altLang="zh-CN" b="0" dirty="0">
                <a:solidFill>
                  <a:srgbClr val="CC0000"/>
                </a:solidFill>
              </a:rPr>
              <a:t>BCD</a:t>
            </a:r>
            <a:r>
              <a:rPr lang="zh-CN" altLang="en-US" b="0" dirty="0">
                <a:solidFill>
                  <a:srgbClr val="CC0000"/>
                </a:solidFill>
              </a:rPr>
              <a:t>码通常就是指</a:t>
            </a:r>
            <a:r>
              <a:rPr lang="en-US" altLang="zh-CN" b="0" dirty="0">
                <a:solidFill>
                  <a:srgbClr val="CC0000"/>
                </a:solidFill>
              </a:rPr>
              <a:t>8421</a:t>
            </a:r>
            <a:r>
              <a:rPr lang="zh-CN" altLang="en-US" b="0" dirty="0">
                <a:solidFill>
                  <a:srgbClr val="CC0000"/>
                </a:solidFill>
              </a:rPr>
              <a:t>码</a:t>
            </a:r>
            <a:r>
              <a:rPr lang="zh-CN" altLang="en-US" b="0" dirty="0"/>
              <a:t>。</a:t>
            </a:r>
          </a:p>
          <a:p>
            <a:pPr marL="0" indent="0" eaLnBrk="1" hangingPunct="1">
              <a:lnSpc>
                <a:spcPct val="90000"/>
              </a:lnSpc>
              <a:spcBef>
                <a:spcPct val="0"/>
              </a:spcBef>
            </a:pPr>
            <a:r>
              <a:rPr lang="zh-CN" altLang="en-US" sz="2400" b="0" dirty="0"/>
              <a:t>格雷码：</a:t>
            </a:r>
          </a:p>
          <a:p>
            <a:pPr marL="449580" lvl="1" indent="-269875" eaLnBrk="1" hangingPunct="1">
              <a:lnSpc>
                <a:spcPct val="90000"/>
              </a:lnSpc>
              <a:spcBef>
                <a:spcPct val="0"/>
              </a:spcBef>
            </a:pPr>
            <a:r>
              <a:rPr lang="zh-CN" altLang="en-US" b="0" dirty="0"/>
              <a:t>特点：又叫循环码，它的</a:t>
            </a:r>
            <a:r>
              <a:rPr lang="zh-CN" altLang="en-US" b="0" dirty="0">
                <a:solidFill>
                  <a:srgbClr val="CC0000"/>
                </a:solidFill>
              </a:rPr>
              <a:t>任何相邻的两个编码</a:t>
            </a:r>
            <a:r>
              <a:rPr lang="zh-CN" altLang="en-US" b="0" dirty="0"/>
              <a:t>（例如</a:t>
            </a:r>
            <a:r>
              <a:rPr lang="en-US" altLang="zh-CN" b="0" dirty="0"/>
              <a:t>2</a:t>
            </a:r>
            <a:r>
              <a:rPr lang="zh-CN" altLang="en-US" b="0" dirty="0"/>
              <a:t>和</a:t>
            </a:r>
            <a:r>
              <a:rPr lang="en-US" altLang="zh-CN" b="0" dirty="0"/>
              <a:t>3</a:t>
            </a:r>
            <a:r>
              <a:rPr lang="zh-CN" altLang="en-US" b="0" dirty="0"/>
              <a:t>、</a:t>
            </a:r>
            <a:r>
              <a:rPr lang="en-US" altLang="zh-CN" b="0" dirty="0"/>
              <a:t>7</a:t>
            </a:r>
            <a:r>
              <a:rPr lang="zh-CN" altLang="en-US" b="0" dirty="0"/>
              <a:t>和</a:t>
            </a:r>
            <a:r>
              <a:rPr lang="en-US" altLang="zh-CN" b="0" dirty="0"/>
              <a:t>8</a:t>
            </a:r>
            <a:r>
              <a:rPr lang="zh-CN" altLang="en-US" b="0" dirty="0"/>
              <a:t>、</a:t>
            </a:r>
            <a:r>
              <a:rPr lang="en-US" altLang="zh-CN" b="0" dirty="0"/>
              <a:t>9</a:t>
            </a:r>
            <a:r>
              <a:rPr lang="zh-CN" altLang="en-US" b="0" dirty="0"/>
              <a:t>和</a:t>
            </a:r>
            <a:r>
              <a:rPr lang="en-US" altLang="zh-CN" b="0" dirty="0"/>
              <a:t>0</a:t>
            </a:r>
            <a:r>
              <a:rPr lang="zh-CN" altLang="en-US" b="0" dirty="0"/>
              <a:t>等）之间</a:t>
            </a:r>
            <a:r>
              <a:rPr lang="zh-CN" altLang="en-US" b="0" dirty="0">
                <a:solidFill>
                  <a:srgbClr val="CC0000"/>
                </a:solidFill>
              </a:rPr>
              <a:t>只有一位二进制位不同</a:t>
            </a:r>
            <a:r>
              <a:rPr lang="zh-CN" altLang="en-US" b="0" dirty="0"/>
              <a:t>。</a:t>
            </a:r>
          </a:p>
          <a:p>
            <a:pPr marL="449580" lvl="1" indent="-269875" eaLnBrk="1" hangingPunct="1">
              <a:lnSpc>
                <a:spcPct val="90000"/>
              </a:lnSpc>
              <a:spcBef>
                <a:spcPct val="0"/>
              </a:spcBef>
            </a:pPr>
            <a:r>
              <a:rPr lang="zh-CN" altLang="en-US" b="0" dirty="0"/>
              <a:t>优点：是用它构成计数器时，在从一个编码变到下一个编码时，只有一个触发器翻转即可，波形更完美、</a:t>
            </a:r>
            <a:r>
              <a:rPr lang="zh-CN" altLang="en-US" b="0" dirty="0">
                <a:solidFill>
                  <a:srgbClr val="CC0000"/>
                </a:solidFill>
              </a:rPr>
              <a:t>可靠</a:t>
            </a:r>
            <a:r>
              <a:rPr lang="zh-CN" altLang="en-US" b="0" dirty="0"/>
              <a:t>。</a:t>
            </a:r>
          </a:p>
          <a:p>
            <a:pPr marL="449580" lvl="1" indent="-269875" eaLnBrk="1" hangingPunct="1">
              <a:lnSpc>
                <a:spcPct val="90000"/>
              </a:lnSpc>
              <a:spcBef>
                <a:spcPct val="0"/>
              </a:spcBef>
            </a:pPr>
            <a:r>
              <a:rPr lang="zh-CN" altLang="en-US" b="0" dirty="0"/>
              <a:t>格雷码的编码方案有许多种。</a:t>
            </a:r>
          </a:p>
          <a:p>
            <a:pPr marL="0" indent="0" eaLnBrk="1" hangingPunct="1">
              <a:lnSpc>
                <a:spcPct val="90000"/>
              </a:lnSpc>
              <a:spcBef>
                <a:spcPct val="0"/>
              </a:spcBef>
            </a:pPr>
            <a:r>
              <a:rPr lang="zh-CN" altLang="en-US" sz="2400" b="0" dirty="0"/>
              <a:t>余</a:t>
            </a:r>
            <a:r>
              <a:rPr lang="en-US" altLang="zh-CN" sz="2400" b="0" dirty="0"/>
              <a:t>3</a:t>
            </a:r>
            <a:r>
              <a:rPr lang="zh-CN" altLang="en-US" sz="2400" b="0" dirty="0"/>
              <a:t>码：对应的</a:t>
            </a:r>
            <a:r>
              <a:rPr lang="en-US" altLang="zh-CN" sz="2400" b="0" dirty="0"/>
              <a:t>8421</a:t>
            </a:r>
            <a:r>
              <a:rPr lang="zh-CN" altLang="en-US" sz="2400" b="0" dirty="0"/>
              <a:t>码加上</a:t>
            </a:r>
            <a:r>
              <a:rPr lang="en-US" altLang="zh-CN" sz="2400" b="0" dirty="0"/>
              <a:t>0011</a:t>
            </a:r>
            <a:r>
              <a:rPr lang="zh-CN" altLang="en-US" sz="2400" b="0" dirty="0"/>
              <a:t>构成的。</a:t>
            </a:r>
            <a:r>
              <a:rPr lang="zh-CN" altLang="en-US" sz="2400" dirty="0"/>
              <a:t>      </a:t>
            </a:r>
            <a:r>
              <a:rPr lang="zh-CN" altLang="en-US" sz="2400" b="0" dirty="0"/>
              <a:t>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id="{C1A74CBB-819F-73A6-0F0E-66B564DD0A8C}"/>
              </a:ext>
            </a:extLst>
          </p:cNvPr>
          <p:cNvSpPr>
            <a:spLocks noChangeArrowheads="1"/>
          </p:cNvSpPr>
          <p:nvPr/>
        </p:nvSpPr>
        <p:spPr bwMode="auto">
          <a:xfrm>
            <a:off x="-500063" y="2428875"/>
            <a:ext cx="52228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Arial" panose="020B0604020202020204" pitchFamily="34" charset="0"/>
              </a:rPr>
              <a:t>2</a:t>
            </a:r>
            <a:r>
              <a:rPr lang="zh-CN" altLang="en-US">
                <a:latin typeface="Arial" panose="020B0604020202020204" pitchFamily="34" charset="0"/>
              </a:rPr>
              <a:t>．计算机的基本逻辑运算</a:t>
            </a:r>
          </a:p>
        </p:txBody>
      </p:sp>
      <p:sp>
        <p:nvSpPr>
          <p:cNvPr id="4099" name="Rectangle 7">
            <a:extLst>
              <a:ext uri="{FF2B5EF4-FFF2-40B4-BE49-F238E27FC236}">
                <a16:creationId xmlns:a16="http://schemas.microsoft.com/office/drawing/2014/main" id="{1B1B1B61-5B77-5569-8AD8-9B660D814555}"/>
              </a:ext>
            </a:extLst>
          </p:cNvPr>
          <p:cNvSpPr>
            <a:spLocks noChangeArrowheads="1"/>
          </p:cNvSpPr>
          <p:nvPr/>
        </p:nvSpPr>
        <p:spPr bwMode="auto">
          <a:xfrm>
            <a:off x="747713" y="3538538"/>
            <a:ext cx="71104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6636"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Arial" panose="020B0604020202020204" pitchFamily="34" charset="0"/>
              </a:rPr>
              <a:t>按位求反，即求反运算使</a:t>
            </a:r>
            <a:r>
              <a:rPr lang="en-US" altLang="zh-CN" sz="2000">
                <a:latin typeface="Arial" panose="020B0604020202020204" pitchFamily="34" charset="0"/>
              </a:rPr>
              <a:t>1</a:t>
            </a:r>
            <a:r>
              <a:rPr lang="zh-CN" altLang="en-US" sz="2000">
                <a:latin typeface="Arial" panose="020B0604020202020204" pitchFamily="34" charset="0"/>
              </a:rPr>
              <a:t>变</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0</a:t>
            </a:r>
            <a:r>
              <a:rPr lang="zh-CN" altLang="en-US" sz="2000">
                <a:latin typeface="Arial" panose="020B0604020202020204" pitchFamily="34" charset="0"/>
              </a:rPr>
              <a:t>变</a:t>
            </a:r>
            <a:r>
              <a:rPr lang="en-US" altLang="zh-CN" sz="2000">
                <a:latin typeface="Arial" panose="020B0604020202020204" pitchFamily="34" charset="0"/>
              </a:rPr>
              <a:t>1</a:t>
            </a:r>
            <a:r>
              <a:rPr lang="zh-CN" altLang="en-US" sz="2000">
                <a:latin typeface="Arial" panose="020B0604020202020204" pitchFamily="34" charset="0"/>
              </a:rPr>
              <a:t>。</a:t>
            </a:r>
          </a:p>
          <a:p>
            <a:pPr eaLnBrk="1" hangingPunct="1"/>
            <a:r>
              <a:rPr lang="zh-CN" altLang="en-US" sz="2000"/>
              <a:t>若数</a:t>
            </a:r>
            <a:r>
              <a:rPr lang="en-US" altLang="zh-CN" sz="2000"/>
              <a:t>x= x</a:t>
            </a:r>
            <a:r>
              <a:rPr lang="en-US" altLang="zh-CN" sz="2000" baseline="-30000"/>
              <a:t>0</a:t>
            </a:r>
            <a:r>
              <a:rPr lang="en-US" altLang="zh-CN" sz="2000"/>
              <a:t>x</a:t>
            </a:r>
            <a:r>
              <a:rPr lang="en-US" altLang="zh-CN" sz="2000" baseline="-30000"/>
              <a:t>1</a:t>
            </a:r>
            <a:r>
              <a:rPr lang="en-US" altLang="zh-CN" sz="2000"/>
              <a:t>x</a:t>
            </a:r>
            <a:r>
              <a:rPr lang="en-US" altLang="zh-CN" sz="2000" baseline="-30000"/>
              <a:t>2</a:t>
            </a:r>
            <a:r>
              <a:rPr lang="en-US" altLang="zh-CN" sz="2000"/>
              <a:t>…x</a:t>
            </a:r>
            <a:r>
              <a:rPr lang="en-US" altLang="zh-CN" sz="2000" baseline="-30000"/>
              <a:t>n</a:t>
            </a:r>
            <a:r>
              <a:rPr lang="zh-CN" altLang="en-US" sz="2000"/>
              <a:t>，则                                   。</a:t>
            </a:r>
            <a:r>
              <a:rPr lang="zh-CN" altLang="en-US">
                <a:latin typeface="Arial" panose="020B0604020202020204" pitchFamily="34" charset="0"/>
              </a:rPr>
              <a:t> </a:t>
            </a:r>
          </a:p>
        </p:txBody>
      </p:sp>
      <p:graphicFrame>
        <p:nvGraphicFramePr>
          <p:cNvPr id="4100" name="Object 2">
            <a:extLst>
              <a:ext uri="{FF2B5EF4-FFF2-40B4-BE49-F238E27FC236}">
                <a16:creationId xmlns:a16="http://schemas.microsoft.com/office/drawing/2014/main" id="{26D97264-B4FD-3D29-6428-50D6651967B8}"/>
              </a:ext>
            </a:extLst>
          </p:cNvPr>
          <p:cNvGraphicFramePr>
            <a:graphicFrameLocks noChangeAspect="1"/>
          </p:cNvGraphicFramePr>
          <p:nvPr/>
        </p:nvGraphicFramePr>
        <p:xfrm>
          <a:off x="2957513" y="2928938"/>
          <a:ext cx="301625" cy="533400"/>
        </p:xfrm>
        <a:graphic>
          <a:graphicData uri="http://schemas.openxmlformats.org/presentationml/2006/ole">
            <mc:AlternateContent xmlns:mc="http://schemas.openxmlformats.org/markup-compatibility/2006">
              <mc:Choice xmlns:v="urn:schemas-microsoft-com:vml" Requires="v">
                <p:oleObj r:id="rId2" imgW="126945" imgH="215806" progId="Equation.3">
                  <p:embed/>
                </p:oleObj>
              </mc:Choice>
              <mc:Fallback>
                <p:oleObj r:id="rId2" imgW="126945" imgH="215806" progId="Equation.3">
                  <p:embed/>
                  <p:pic>
                    <p:nvPicPr>
                      <p:cNvPr id="4100" name="Object 2">
                        <a:extLst>
                          <a:ext uri="{FF2B5EF4-FFF2-40B4-BE49-F238E27FC236}">
                            <a16:creationId xmlns:a16="http://schemas.microsoft.com/office/drawing/2014/main" id="{26D97264-B4FD-3D29-6428-50D665196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3" y="2928938"/>
                        <a:ext cx="301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1" name="Object 3">
            <a:extLst>
              <a:ext uri="{FF2B5EF4-FFF2-40B4-BE49-F238E27FC236}">
                <a16:creationId xmlns:a16="http://schemas.microsoft.com/office/drawing/2014/main" id="{17CF33AD-7075-3F11-1C59-12128F3F623E}"/>
              </a:ext>
            </a:extLst>
          </p:cNvPr>
          <p:cNvGraphicFramePr>
            <a:graphicFrameLocks noChangeAspect="1"/>
          </p:cNvGraphicFramePr>
          <p:nvPr/>
        </p:nvGraphicFramePr>
        <p:xfrm>
          <a:off x="4329113" y="3843338"/>
          <a:ext cx="1905000" cy="476250"/>
        </p:xfrm>
        <a:graphic>
          <a:graphicData uri="http://schemas.openxmlformats.org/presentationml/2006/ole">
            <mc:AlternateContent xmlns:mc="http://schemas.openxmlformats.org/markup-compatibility/2006">
              <mc:Choice xmlns:v="urn:schemas-microsoft-com:vml" Requires="v">
                <p:oleObj r:id="rId4" imgW="1028700" imgH="254000" progId="Equation.3">
                  <p:embed/>
                </p:oleObj>
              </mc:Choice>
              <mc:Fallback>
                <p:oleObj r:id="rId4" imgW="1028700" imgH="254000" progId="Equation.3">
                  <p:embed/>
                  <p:pic>
                    <p:nvPicPr>
                      <p:cNvPr id="4101" name="Object 3">
                        <a:extLst>
                          <a:ext uri="{FF2B5EF4-FFF2-40B4-BE49-F238E27FC236}">
                            <a16:creationId xmlns:a16="http://schemas.microsoft.com/office/drawing/2014/main" id="{17CF33AD-7075-3F11-1C59-12128F3F6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9113" y="3843338"/>
                        <a:ext cx="1905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02" name="Rectangle 8">
            <a:extLst>
              <a:ext uri="{FF2B5EF4-FFF2-40B4-BE49-F238E27FC236}">
                <a16:creationId xmlns:a16="http://schemas.microsoft.com/office/drawing/2014/main" id="{EE37334D-B605-95C9-9F55-F567047D7B2C}"/>
              </a:ext>
            </a:extLst>
          </p:cNvPr>
          <p:cNvSpPr>
            <a:spLocks noChangeArrowheads="1"/>
          </p:cNvSpPr>
          <p:nvPr/>
        </p:nvSpPr>
        <p:spPr bwMode="auto">
          <a:xfrm>
            <a:off x="214313" y="642938"/>
            <a:ext cx="2913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latin typeface="Arial" panose="020B0604020202020204" pitchFamily="34" charset="0"/>
              </a:rPr>
              <a:t>逻辑运算 回顾</a:t>
            </a:r>
          </a:p>
        </p:txBody>
      </p:sp>
      <p:sp>
        <p:nvSpPr>
          <p:cNvPr id="4103" name="Rectangle 9">
            <a:extLst>
              <a:ext uri="{FF2B5EF4-FFF2-40B4-BE49-F238E27FC236}">
                <a16:creationId xmlns:a16="http://schemas.microsoft.com/office/drawing/2014/main" id="{5B758BCA-E5D3-1DD8-4DFE-47C39096033A}"/>
              </a:ext>
            </a:extLst>
          </p:cNvPr>
          <p:cNvSpPr>
            <a:spLocks noChangeArrowheads="1"/>
          </p:cNvSpPr>
          <p:nvPr/>
        </p:nvSpPr>
        <p:spPr bwMode="auto">
          <a:xfrm>
            <a:off x="285750" y="1285875"/>
            <a:ext cx="1808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Arial" panose="020B0604020202020204" pitchFamily="34" charset="0"/>
              </a:rPr>
              <a:t>1</a:t>
            </a:r>
            <a:r>
              <a:rPr lang="zh-CN" altLang="en-US">
                <a:latin typeface="Arial" panose="020B0604020202020204" pitchFamily="34" charset="0"/>
              </a:rPr>
              <a:t>．逻辑数</a:t>
            </a:r>
          </a:p>
        </p:txBody>
      </p:sp>
      <p:sp>
        <p:nvSpPr>
          <p:cNvPr id="4104" name="Rectangle 10">
            <a:extLst>
              <a:ext uri="{FF2B5EF4-FFF2-40B4-BE49-F238E27FC236}">
                <a16:creationId xmlns:a16="http://schemas.microsoft.com/office/drawing/2014/main" id="{B34C3B9C-3B52-E60F-C196-3AB9513F7A09}"/>
              </a:ext>
            </a:extLst>
          </p:cNvPr>
          <p:cNvSpPr>
            <a:spLocks noChangeArrowheads="1"/>
          </p:cNvSpPr>
          <p:nvPr/>
        </p:nvSpPr>
        <p:spPr bwMode="auto">
          <a:xfrm>
            <a:off x="857250" y="1857375"/>
            <a:ext cx="872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通常用“</a:t>
            </a:r>
            <a:r>
              <a:rPr lang="en-US" altLang="zh-CN">
                <a:latin typeface="Arial" panose="020B0604020202020204" pitchFamily="34" charset="0"/>
              </a:rPr>
              <a:t>1”</a:t>
            </a:r>
            <a:r>
              <a:rPr lang="zh-CN" altLang="en-US">
                <a:latin typeface="Arial" panose="020B0604020202020204" pitchFamily="34" charset="0"/>
              </a:rPr>
              <a:t>表示逻辑真，用“</a:t>
            </a:r>
            <a:r>
              <a:rPr lang="en-US" altLang="zh-CN">
                <a:latin typeface="Arial" panose="020B0604020202020204" pitchFamily="34" charset="0"/>
              </a:rPr>
              <a:t>0”</a:t>
            </a:r>
            <a:r>
              <a:rPr lang="zh-CN" altLang="en-US">
                <a:latin typeface="Arial" panose="020B0604020202020204" pitchFamily="34" charset="0"/>
              </a:rPr>
              <a:t>表示逻辑假的非数值数据。</a:t>
            </a:r>
          </a:p>
        </p:txBody>
      </p:sp>
      <p:sp>
        <p:nvSpPr>
          <p:cNvPr id="4105" name="Rectangle 11">
            <a:extLst>
              <a:ext uri="{FF2B5EF4-FFF2-40B4-BE49-F238E27FC236}">
                <a16:creationId xmlns:a16="http://schemas.microsoft.com/office/drawing/2014/main" id="{C6480093-31D6-A8B3-F396-D202A13CDDEC}"/>
              </a:ext>
            </a:extLst>
          </p:cNvPr>
          <p:cNvSpPr>
            <a:spLocks noChangeArrowheads="1"/>
          </p:cNvSpPr>
          <p:nvPr/>
        </p:nvSpPr>
        <p:spPr bwMode="auto">
          <a:xfrm>
            <a:off x="857250" y="3000375"/>
            <a:ext cx="458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a:t>
            </a:r>
            <a:r>
              <a:rPr lang="en-US" altLang="zh-CN">
                <a:latin typeface="Arial" panose="020B0604020202020204" pitchFamily="34" charset="0"/>
              </a:rPr>
              <a:t>1</a:t>
            </a:r>
            <a:r>
              <a:rPr lang="zh-CN" altLang="en-US">
                <a:latin typeface="Arial" panose="020B0604020202020204" pitchFamily="34" charset="0"/>
              </a:rPr>
              <a:t>）逻辑非（    ）运算</a:t>
            </a:r>
          </a:p>
        </p:txBody>
      </p:sp>
      <p:sp>
        <p:nvSpPr>
          <p:cNvPr id="4106" name="Rectangle 12">
            <a:extLst>
              <a:ext uri="{FF2B5EF4-FFF2-40B4-BE49-F238E27FC236}">
                <a16:creationId xmlns:a16="http://schemas.microsoft.com/office/drawing/2014/main" id="{BC191B24-3617-8078-62AA-DAE73EBB3332}"/>
              </a:ext>
            </a:extLst>
          </p:cNvPr>
          <p:cNvSpPr>
            <a:spLocks noChangeArrowheads="1"/>
          </p:cNvSpPr>
          <p:nvPr/>
        </p:nvSpPr>
        <p:spPr bwMode="auto">
          <a:xfrm>
            <a:off x="1585913" y="4757738"/>
            <a:ext cx="73152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对两个数进行逻辑加，就是按位求它们的</a:t>
            </a:r>
            <a:r>
              <a:rPr lang="zh-CN" altLang="en-US" sz="2000">
                <a:latin typeface="Arial" panose="020B0604020202020204" pitchFamily="34" charset="0"/>
              </a:rPr>
              <a:t>“</a:t>
            </a:r>
            <a:r>
              <a:rPr lang="zh-CN" altLang="en-US" sz="2000"/>
              <a:t>或</a:t>
            </a:r>
            <a:r>
              <a:rPr lang="zh-CN" altLang="en-US" sz="2000">
                <a:latin typeface="Arial" panose="020B0604020202020204" pitchFamily="34" charset="0"/>
              </a:rPr>
              <a:t>”</a:t>
            </a:r>
            <a:r>
              <a:rPr lang="zh-CN" altLang="en-US" sz="2000"/>
              <a:t>，</a:t>
            </a:r>
          </a:p>
          <a:p>
            <a:r>
              <a:rPr lang="zh-CN" altLang="en-US" sz="2000"/>
              <a:t>若</a:t>
            </a:r>
            <a:r>
              <a:rPr lang="en-US" altLang="zh-CN" sz="2000"/>
              <a:t>x= x</a:t>
            </a:r>
            <a:r>
              <a:rPr lang="en-US" altLang="zh-CN" sz="2000" baseline="-30000"/>
              <a:t>0</a:t>
            </a:r>
            <a:r>
              <a:rPr lang="en-US" altLang="zh-CN" sz="2000"/>
              <a:t>x</a:t>
            </a:r>
            <a:r>
              <a:rPr lang="en-US" altLang="zh-CN" sz="2000" baseline="-30000"/>
              <a:t>1</a:t>
            </a:r>
            <a:r>
              <a:rPr lang="en-US" altLang="zh-CN" sz="2000"/>
              <a:t>x</a:t>
            </a:r>
            <a:r>
              <a:rPr lang="en-US" altLang="zh-CN" sz="2000" baseline="-30000"/>
              <a:t>2</a:t>
            </a:r>
            <a:r>
              <a:rPr lang="en-US" altLang="zh-CN" sz="2000"/>
              <a:t>…x</a:t>
            </a:r>
            <a:r>
              <a:rPr lang="en-US" altLang="zh-CN" sz="2000" baseline="-30000"/>
              <a:t>n</a:t>
            </a:r>
            <a:r>
              <a:rPr lang="zh-CN" altLang="en-US" sz="2000"/>
              <a:t>，</a:t>
            </a:r>
            <a:r>
              <a:rPr lang="en-US" altLang="zh-CN" sz="2000"/>
              <a:t>y= y</a:t>
            </a:r>
            <a:r>
              <a:rPr lang="en-US" altLang="zh-CN" sz="2000" baseline="-30000"/>
              <a:t>0</a:t>
            </a:r>
            <a:r>
              <a:rPr lang="en-US" altLang="zh-CN" sz="2000"/>
              <a:t>y</a:t>
            </a:r>
            <a:r>
              <a:rPr lang="en-US" altLang="zh-CN" sz="2000" baseline="-30000"/>
              <a:t>1</a:t>
            </a:r>
            <a:r>
              <a:rPr lang="en-US" altLang="zh-CN" sz="2000"/>
              <a:t>y</a:t>
            </a:r>
            <a:r>
              <a:rPr lang="en-US" altLang="zh-CN" sz="2000" baseline="-30000"/>
              <a:t>2</a:t>
            </a:r>
            <a:r>
              <a:rPr lang="en-US" altLang="zh-CN" sz="2000"/>
              <a:t>…y</a:t>
            </a:r>
            <a:r>
              <a:rPr lang="en-US" altLang="zh-CN" sz="2000" baseline="-30000"/>
              <a:t>n</a:t>
            </a:r>
            <a:r>
              <a:rPr lang="zh-CN" altLang="en-US" sz="2000"/>
              <a:t>，</a:t>
            </a:r>
            <a:r>
              <a:rPr lang="en-US" altLang="zh-CN" sz="2000"/>
              <a:t>x∨y=Z= Z</a:t>
            </a:r>
            <a:r>
              <a:rPr lang="en-US" altLang="zh-CN" sz="2000" baseline="-30000"/>
              <a:t>0</a:t>
            </a:r>
            <a:r>
              <a:rPr lang="en-US" altLang="zh-CN" sz="2000"/>
              <a:t>Z</a:t>
            </a:r>
            <a:r>
              <a:rPr lang="en-US" altLang="zh-CN" sz="2000" baseline="-30000"/>
              <a:t>1</a:t>
            </a:r>
            <a:r>
              <a:rPr lang="en-US" altLang="zh-CN" sz="2000"/>
              <a:t>Z</a:t>
            </a:r>
            <a:r>
              <a:rPr lang="en-US" altLang="zh-CN" sz="2000" baseline="-30000"/>
              <a:t>2</a:t>
            </a:r>
            <a:r>
              <a:rPr lang="en-US" altLang="zh-CN" sz="2000"/>
              <a:t>…Z</a:t>
            </a:r>
            <a:r>
              <a:rPr lang="en-US" altLang="zh-CN" sz="2000" baseline="-30000"/>
              <a:t>n</a:t>
            </a:r>
            <a:r>
              <a:rPr lang="zh-CN" altLang="en-US" sz="2000"/>
              <a:t>，则     </a:t>
            </a:r>
            <a:r>
              <a:rPr lang="en-US" altLang="zh-CN" sz="2000"/>
              <a:t>Z</a:t>
            </a:r>
            <a:r>
              <a:rPr lang="en-US" altLang="zh-CN" sz="2000" baseline="-30000"/>
              <a:t>i</a:t>
            </a:r>
            <a:r>
              <a:rPr lang="en-US" altLang="zh-CN" sz="2000"/>
              <a:t>=x</a:t>
            </a:r>
            <a:r>
              <a:rPr lang="en-US" altLang="zh-CN" sz="2000" baseline="-30000"/>
              <a:t>i</a:t>
            </a:r>
            <a:r>
              <a:rPr lang="en-US" altLang="zh-CN" sz="2000"/>
              <a:t>∨y</a:t>
            </a:r>
            <a:r>
              <a:rPr lang="en-US" altLang="zh-CN" sz="2000" baseline="-30000"/>
              <a:t>i</a:t>
            </a:r>
            <a:r>
              <a:rPr lang="en-US" altLang="zh-CN" sz="2000"/>
              <a:t> </a:t>
            </a:r>
            <a:r>
              <a:rPr lang="zh-CN" altLang="en-US" sz="2000"/>
              <a:t>　</a:t>
            </a:r>
            <a:r>
              <a:rPr lang="en-US" altLang="zh-CN" sz="2000"/>
              <a:t>(i=0</a:t>
            </a:r>
            <a:r>
              <a:rPr lang="zh-CN" altLang="en-US" sz="2000"/>
              <a:t>，</a:t>
            </a:r>
            <a:r>
              <a:rPr lang="en-US" altLang="zh-CN" sz="2000"/>
              <a:t>1</a:t>
            </a:r>
            <a:r>
              <a:rPr lang="zh-CN" altLang="en-US" sz="2000"/>
              <a:t>，</a:t>
            </a:r>
            <a:r>
              <a:rPr lang="en-US" altLang="zh-CN" sz="2000"/>
              <a:t>2</a:t>
            </a:r>
            <a:r>
              <a:rPr lang="zh-CN" altLang="en-US" sz="2000"/>
              <a:t>，</a:t>
            </a:r>
            <a:r>
              <a:rPr lang="en-US" altLang="zh-CN" sz="2000"/>
              <a:t>…</a:t>
            </a:r>
            <a:r>
              <a:rPr lang="zh-CN" altLang="en-US" sz="2000"/>
              <a:t>，</a:t>
            </a:r>
            <a:r>
              <a:rPr lang="en-US" altLang="zh-CN" sz="2000"/>
              <a:t>n)</a:t>
            </a:r>
            <a:r>
              <a:rPr lang="zh-CN" altLang="en-US" sz="2000"/>
              <a:t>。</a:t>
            </a:r>
            <a:r>
              <a:rPr lang="zh-CN" altLang="en-US">
                <a:latin typeface="Arial" panose="020B0604020202020204" pitchFamily="34" charset="0"/>
              </a:rPr>
              <a:t> </a:t>
            </a:r>
          </a:p>
        </p:txBody>
      </p:sp>
      <p:sp>
        <p:nvSpPr>
          <p:cNvPr id="4107" name="Rectangle 13">
            <a:extLst>
              <a:ext uri="{FF2B5EF4-FFF2-40B4-BE49-F238E27FC236}">
                <a16:creationId xmlns:a16="http://schemas.microsoft.com/office/drawing/2014/main" id="{0FD905D9-3831-FDFD-C04A-F0DD6F2C80BF}"/>
              </a:ext>
            </a:extLst>
          </p:cNvPr>
          <p:cNvSpPr>
            <a:spLocks noChangeArrowheads="1"/>
          </p:cNvSpPr>
          <p:nvPr/>
        </p:nvSpPr>
        <p:spPr bwMode="auto">
          <a:xfrm>
            <a:off x="823913" y="4300538"/>
            <a:ext cx="508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2</a:t>
            </a:r>
            <a:r>
              <a:rPr lang="zh-CN" altLang="en-US"/>
              <a:t>）逻辑加（</a:t>
            </a:r>
            <a:r>
              <a:rPr lang="zh-CN" altLang="en-US" sz="2000">
                <a:solidFill>
                  <a:srgbClr val="0000FF"/>
                </a:solidFill>
              </a:rPr>
              <a:t>∨</a:t>
            </a:r>
            <a:r>
              <a:rPr lang="zh-CN" altLang="en-US"/>
              <a:t>或</a:t>
            </a:r>
            <a:r>
              <a:rPr lang="en-US" altLang="zh-CN">
                <a:solidFill>
                  <a:srgbClr val="0000FF"/>
                </a:solidFill>
              </a:rPr>
              <a:t>+</a:t>
            </a:r>
            <a:r>
              <a:rPr lang="zh-CN" altLang="en-US"/>
              <a:t>）运算</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389EE35F-5CEC-9F4F-264E-B3CB03CD23A0}"/>
              </a:ext>
            </a:extLst>
          </p:cNvPr>
          <p:cNvSpPr>
            <a:spLocks noGrp="1" noChangeArrowheads="1"/>
          </p:cNvSpPr>
          <p:nvPr>
            <p:ph type="title" idx="4294967295"/>
          </p:nvPr>
        </p:nvSpPr>
        <p:spPr/>
        <p:txBody>
          <a:bodyPr/>
          <a:lstStyle/>
          <a:p>
            <a:pPr eaLnBrk="1" hangingPunct="1">
              <a:defRPr/>
            </a:pPr>
            <a:r>
              <a:rPr kumimoji="1" lang="zh-CN" altLang="en-US" sz="2800">
                <a:solidFill>
                  <a:schemeClr val="tx1"/>
                </a:solidFill>
              </a:rPr>
              <a:t>逻辑运算 回顾</a:t>
            </a:r>
          </a:p>
        </p:txBody>
      </p:sp>
      <p:graphicFrame>
        <p:nvGraphicFramePr>
          <p:cNvPr id="5123" name="Object 2">
            <a:extLst>
              <a:ext uri="{FF2B5EF4-FFF2-40B4-BE49-F238E27FC236}">
                <a16:creationId xmlns:a16="http://schemas.microsoft.com/office/drawing/2014/main" id="{AC3E8984-27B8-5C59-F45A-309DAE2E80BD}"/>
              </a:ext>
            </a:extLst>
          </p:cNvPr>
          <p:cNvGraphicFramePr>
            <a:graphicFrameLocks noChangeAspect="1"/>
          </p:cNvGraphicFramePr>
          <p:nvPr/>
        </p:nvGraphicFramePr>
        <p:xfrm>
          <a:off x="4357688" y="5429250"/>
          <a:ext cx="215900" cy="381000"/>
        </p:xfrm>
        <a:graphic>
          <a:graphicData uri="http://schemas.openxmlformats.org/presentationml/2006/ole">
            <mc:AlternateContent xmlns:mc="http://schemas.openxmlformats.org/markup-compatibility/2006">
              <mc:Choice xmlns:v="urn:schemas-microsoft-com:vml" Requires="v">
                <p:oleObj r:id="rId2" imgW="126945" imgH="215806" progId="Equation.3">
                  <p:embed/>
                </p:oleObj>
              </mc:Choice>
              <mc:Fallback>
                <p:oleObj r:id="rId2" imgW="126945" imgH="215806" progId="Equation.3">
                  <p:embed/>
                  <p:pic>
                    <p:nvPicPr>
                      <p:cNvPr id="5123" name="Object 2">
                        <a:extLst>
                          <a:ext uri="{FF2B5EF4-FFF2-40B4-BE49-F238E27FC236}">
                            <a16:creationId xmlns:a16="http://schemas.microsoft.com/office/drawing/2014/main" id="{AC3E8984-27B8-5C59-F45A-309DAE2E8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5429250"/>
                        <a:ext cx="215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 name="Object 3">
            <a:extLst>
              <a:ext uri="{FF2B5EF4-FFF2-40B4-BE49-F238E27FC236}">
                <a16:creationId xmlns:a16="http://schemas.microsoft.com/office/drawing/2014/main" id="{A961B9D7-A007-F455-0CD7-4698C3B0B228}"/>
              </a:ext>
            </a:extLst>
          </p:cNvPr>
          <p:cNvGraphicFramePr>
            <a:graphicFrameLocks noChangeAspect="1"/>
          </p:cNvGraphicFramePr>
          <p:nvPr/>
        </p:nvGraphicFramePr>
        <p:xfrm>
          <a:off x="1643063" y="5929313"/>
          <a:ext cx="361950" cy="381000"/>
        </p:xfrm>
        <a:graphic>
          <a:graphicData uri="http://schemas.openxmlformats.org/presentationml/2006/ole">
            <mc:AlternateContent xmlns:mc="http://schemas.openxmlformats.org/markup-compatibility/2006">
              <mc:Choice xmlns:v="urn:schemas-microsoft-com:vml" Requires="v">
                <p:oleObj r:id="rId4" imgW="126945" imgH="215806" progId="Equation.3">
                  <p:embed/>
                </p:oleObj>
              </mc:Choice>
              <mc:Fallback>
                <p:oleObj r:id="rId4" imgW="126945" imgH="215806" progId="Equation.3">
                  <p:embed/>
                  <p:pic>
                    <p:nvPicPr>
                      <p:cNvPr id="5124" name="Object 3">
                        <a:extLst>
                          <a:ext uri="{FF2B5EF4-FFF2-40B4-BE49-F238E27FC236}">
                            <a16:creationId xmlns:a16="http://schemas.microsoft.com/office/drawing/2014/main" id="{A961B9D7-A007-F455-0CD7-4698C3B0B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5929313"/>
                        <a:ext cx="3619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5" name="Rectangle 9">
            <a:extLst>
              <a:ext uri="{FF2B5EF4-FFF2-40B4-BE49-F238E27FC236}">
                <a16:creationId xmlns:a16="http://schemas.microsoft.com/office/drawing/2014/main" id="{370DE1DA-1DA9-3BDD-D495-6FA5E929CCC0}"/>
              </a:ext>
            </a:extLst>
          </p:cNvPr>
          <p:cNvSpPr>
            <a:spLocks noChangeArrowheads="1"/>
          </p:cNvSpPr>
          <p:nvPr/>
        </p:nvSpPr>
        <p:spPr bwMode="auto">
          <a:xfrm>
            <a:off x="533400" y="1752600"/>
            <a:ext cx="511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3</a:t>
            </a:r>
            <a:r>
              <a:rPr lang="zh-CN" altLang="en-US"/>
              <a:t>）逻辑乘（</a:t>
            </a:r>
            <a:r>
              <a:rPr lang="zh-CN" altLang="en-US" sz="2000">
                <a:solidFill>
                  <a:srgbClr val="0000FF"/>
                </a:solidFill>
              </a:rPr>
              <a:t>∧</a:t>
            </a:r>
            <a:r>
              <a:rPr lang="zh-CN" altLang="en-US" sz="2000"/>
              <a:t>或 </a:t>
            </a:r>
            <a:r>
              <a:rPr lang="en-US" altLang="zh-CN">
                <a:solidFill>
                  <a:srgbClr val="0000FF"/>
                </a:solidFill>
                <a:latin typeface="Arial" panose="020B0604020202020204" pitchFamily="34" charset="0"/>
              </a:rPr>
              <a:t>· </a:t>
            </a:r>
            <a:r>
              <a:rPr lang="zh-CN" altLang="en-US"/>
              <a:t>）运算</a:t>
            </a:r>
          </a:p>
        </p:txBody>
      </p:sp>
      <p:sp>
        <p:nvSpPr>
          <p:cNvPr id="5126" name="Rectangle 10">
            <a:extLst>
              <a:ext uri="{FF2B5EF4-FFF2-40B4-BE49-F238E27FC236}">
                <a16:creationId xmlns:a16="http://schemas.microsoft.com/office/drawing/2014/main" id="{1B77A937-D0FE-CA21-89B4-EB6E1F982E15}"/>
              </a:ext>
            </a:extLst>
          </p:cNvPr>
          <p:cNvSpPr>
            <a:spLocks noChangeArrowheads="1"/>
          </p:cNvSpPr>
          <p:nvPr/>
        </p:nvSpPr>
        <p:spPr bwMode="auto">
          <a:xfrm>
            <a:off x="1295400" y="2257425"/>
            <a:ext cx="6300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对两数进行逻辑乘，就是按位求它们的</a:t>
            </a:r>
            <a:r>
              <a:rPr lang="zh-CN" altLang="en-US" sz="2000">
                <a:latin typeface="Arial" panose="020B0604020202020204" pitchFamily="34" charset="0"/>
              </a:rPr>
              <a:t>“</a:t>
            </a:r>
            <a:r>
              <a:rPr lang="zh-CN" altLang="en-US" sz="2000"/>
              <a:t>与</a:t>
            </a:r>
            <a:r>
              <a:rPr lang="zh-CN" altLang="en-US" sz="2000">
                <a:latin typeface="Arial" panose="020B0604020202020204" pitchFamily="34" charset="0"/>
              </a:rPr>
              <a:t>”</a:t>
            </a:r>
            <a:r>
              <a:rPr lang="zh-CN" altLang="en-US" sz="2000"/>
              <a:t>。</a:t>
            </a:r>
          </a:p>
        </p:txBody>
      </p:sp>
      <p:sp>
        <p:nvSpPr>
          <p:cNvPr id="5127" name="Rectangle 11">
            <a:extLst>
              <a:ext uri="{FF2B5EF4-FFF2-40B4-BE49-F238E27FC236}">
                <a16:creationId xmlns:a16="http://schemas.microsoft.com/office/drawing/2014/main" id="{A62143F7-5A63-047A-69F2-1D4B995769D1}"/>
              </a:ext>
            </a:extLst>
          </p:cNvPr>
          <p:cNvSpPr>
            <a:spLocks noChangeArrowheads="1"/>
          </p:cNvSpPr>
          <p:nvPr/>
        </p:nvSpPr>
        <p:spPr bwMode="auto">
          <a:xfrm>
            <a:off x="1295400" y="2667000"/>
            <a:ext cx="82454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若</a:t>
            </a:r>
            <a:r>
              <a:rPr lang="en-US" altLang="zh-CN" sz="2000"/>
              <a:t>x= x</a:t>
            </a:r>
            <a:r>
              <a:rPr lang="en-US" altLang="zh-CN" sz="2000" baseline="-30000"/>
              <a:t>0</a:t>
            </a:r>
            <a:r>
              <a:rPr lang="en-US" altLang="zh-CN" sz="2000"/>
              <a:t>x</a:t>
            </a:r>
            <a:r>
              <a:rPr lang="en-US" altLang="zh-CN" sz="2000" baseline="-30000"/>
              <a:t>1</a:t>
            </a:r>
            <a:r>
              <a:rPr lang="en-US" altLang="zh-CN" sz="2000"/>
              <a:t>x</a:t>
            </a:r>
            <a:r>
              <a:rPr lang="en-US" altLang="zh-CN" sz="2000" baseline="-30000"/>
              <a:t>2</a:t>
            </a:r>
            <a:r>
              <a:rPr lang="en-US" altLang="zh-CN" sz="2000"/>
              <a:t>…x</a:t>
            </a:r>
            <a:r>
              <a:rPr lang="en-US" altLang="zh-CN" sz="2000" baseline="-30000"/>
              <a:t>n</a:t>
            </a:r>
            <a:r>
              <a:rPr lang="zh-CN" altLang="en-US" sz="2000"/>
              <a:t>，</a:t>
            </a:r>
            <a:r>
              <a:rPr lang="en-US" altLang="zh-CN" sz="2000"/>
              <a:t>y= y</a:t>
            </a:r>
            <a:r>
              <a:rPr lang="en-US" altLang="zh-CN" sz="2000" baseline="-30000"/>
              <a:t>0</a:t>
            </a:r>
            <a:r>
              <a:rPr lang="en-US" altLang="zh-CN" sz="2000"/>
              <a:t>y</a:t>
            </a:r>
            <a:r>
              <a:rPr lang="en-US" altLang="zh-CN" sz="2000" baseline="-30000"/>
              <a:t>1</a:t>
            </a:r>
            <a:r>
              <a:rPr lang="en-US" altLang="zh-CN" sz="2000"/>
              <a:t>y</a:t>
            </a:r>
            <a:r>
              <a:rPr lang="en-US" altLang="zh-CN" sz="2000" baseline="-30000"/>
              <a:t>2</a:t>
            </a:r>
            <a:r>
              <a:rPr lang="en-US" altLang="zh-CN" sz="2000"/>
              <a:t>…y</a:t>
            </a:r>
            <a:r>
              <a:rPr lang="en-US" altLang="zh-CN" sz="2000" baseline="-30000"/>
              <a:t>n</a:t>
            </a:r>
            <a:r>
              <a:rPr lang="zh-CN" altLang="en-US" sz="2000"/>
              <a:t>，若</a:t>
            </a:r>
            <a:r>
              <a:rPr lang="en-US" altLang="zh-CN" sz="2000"/>
              <a:t>x∧y=Z=Z</a:t>
            </a:r>
            <a:r>
              <a:rPr lang="en-US" altLang="zh-CN" sz="2000" baseline="-30000"/>
              <a:t>0</a:t>
            </a:r>
            <a:r>
              <a:rPr lang="en-US" altLang="zh-CN" sz="2000"/>
              <a:t>Z</a:t>
            </a:r>
            <a:r>
              <a:rPr lang="en-US" altLang="zh-CN" sz="2000" baseline="-30000"/>
              <a:t>1</a:t>
            </a:r>
            <a:r>
              <a:rPr lang="en-US" altLang="zh-CN" sz="2000"/>
              <a:t>Z</a:t>
            </a:r>
            <a:r>
              <a:rPr lang="en-US" altLang="zh-CN" sz="2000" baseline="-30000"/>
              <a:t>2</a:t>
            </a:r>
            <a:r>
              <a:rPr lang="en-US" altLang="zh-CN" sz="2000"/>
              <a:t>…Z</a:t>
            </a:r>
            <a:r>
              <a:rPr lang="en-US" altLang="zh-CN" sz="2000" baseline="-30000"/>
              <a:t>n</a:t>
            </a:r>
            <a:r>
              <a:rPr lang="zh-CN" altLang="en-US" sz="2000"/>
              <a:t>，</a:t>
            </a:r>
          </a:p>
          <a:p>
            <a:pPr>
              <a:spcBef>
                <a:spcPct val="50000"/>
              </a:spcBef>
            </a:pPr>
            <a:r>
              <a:rPr lang="zh-CN" altLang="en-US" sz="2000"/>
              <a:t>则</a:t>
            </a:r>
            <a:r>
              <a:rPr lang="en-US" altLang="zh-CN" sz="2000"/>
              <a:t>Z</a:t>
            </a:r>
            <a:r>
              <a:rPr lang="en-US" altLang="zh-CN" sz="2000" baseline="-30000"/>
              <a:t>i</a:t>
            </a:r>
            <a:r>
              <a:rPr lang="en-US" altLang="zh-CN" sz="2000"/>
              <a:t>=x</a:t>
            </a:r>
            <a:r>
              <a:rPr lang="en-US" altLang="zh-CN" sz="2000" baseline="-30000"/>
              <a:t>i</a:t>
            </a:r>
            <a:r>
              <a:rPr lang="en-US" altLang="zh-CN" sz="2000"/>
              <a:t>∧y</a:t>
            </a:r>
            <a:r>
              <a:rPr lang="en-US" altLang="zh-CN" sz="2000" baseline="-30000"/>
              <a:t>i</a:t>
            </a:r>
            <a:r>
              <a:rPr lang="en-US" altLang="zh-CN" sz="2000"/>
              <a:t> </a:t>
            </a:r>
            <a:r>
              <a:rPr lang="zh-CN" altLang="en-US" sz="2000"/>
              <a:t>　</a:t>
            </a:r>
            <a:r>
              <a:rPr lang="en-US" altLang="zh-CN" sz="2000"/>
              <a:t>(i=0</a:t>
            </a:r>
            <a:r>
              <a:rPr lang="zh-CN" altLang="en-US" sz="2000"/>
              <a:t>，</a:t>
            </a:r>
            <a:r>
              <a:rPr lang="en-US" altLang="zh-CN" sz="2000"/>
              <a:t>1</a:t>
            </a:r>
            <a:r>
              <a:rPr lang="zh-CN" altLang="en-US" sz="2000"/>
              <a:t>，</a:t>
            </a:r>
            <a:r>
              <a:rPr lang="en-US" altLang="zh-CN" sz="2000"/>
              <a:t>2</a:t>
            </a:r>
            <a:r>
              <a:rPr lang="zh-CN" altLang="en-US" sz="2000"/>
              <a:t>，</a:t>
            </a:r>
            <a:r>
              <a:rPr lang="en-US" altLang="zh-CN" sz="2000"/>
              <a:t>…n)</a:t>
            </a:r>
            <a:r>
              <a:rPr lang="zh-CN" altLang="en-US" sz="2000"/>
              <a:t>。</a:t>
            </a:r>
          </a:p>
        </p:txBody>
      </p:sp>
      <p:sp>
        <p:nvSpPr>
          <p:cNvPr id="5128" name="Rectangle 12">
            <a:extLst>
              <a:ext uri="{FF2B5EF4-FFF2-40B4-BE49-F238E27FC236}">
                <a16:creationId xmlns:a16="http://schemas.microsoft.com/office/drawing/2014/main" id="{5B018664-98E2-9509-9416-272A3BE67540}"/>
              </a:ext>
            </a:extLst>
          </p:cNvPr>
          <p:cNvSpPr>
            <a:spLocks noChangeArrowheads="1"/>
          </p:cNvSpPr>
          <p:nvPr/>
        </p:nvSpPr>
        <p:spPr bwMode="auto">
          <a:xfrm>
            <a:off x="609600" y="3573463"/>
            <a:ext cx="4538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 </a:t>
            </a:r>
            <a:r>
              <a:rPr lang="zh-CN" altLang="en-US"/>
              <a:t>逻辑异（</a:t>
            </a:r>
            <a:r>
              <a:rPr lang="zh-CN" altLang="en-US">
                <a:solidFill>
                  <a:srgbClr val="0000FF"/>
                </a:solidFill>
              </a:rPr>
              <a:t>⊕</a:t>
            </a:r>
            <a:r>
              <a:rPr lang="zh-CN" altLang="en-US"/>
              <a:t>）运算</a:t>
            </a:r>
            <a:r>
              <a:rPr lang="zh-CN" altLang="en-US">
                <a:latin typeface="Arial" panose="020B0604020202020204" pitchFamily="34" charset="0"/>
              </a:rPr>
              <a:t> </a:t>
            </a:r>
          </a:p>
        </p:txBody>
      </p:sp>
      <p:sp>
        <p:nvSpPr>
          <p:cNvPr id="5129" name="Rectangle 13">
            <a:extLst>
              <a:ext uri="{FF2B5EF4-FFF2-40B4-BE49-F238E27FC236}">
                <a16:creationId xmlns:a16="http://schemas.microsoft.com/office/drawing/2014/main" id="{8AF0555B-3D9A-27D3-3D8A-9592EA92760F}"/>
              </a:ext>
            </a:extLst>
          </p:cNvPr>
          <p:cNvSpPr>
            <a:spLocks noChangeArrowheads="1"/>
          </p:cNvSpPr>
          <p:nvPr/>
        </p:nvSpPr>
        <p:spPr bwMode="auto">
          <a:xfrm>
            <a:off x="1219200" y="4411663"/>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若</a:t>
            </a:r>
            <a:r>
              <a:rPr lang="en-US" altLang="zh-CN" sz="2000"/>
              <a:t>x= x</a:t>
            </a:r>
            <a:r>
              <a:rPr lang="en-US" altLang="zh-CN" sz="2000" baseline="-30000"/>
              <a:t>0</a:t>
            </a:r>
            <a:r>
              <a:rPr lang="en-US" altLang="zh-CN" sz="2000"/>
              <a:t>x</a:t>
            </a:r>
            <a:r>
              <a:rPr lang="en-US" altLang="zh-CN" sz="2000" baseline="-30000"/>
              <a:t>1</a:t>
            </a:r>
            <a:r>
              <a:rPr lang="en-US" altLang="zh-CN" sz="2000"/>
              <a:t>x</a:t>
            </a:r>
            <a:r>
              <a:rPr lang="en-US" altLang="zh-CN" sz="2000" baseline="-30000"/>
              <a:t>2</a:t>
            </a:r>
            <a:r>
              <a:rPr lang="en-US" altLang="zh-CN" sz="2000"/>
              <a:t>…x</a:t>
            </a:r>
            <a:r>
              <a:rPr lang="en-US" altLang="zh-CN" sz="2000" baseline="-30000"/>
              <a:t>n</a:t>
            </a:r>
            <a:r>
              <a:rPr lang="zh-CN" altLang="en-US" sz="2000"/>
              <a:t>，</a:t>
            </a:r>
            <a:r>
              <a:rPr lang="en-US" altLang="zh-CN" sz="2000"/>
              <a:t>y= y</a:t>
            </a:r>
            <a:r>
              <a:rPr lang="en-US" altLang="zh-CN" sz="2000" baseline="-30000"/>
              <a:t>0</a:t>
            </a:r>
            <a:r>
              <a:rPr lang="en-US" altLang="zh-CN" sz="2000"/>
              <a:t>y</a:t>
            </a:r>
            <a:r>
              <a:rPr lang="en-US" altLang="zh-CN" sz="2000" baseline="-30000"/>
              <a:t>1</a:t>
            </a:r>
            <a:r>
              <a:rPr lang="en-US" altLang="zh-CN" sz="2000"/>
              <a:t>y</a:t>
            </a:r>
            <a:r>
              <a:rPr lang="en-US" altLang="zh-CN" sz="2000" baseline="-30000"/>
              <a:t>2</a:t>
            </a:r>
            <a:r>
              <a:rPr lang="en-US" altLang="zh-CN" sz="2000"/>
              <a:t>…y</a:t>
            </a:r>
            <a:r>
              <a:rPr lang="en-US" altLang="zh-CN" sz="2000" baseline="-30000"/>
              <a:t>n</a:t>
            </a:r>
            <a:r>
              <a:rPr lang="zh-CN" altLang="en-US" sz="2000"/>
              <a:t>，</a:t>
            </a:r>
            <a:r>
              <a:rPr lang="en-US" altLang="zh-CN" sz="2000"/>
              <a:t>x⊕y=Z= Z</a:t>
            </a:r>
            <a:r>
              <a:rPr lang="en-US" altLang="zh-CN" sz="2000" baseline="-30000"/>
              <a:t>0</a:t>
            </a:r>
            <a:r>
              <a:rPr lang="en-US" altLang="zh-CN" sz="2000"/>
              <a:t>Z</a:t>
            </a:r>
            <a:r>
              <a:rPr lang="en-US" altLang="zh-CN" sz="2000" baseline="-30000"/>
              <a:t>1</a:t>
            </a:r>
            <a:r>
              <a:rPr lang="en-US" altLang="zh-CN" sz="2000"/>
              <a:t>Z</a:t>
            </a:r>
            <a:r>
              <a:rPr lang="en-US" altLang="zh-CN" sz="2000" baseline="-30000"/>
              <a:t>2</a:t>
            </a:r>
            <a:r>
              <a:rPr lang="en-US" altLang="zh-CN" sz="2000"/>
              <a:t>…Z</a:t>
            </a:r>
            <a:r>
              <a:rPr lang="en-US" altLang="zh-CN" sz="2000" baseline="-30000"/>
              <a:t>n</a:t>
            </a:r>
            <a:r>
              <a:rPr lang="zh-CN" altLang="en-US" sz="2000"/>
              <a:t>，</a:t>
            </a:r>
          </a:p>
          <a:p>
            <a:pPr eaLnBrk="1" hangingPunct="1"/>
            <a:r>
              <a:rPr lang="zh-CN" altLang="en-US" sz="2000"/>
              <a:t>则 </a:t>
            </a:r>
            <a:r>
              <a:rPr lang="en-US" altLang="zh-CN" sz="2000"/>
              <a:t>Z</a:t>
            </a:r>
            <a:r>
              <a:rPr lang="en-US" altLang="zh-CN" sz="2000" baseline="-30000"/>
              <a:t>i</a:t>
            </a:r>
            <a:r>
              <a:rPr lang="en-US" altLang="zh-CN" sz="2000"/>
              <a:t>=x</a:t>
            </a:r>
            <a:r>
              <a:rPr lang="en-US" altLang="zh-CN" sz="2000" baseline="-30000"/>
              <a:t>i</a:t>
            </a:r>
            <a:r>
              <a:rPr lang="en-US" altLang="zh-CN" sz="2000"/>
              <a:t>⊕y</a:t>
            </a:r>
            <a:r>
              <a:rPr lang="en-US" altLang="zh-CN" sz="2000" baseline="-30000"/>
              <a:t>i</a:t>
            </a:r>
            <a:r>
              <a:rPr lang="en-US" altLang="zh-CN" sz="2000"/>
              <a:t> </a:t>
            </a:r>
            <a:r>
              <a:rPr lang="zh-CN" altLang="en-US" sz="2000"/>
              <a:t>　</a:t>
            </a:r>
            <a:r>
              <a:rPr lang="en-US" altLang="zh-CN" sz="2000"/>
              <a:t>(i=0</a:t>
            </a:r>
            <a:r>
              <a:rPr lang="zh-CN" altLang="en-US" sz="2000"/>
              <a:t>，</a:t>
            </a:r>
            <a:r>
              <a:rPr lang="en-US" altLang="zh-CN" sz="2000"/>
              <a:t>1</a:t>
            </a:r>
            <a:r>
              <a:rPr lang="zh-CN" altLang="en-US" sz="2000"/>
              <a:t>，</a:t>
            </a:r>
            <a:r>
              <a:rPr lang="en-US" altLang="zh-CN" sz="2000"/>
              <a:t>2</a:t>
            </a:r>
            <a:r>
              <a:rPr lang="zh-CN" altLang="en-US" sz="2000"/>
              <a:t>，</a:t>
            </a:r>
            <a:r>
              <a:rPr lang="en-US" altLang="zh-CN" sz="2000"/>
              <a:t>…n)</a:t>
            </a:r>
            <a:r>
              <a:rPr lang="zh-CN" altLang="en-US" sz="2000"/>
              <a:t>。</a:t>
            </a:r>
            <a:r>
              <a:rPr lang="zh-CN" altLang="en-US">
                <a:latin typeface="Arial" panose="020B0604020202020204" pitchFamily="34" charset="0"/>
              </a:rPr>
              <a:t> </a:t>
            </a:r>
          </a:p>
        </p:txBody>
      </p:sp>
      <p:sp>
        <p:nvSpPr>
          <p:cNvPr id="5130" name="Rectangle 14">
            <a:extLst>
              <a:ext uri="{FF2B5EF4-FFF2-40B4-BE49-F238E27FC236}">
                <a16:creationId xmlns:a16="http://schemas.microsoft.com/office/drawing/2014/main" id="{FD0BD8A1-EF82-19AA-F864-908710C5E3D9}"/>
              </a:ext>
            </a:extLst>
          </p:cNvPr>
          <p:cNvSpPr>
            <a:spLocks noChangeArrowheads="1"/>
          </p:cNvSpPr>
          <p:nvPr/>
        </p:nvSpPr>
        <p:spPr bwMode="auto">
          <a:xfrm>
            <a:off x="1219200" y="4030663"/>
            <a:ext cx="6592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对两数进行逻辑异，就是按位求它们的模</a:t>
            </a:r>
            <a:r>
              <a:rPr lang="en-US" altLang="zh-CN" sz="2000"/>
              <a:t>2</a:t>
            </a:r>
            <a:r>
              <a:rPr lang="zh-CN" altLang="en-US" sz="2000"/>
              <a:t>加。</a:t>
            </a:r>
          </a:p>
        </p:txBody>
      </p:sp>
      <p:sp>
        <p:nvSpPr>
          <p:cNvPr id="5131" name="Rectangle 17">
            <a:extLst>
              <a:ext uri="{FF2B5EF4-FFF2-40B4-BE49-F238E27FC236}">
                <a16:creationId xmlns:a16="http://schemas.microsoft.com/office/drawing/2014/main" id="{A917C748-D748-ECB2-9DAE-6B1E6FE61B3B}"/>
              </a:ext>
            </a:extLst>
          </p:cNvPr>
          <p:cNvSpPr>
            <a:spLocks noChangeArrowheads="1"/>
          </p:cNvSpPr>
          <p:nvPr/>
        </p:nvSpPr>
        <p:spPr bwMode="auto">
          <a:xfrm>
            <a:off x="1071563" y="5929313"/>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解：   ＝</a:t>
            </a:r>
            <a:r>
              <a:rPr lang="en-US" altLang="zh-CN" sz="2000"/>
              <a:t>0100,  x∨y</a:t>
            </a:r>
            <a:r>
              <a:rPr lang="zh-CN" altLang="en-US" sz="2000"/>
              <a:t>＝</a:t>
            </a:r>
            <a:r>
              <a:rPr lang="en-US" altLang="zh-CN" sz="2000"/>
              <a:t>1111   x∧y</a:t>
            </a:r>
            <a:r>
              <a:rPr lang="zh-CN" altLang="en-US" sz="2000"/>
              <a:t>＝</a:t>
            </a:r>
            <a:r>
              <a:rPr lang="en-US" altLang="zh-CN" sz="2000"/>
              <a:t>0001   x⊕y</a:t>
            </a:r>
            <a:r>
              <a:rPr lang="zh-CN" altLang="en-US" sz="2000"/>
              <a:t>＝</a:t>
            </a:r>
            <a:r>
              <a:rPr lang="en-US" altLang="zh-CN" sz="2000"/>
              <a:t>1110</a:t>
            </a:r>
            <a:r>
              <a:rPr lang="en-US" altLang="zh-CN">
                <a:latin typeface="Arial" panose="020B0604020202020204" pitchFamily="34" charset="0"/>
              </a:rPr>
              <a:t> </a:t>
            </a:r>
          </a:p>
        </p:txBody>
      </p:sp>
      <p:sp>
        <p:nvSpPr>
          <p:cNvPr id="5132" name="Rectangle 18">
            <a:extLst>
              <a:ext uri="{FF2B5EF4-FFF2-40B4-BE49-F238E27FC236}">
                <a16:creationId xmlns:a16="http://schemas.microsoft.com/office/drawing/2014/main" id="{5B4AF045-7A2B-8526-2F0C-5440C231729C}"/>
              </a:ext>
            </a:extLst>
          </p:cNvPr>
          <p:cNvSpPr>
            <a:spLocks noChangeArrowheads="1"/>
          </p:cNvSpPr>
          <p:nvPr/>
        </p:nvSpPr>
        <p:spPr bwMode="auto">
          <a:xfrm>
            <a:off x="357188" y="5429250"/>
            <a:ext cx="6940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0000FF"/>
                </a:solidFill>
              </a:rPr>
              <a:t>【</a:t>
            </a:r>
            <a:r>
              <a:rPr lang="zh-CN" altLang="en-US" sz="2000">
                <a:solidFill>
                  <a:srgbClr val="0000FF"/>
                </a:solidFill>
              </a:rPr>
              <a:t>例</a:t>
            </a:r>
            <a:r>
              <a:rPr lang="en-US" altLang="zh-CN" sz="2000">
                <a:solidFill>
                  <a:srgbClr val="0000FF"/>
                </a:solidFill>
              </a:rPr>
              <a:t>】</a:t>
            </a:r>
            <a:r>
              <a:rPr lang="en-US" altLang="zh-CN" sz="2000"/>
              <a:t> </a:t>
            </a:r>
            <a:r>
              <a:rPr lang="zh-CN" altLang="en-US" sz="2000"/>
              <a:t>设两数</a:t>
            </a:r>
            <a:r>
              <a:rPr lang="en-US" altLang="zh-CN" sz="2000"/>
              <a:t>x=1011</a:t>
            </a:r>
            <a:r>
              <a:rPr lang="zh-CN" altLang="en-US" sz="2000"/>
              <a:t>，</a:t>
            </a:r>
            <a:r>
              <a:rPr lang="en-US" altLang="zh-CN" sz="2000"/>
              <a:t>y=0101</a:t>
            </a:r>
            <a:r>
              <a:rPr lang="zh-CN" altLang="en-US" sz="2000"/>
              <a:t>，求    ，</a:t>
            </a:r>
            <a:r>
              <a:rPr lang="en-US" altLang="zh-CN" sz="2000"/>
              <a:t>x∨y</a:t>
            </a:r>
            <a:r>
              <a:rPr lang="zh-CN" altLang="en-US" sz="2000"/>
              <a:t>，</a:t>
            </a:r>
            <a:r>
              <a:rPr lang="en-US" altLang="zh-CN" sz="2000"/>
              <a:t>x∧y</a:t>
            </a:r>
            <a:r>
              <a:rPr lang="zh-CN" altLang="en-US" sz="2000"/>
              <a:t>，</a:t>
            </a:r>
            <a:r>
              <a:rPr lang="en-US" altLang="zh-CN" sz="2000"/>
              <a:t>x⊕y</a:t>
            </a:r>
            <a:r>
              <a:rPr lang="zh-CN" altLang="en-US" sz="2000"/>
              <a:t>。</a:t>
            </a:r>
          </a:p>
        </p:txBody>
      </p:sp>
      <p:sp>
        <p:nvSpPr>
          <p:cNvPr id="5133" name="Rectangle 19">
            <a:extLst>
              <a:ext uri="{FF2B5EF4-FFF2-40B4-BE49-F238E27FC236}">
                <a16:creationId xmlns:a16="http://schemas.microsoft.com/office/drawing/2014/main" id="{69D74AC6-A7E5-0D8A-D1FA-938B665124D4}"/>
              </a:ext>
            </a:extLst>
          </p:cNvPr>
          <p:cNvSpPr>
            <a:spLocks noChangeArrowheads="1"/>
          </p:cNvSpPr>
          <p:nvPr/>
        </p:nvSpPr>
        <p:spPr bwMode="auto">
          <a:xfrm>
            <a:off x="466725" y="1219200"/>
            <a:ext cx="540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2</a:t>
            </a:r>
            <a:r>
              <a:rPr lang="zh-CN" altLang="en-US">
                <a:latin typeface="Arial" panose="020B0604020202020204" pitchFamily="34" charset="0"/>
              </a:rPr>
              <a:t>．计算机的基本逻辑运算</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EC7E461-597D-1CB5-20AC-345F13878BEC}"/>
              </a:ext>
            </a:extLst>
          </p:cNvPr>
          <p:cNvSpPr>
            <a:spLocks noGrp="1" noChangeArrowheads="1"/>
          </p:cNvSpPr>
          <p:nvPr>
            <p:ph type="title" idx="4294967295"/>
          </p:nvPr>
        </p:nvSpPr>
        <p:spPr/>
        <p:txBody>
          <a:bodyPr/>
          <a:lstStyle/>
          <a:p>
            <a:pPr eaLnBrk="1" hangingPunct="1">
              <a:defRPr/>
            </a:pPr>
            <a:r>
              <a:rPr kumimoji="1" lang="zh-CN" altLang="en-US" sz="2800">
                <a:solidFill>
                  <a:schemeClr val="tx1"/>
                </a:solidFill>
              </a:rPr>
              <a:t>逻辑运算 回顾</a:t>
            </a:r>
          </a:p>
        </p:txBody>
      </p:sp>
      <p:sp>
        <p:nvSpPr>
          <p:cNvPr id="6147" name="Rectangle 4">
            <a:extLst>
              <a:ext uri="{FF2B5EF4-FFF2-40B4-BE49-F238E27FC236}">
                <a16:creationId xmlns:a16="http://schemas.microsoft.com/office/drawing/2014/main" id="{9EDCD6EC-6D4F-F72D-229B-F667D45A6B74}"/>
              </a:ext>
            </a:extLst>
          </p:cNvPr>
          <p:cNvSpPr>
            <a:spLocks noChangeArrowheads="1"/>
          </p:cNvSpPr>
          <p:nvPr/>
        </p:nvSpPr>
        <p:spPr bwMode="auto">
          <a:xfrm>
            <a:off x="609600" y="12954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r>
              <a:rPr lang="zh-CN" altLang="en-US"/>
              <a:t>．逻辑运算的特点</a:t>
            </a:r>
            <a:endParaRPr lang="zh-CN" altLang="en-US">
              <a:latin typeface="Arial" panose="020B0604020202020204" pitchFamily="34" charset="0"/>
            </a:endParaRPr>
          </a:p>
        </p:txBody>
      </p:sp>
      <p:sp>
        <p:nvSpPr>
          <p:cNvPr id="16388" name="Rectangle 5">
            <a:extLst>
              <a:ext uri="{FF2B5EF4-FFF2-40B4-BE49-F238E27FC236}">
                <a16:creationId xmlns:a16="http://schemas.microsoft.com/office/drawing/2014/main" id="{7F5714C2-0EE0-4DD1-B204-12840E70183E}"/>
              </a:ext>
            </a:extLst>
          </p:cNvPr>
          <p:cNvSpPr>
            <a:spLocks noChangeArrowheads="1"/>
          </p:cNvSpPr>
          <p:nvPr/>
        </p:nvSpPr>
        <p:spPr bwMode="auto">
          <a:xfrm>
            <a:off x="304800" y="2057400"/>
            <a:ext cx="8839200" cy="817563"/>
          </a:xfrm>
          <a:prstGeom prst="rect">
            <a:avLst/>
          </a:prstGeom>
          <a:noFill/>
          <a:ln w="9525">
            <a:noFill/>
            <a:miter lim="800000"/>
          </a:ln>
        </p:spPr>
        <p:txBody>
          <a:bodyPr tIns="12696" bIns="12696">
            <a:spAutoFit/>
          </a:bodyPr>
          <a:lstStyle/>
          <a:p>
            <a:pPr eaLnBrk="1" hangingPunct="1">
              <a:defRPr/>
            </a:pPr>
            <a:r>
              <a:rPr kumimoji="1" lang="en-US" sz="2800">
                <a:effectLst>
                  <a:outerShdw blurRad="38100" dist="38100" dir="2700000" algn="tl">
                    <a:srgbClr val="C0C0C0"/>
                  </a:outerShdw>
                </a:effectLst>
              </a:rPr>
              <a:t>  </a:t>
            </a:r>
            <a:r>
              <a:rPr kumimoji="1" lang="en-US"/>
              <a:t>① </a:t>
            </a:r>
            <a:r>
              <a:rPr kumimoji="1" lang="zh-CN" altLang="en-US"/>
              <a:t>按位进行，各位的结果互不牵连；所以无借位，</a:t>
            </a:r>
          </a:p>
          <a:p>
            <a:pPr eaLnBrk="1" hangingPunct="1">
              <a:defRPr/>
            </a:pPr>
            <a:r>
              <a:rPr kumimoji="1" lang="zh-CN" altLang="en-US"/>
              <a:t>     进位，溢出等问题；</a:t>
            </a:r>
            <a:endParaRPr kumimoji="1" lang="zh-CN" altLang="en-US">
              <a:latin typeface="Arial" panose="020B0604020202020204" pitchFamily="34" charset="0"/>
            </a:endParaRPr>
          </a:p>
        </p:txBody>
      </p:sp>
      <p:sp>
        <p:nvSpPr>
          <p:cNvPr id="6149" name="Rectangle 6">
            <a:extLst>
              <a:ext uri="{FF2B5EF4-FFF2-40B4-BE49-F238E27FC236}">
                <a16:creationId xmlns:a16="http://schemas.microsoft.com/office/drawing/2014/main" id="{3B7D567B-1CCF-89E5-1302-990444DDCB77}"/>
              </a:ext>
            </a:extLst>
          </p:cNvPr>
          <p:cNvSpPr>
            <a:spLocks noChangeArrowheads="1"/>
          </p:cNvSpPr>
          <p:nvPr/>
        </p:nvSpPr>
        <p:spPr bwMode="auto">
          <a:xfrm>
            <a:off x="685800" y="4302125"/>
            <a:ext cx="83820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③ </a:t>
            </a:r>
            <a:r>
              <a:rPr lang="zh-CN" altLang="en-US"/>
              <a:t>每一位都可看成一个逻辑变量。 所以无符号位，</a:t>
            </a:r>
          </a:p>
          <a:p>
            <a:pPr eaLnBrk="1" hangingPunct="1"/>
            <a:r>
              <a:rPr lang="zh-CN" altLang="en-US"/>
              <a:t>     数值位，阶码和尾数的区分。</a:t>
            </a:r>
            <a:r>
              <a:rPr lang="zh-CN" altLang="en-US" sz="2800">
                <a:latin typeface="Arial" panose="020B0604020202020204" pitchFamily="34" charset="0"/>
              </a:rPr>
              <a:t> </a:t>
            </a:r>
          </a:p>
        </p:txBody>
      </p:sp>
      <p:sp>
        <p:nvSpPr>
          <p:cNvPr id="6150" name="Rectangle 7">
            <a:extLst>
              <a:ext uri="{FF2B5EF4-FFF2-40B4-BE49-F238E27FC236}">
                <a16:creationId xmlns:a16="http://schemas.microsoft.com/office/drawing/2014/main" id="{066199FA-3926-E8B8-50AA-90E9EE227088}"/>
              </a:ext>
            </a:extLst>
          </p:cNvPr>
          <p:cNvSpPr>
            <a:spLocks noChangeArrowheads="1"/>
          </p:cNvSpPr>
          <p:nvPr/>
        </p:nvSpPr>
        <p:spPr bwMode="auto">
          <a:xfrm>
            <a:off x="685800" y="3328988"/>
            <a:ext cx="3525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② </a:t>
            </a:r>
            <a:r>
              <a:rPr lang="zh-CN" altLang="en-US"/>
              <a:t>运算简单；</a:t>
            </a:r>
          </a:p>
        </p:txBody>
      </p:sp>
      <p:sp>
        <p:nvSpPr>
          <p:cNvPr id="6151" name="Text Box 11">
            <a:extLst>
              <a:ext uri="{FF2B5EF4-FFF2-40B4-BE49-F238E27FC236}">
                <a16:creationId xmlns:a16="http://schemas.microsoft.com/office/drawing/2014/main" id="{88990551-0F20-30CC-0C16-DF57CC8B332B}"/>
              </a:ext>
            </a:extLst>
          </p:cNvPr>
          <p:cNvSpPr txBox="1">
            <a:spLocks noChangeArrowheads="1"/>
          </p:cNvSpPr>
          <p:nvPr/>
        </p:nvSpPr>
        <p:spPr bwMode="auto">
          <a:xfrm>
            <a:off x="468313" y="5589588"/>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算术运算与逻辑运算的异同？</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a:extLst>
              <a:ext uri="{FF2B5EF4-FFF2-40B4-BE49-F238E27FC236}">
                <a16:creationId xmlns:a16="http://schemas.microsoft.com/office/drawing/2014/main" id="{A728D068-55E7-510D-9FF6-D1EF39AE8BC7}"/>
              </a:ext>
            </a:extLst>
          </p:cNvPr>
          <p:cNvGrpSpPr>
            <a:grpSpLocks/>
          </p:cNvGrpSpPr>
          <p:nvPr/>
        </p:nvGrpSpPr>
        <p:grpSpPr bwMode="auto">
          <a:xfrm>
            <a:off x="250825" y="1295400"/>
            <a:ext cx="7772400" cy="5562600"/>
            <a:chOff x="0" y="0"/>
            <a:chExt cx="6044" cy="4378"/>
          </a:xfrm>
        </p:grpSpPr>
        <p:sp>
          <p:nvSpPr>
            <p:cNvPr id="7173" name="Text Box 5">
              <a:extLst>
                <a:ext uri="{FF2B5EF4-FFF2-40B4-BE49-F238E27FC236}">
                  <a16:creationId xmlns:a16="http://schemas.microsoft.com/office/drawing/2014/main" id="{9940D5D4-D6CD-9E77-ABA6-B1DF2B30C71D}"/>
                </a:ext>
              </a:extLst>
            </p:cNvPr>
            <p:cNvSpPr txBox="1">
              <a:spLocks noChangeArrowheads="1"/>
            </p:cNvSpPr>
            <p:nvPr/>
          </p:nvSpPr>
          <p:spPr bwMode="auto">
            <a:xfrm>
              <a:off x="29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n-1</a:t>
              </a:r>
              <a:endParaRPr lang="en-US" altLang="zh-CN" sz="1600"/>
            </a:p>
          </p:txBody>
        </p:sp>
        <p:sp>
          <p:nvSpPr>
            <p:cNvPr id="7174" name="Text Box 6">
              <a:extLst>
                <a:ext uri="{FF2B5EF4-FFF2-40B4-BE49-F238E27FC236}">
                  <a16:creationId xmlns:a16="http://schemas.microsoft.com/office/drawing/2014/main" id="{150B8E89-4C6A-2F3C-B828-1CD9C3580E91}"/>
                </a:ext>
              </a:extLst>
            </p:cNvPr>
            <p:cNvSpPr txBox="1">
              <a:spLocks noChangeArrowheads="1"/>
            </p:cNvSpPr>
            <p:nvPr/>
          </p:nvSpPr>
          <p:spPr bwMode="auto">
            <a:xfrm>
              <a:off x="1528" y="1756"/>
              <a:ext cx="37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n-2</a:t>
              </a:r>
              <a:endParaRPr lang="en-US" altLang="zh-CN" sz="1600"/>
            </a:p>
          </p:txBody>
        </p:sp>
        <p:sp>
          <p:nvSpPr>
            <p:cNvPr id="7175" name="Text Box 7">
              <a:extLst>
                <a:ext uri="{FF2B5EF4-FFF2-40B4-BE49-F238E27FC236}">
                  <a16:creationId xmlns:a16="http://schemas.microsoft.com/office/drawing/2014/main" id="{592E8AE0-CAE2-07F8-7A85-F4C8C6BE0FCC}"/>
                </a:ext>
              </a:extLst>
            </p:cNvPr>
            <p:cNvSpPr txBox="1">
              <a:spLocks noChangeArrowheads="1"/>
            </p:cNvSpPr>
            <p:nvPr/>
          </p:nvSpPr>
          <p:spPr bwMode="auto">
            <a:xfrm>
              <a:off x="3350" y="173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1</a:t>
              </a:r>
              <a:endParaRPr lang="en-US" altLang="zh-CN" sz="1600"/>
            </a:p>
          </p:txBody>
        </p:sp>
        <p:sp>
          <p:nvSpPr>
            <p:cNvPr id="7176" name="Text Box 8">
              <a:extLst>
                <a:ext uri="{FF2B5EF4-FFF2-40B4-BE49-F238E27FC236}">
                  <a16:creationId xmlns:a16="http://schemas.microsoft.com/office/drawing/2014/main" id="{BB3590F0-F459-CAE8-4226-48E88E42044F}"/>
                </a:ext>
              </a:extLst>
            </p:cNvPr>
            <p:cNvSpPr txBox="1">
              <a:spLocks noChangeArrowheads="1"/>
            </p:cNvSpPr>
            <p:nvPr/>
          </p:nvSpPr>
          <p:spPr bwMode="auto">
            <a:xfrm>
              <a:off x="4932"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a:t>
              </a:r>
              <a:r>
                <a:rPr lang="en-US" altLang="zh-CN" sz="1600" baseline="-25000"/>
                <a:t>0</a:t>
              </a:r>
              <a:endParaRPr lang="en-US" altLang="zh-CN" sz="1600"/>
            </a:p>
          </p:txBody>
        </p:sp>
        <p:sp>
          <p:nvSpPr>
            <p:cNvPr id="7177" name="Text Box 9">
              <a:extLst>
                <a:ext uri="{FF2B5EF4-FFF2-40B4-BE49-F238E27FC236}">
                  <a16:creationId xmlns:a16="http://schemas.microsoft.com/office/drawing/2014/main" id="{500734B6-7CA2-2898-116F-FBFE39D12520}"/>
                </a:ext>
              </a:extLst>
            </p:cNvPr>
            <p:cNvSpPr txBox="1">
              <a:spLocks noChangeArrowheads="1"/>
            </p:cNvSpPr>
            <p:nvPr/>
          </p:nvSpPr>
          <p:spPr bwMode="auto">
            <a:xfrm>
              <a:off x="689" y="33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F</a:t>
              </a:r>
              <a:r>
                <a:rPr lang="en-US" altLang="zh-CN" sz="1600" baseline="-25000"/>
                <a:t>n-1</a:t>
              </a:r>
              <a:endParaRPr lang="en-US" altLang="zh-CN" sz="1600"/>
            </a:p>
          </p:txBody>
        </p:sp>
        <p:sp>
          <p:nvSpPr>
            <p:cNvPr id="7178" name="Line 10">
              <a:extLst>
                <a:ext uri="{FF2B5EF4-FFF2-40B4-BE49-F238E27FC236}">
                  <a16:creationId xmlns:a16="http://schemas.microsoft.com/office/drawing/2014/main" id="{669A24F5-26F6-460E-2015-C2AAD27B76DA}"/>
                </a:ext>
              </a:extLst>
            </p:cNvPr>
            <p:cNvSpPr>
              <a:spLocks noChangeShapeType="1"/>
            </p:cNvSpPr>
            <p:nvPr/>
          </p:nvSpPr>
          <p:spPr bwMode="auto">
            <a:xfrm flipV="1">
              <a:off x="180" y="0"/>
              <a:ext cx="0" cy="312"/>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9" name="Text Box 11">
              <a:extLst>
                <a:ext uri="{FF2B5EF4-FFF2-40B4-BE49-F238E27FC236}">
                  <a16:creationId xmlns:a16="http://schemas.microsoft.com/office/drawing/2014/main" id="{B75BF2D9-9F68-4B61-D4DC-7EAFD698D434}"/>
                </a:ext>
              </a:extLst>
            </p:cNvPr>
            <p:cNvSpPr txBox="1">
              <a:spLocks noChangeArrowheads="1"/>
            </p:cNvSpPr>
            <p:nvPr/>
          </p:nvSpPr>
          <p:spPr bwMode="auto">
            <a:xfrm>
              <a:off x="332" y="0"/>
              <a:ext cx="65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OF</a:t>
              </a:r>
            </a:p>
          </p:txBody>
        </p:sp>
        <p:sp>
          <p:nvSpPr>
            <p:cNvPr id="7180" name="Text Box 12">
              <a:extLst>
                <a:ext uri="{FF2B5EF4-FFF2-40B4-BE49-F238E27FC236}">
                  <a16:creationId xmlns:a16="http://schemas.microsoft.com/office/drawing/2014/main" id="{9CA91662-9291-D913-3B46-13A6EFB7A948}"/>
                </a:ext>
              </a:extLst>
            </p:cNvPr>
            <p:cNvSpPr txBox="1">
              <a:spLocks noChangeArrowheads="1"/>
            </p:cNvSpPr>
            <p:nvPr/>
          </p:nvSpPr>
          <p:spPr bwMode="auto">
            <a:xfrm>
              <a:off x="5504" y="202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M=1</a:t>
              </a:r>
              <a:r>
                <a:rPr lang="zh-CN" altLang="en-US" sz="1600"/>
                <a:t>减</a:t>
              </a:r>
            </a:p>
          </p:txBody>
        </p:sp>
        <p:sp>
          <p:nvSpPr>
            <p:cNvPr id="7181" name="Text Box 13">
              <a:extLst>
                <a:ext uri="{FF2B5EF4-FFF2-40B4-BE49-F238E27FC236}">
                  <a16:creationId xmlns:a16="http://schemas.microsoft.com/office/drawing/2014/main" id="{568D70EB-A1FD-6A88-5CDA-D5BC66F75755}"/>
                </a:ext>
              </a:extLst>
            </p:cNvPr>
            <p:cNvSpPr txBox="1">
              <a:spLocks noChangeArrowheads="1"/>
            </p:cNvSpPr>
            <p:nvPr/>
          </p:nvSpPr>
          <p:spPr bwMode="auto">
            <a:xfrm>
              <a:off x="5220" y="116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0</a:t>
              </a:r>
              <a:endParaRPr lang="en-US" altLang="zh-CN" sz="1600"/>
            </a:p>
          </p:txBody>
        </p:sp>
        <p:sp>
          <p:nvSpPr>
            <p:cNvPr id="7182" name="Text Box 14">
              <a:extLst>
                <a:ext uri="{FF2B5EF4-FFF2-40B4-BE49-F238E27FC236}">
                  <a16:creationId xmlns:a16="http://schemas.microsoft.com/office/drawing/2014/main" id="{F3592ACC-AADD-D880-98EE-46E3B72094E5}"/>
                </a:ext>
              </a:extLst>
            </p:cNvPr>
            <p:cNvSpPr txBox="1">
              <a:spLocks noChangeArrowheads="1"/>
            </p:cNvSpPr>
            <p:nvPr/>
          </p:nvSpPr>
          <p:spPr bwMode="auto">
            <a:xfrm>
              <a:off x="4392"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1</a:t>
              </a:r>
              <a:endParaRPr lang="en-US" altLang="zh-CN" sz="1600"/>
            </a:p>
          </p:txBody>
        </p:sp>
        <p:sp>
          <p:nvSpPr>
            <p:cNvPr id="7183" name="Text Box 15">
              <a:extLst>
                <a:ext uri="{FF2B5EF4-FFF2-40B4-BE49-F238E27FC236}">
                  <a16:creationId xmlns:a16="http://schemas.microsoft.com/office/drawing/2014/main" id="{46235682-C1BE-D18D-C185-03EC0A86D111}"/>
                </a:ext>
              </a:extLst>
            </p:cNvPr>
            <p:cNvSpPr txBox="1">
              <a:spLocks noChangeArrowheads="1"/>
            </p:cNvSpPr>
            <p:nvPr/>
          </p:nvSpPr>
          <p:spPr bwMode="auto">
            <a:xfrm>
              <a:off x="3260" y="117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2</a:t>
              </a:r>
              <a:endParaRPr lang="en-US" altLang="zh-CN" sz="1600"/>
            </a:p>
          </p:txBody>
        </p:sp>
        <p:sp>
          <p:nvSpPr>
            <p:cNvPr id="7184" name="Text Box 16">
              <a:extLst>
                <a:ext uri="{FF2B5EF4-FFF2-40B4-BE49-F238E27FC236}">
                  <a16:creationId xmlns:a16="http://schemas.microsoft.com/office/drawing/2014/main" id="{7A8432A6-8B6E-9371-57C8-75305C741F2E}"/>
                </a:ext>
              </a:extLst>
            </p:cNvPr>
            <p:cNvSpPr txBox="1">
              <a:spLocks noChangeArrowheads="1"/>
            </p:cNvSpPr>
            <p:nvPr/>
          </p:nvSpPr>
          <p:spPr bwMode="auto">
            <a:xfrm>
              <a:off x="2276" y="119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n-2</a:t>
              </a:r>
              <a:endParaRPr lang="en-US" altLang="zh-CN" sz="1600"/>
            </a:p>
          </p:txBody>
        </p:sp>
        <p:sp>
          <p:nvSpPr>
            <p:cNvPr id="7185" name="Text Box 17">
              <a:extLst>
                <a:ext uri="{FF2B5EF4-FFF2-40B4-BE49-F238E27FC236}">
                  <a16:creationId xmlns:a16="http://schemas.microsoft.com/office/drawing/2014/main" id="{4805E99A-5065-3502-120F-FB1F79BAFC41}"/>
                </a:ext>
              </a:extLst>
            </p:cNvPr>
            <p:cNvSpPr txBox="1">
              <a:spLocks noChangeArrowheads="1"/>
            </p:cNvSpPr>
            <p:nvPr/>
          </p:nvSpPr>
          <p:spPr bwMode="auto">
            <a:xfrm>
              <a:off x="1072" y="155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n-1</a:t>
              </a:r>
              <a:endParaRPr lang="en-US" altLang="zh-CN" sz="1600"/>
            </a:p>
          </p:txBody>
        </p:sp>
        <p:sp>
          <p:nvSpPr>
            <p:cNvPr id="7186" name="Text Box 18">
              <a:extLst>
                <a:ext uri="{FF2B5EF4-FFF2-40B4-BE49-F238E27FC236}">
                  <a16:creationId xmlns:a16="http://schemas.microsoft.com/office/drawing/2014/main" id="{D81B3032-DA4B-A1AD-AE37-BEFE03657FA9}"/>
                </a:ext>
              </a:extLst>
            </p:cNvPr>
            <p:cNvSpPr txBox="1">
              <a:spLocks noChangeArrowheads="1"/>
            </p:cNvSpPr>
            <p:nvPr/>
          </p:nvSpPr>
          <p:spPr bwMode="auto">
            <a:xfrm>
              <a:off x="164" y="149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C</a:t>
              </a:r>
              <a:r>
                <a:rPr lang="en-US" altLang="zh-CN" sz="1600" baseline="-25000"/>
                <a:t>n</a:t>
              </a:r>
              <a:endParaRPr lang="en-US" altLang="zh-CN" sz="1600"/>
            </a:p>
          </p:txBody>
        </p:sp>
        <p:grpSp>
          <p:nvGrpSpPr>
            <p:cNvPr id="7187" name="Group 17">
              <a:extLst>
                <a:ext uri="{FF2B5EF4-FFF2-40B4-BE49-F238E27FC236}">
                  <a16:creationId xmlns:a16="http://schemas.microsoft.com/office/drawing/2014/main" id="{E8F1EA2B-2F66-E0C9-D409-0A77C3B6F8C7}"/>
                </a:ext>
              </a:extLst>
            </p:cNvPr>
            <p:cNvGrpSpPr>
              <a:grpSpLocks/>
            </p:cNvGrpSpPr>
            <p:nvPr/>
          </p:nvGrpSpPr>
          <p:grpSpPr bwMode="auto">
            <a:xfrm>
              <a:off x="0" y="322"/>
              <a:ext cx="361" cy="521"/>
              <a:chOff x="0" y="0"/>
              <a:chExt cx="390" cy="563"/>
            </a:xfrm>
          </p:grpSpPr>
          <p:sp>
            <p:nvSpPr>
              <p:cNvPr id="7267" name="Freeform 20">
                <a:extLst>
                  <a:ext uri="{FF2B5EF4-FFF2-40B4-BE49-F238E27FC236}">
                    <a16:creationId xmlns:a16="http://schemas.microsoft.com/office/drawing/2014/main" id="{ACE0344D-E5C0-84EA-98E5-88142EB79AF4}"/>
                  </a:ext>
                </a:extLst>
              </p:cNvPr>
              <p:cNvSpPr>
                <a:spLocks noChangeArrowheads="1"/>
              </p:cNvSpPr>
              <p:nvPr/>
            </p:nvSpPr>
            <p:spPr bwMode="auto">
              <a:xfrm>
                <a:off x="5" y="0"/>
                <a:ext cx="385" cy="166"/>
              </a:xfrm>
              <a:custGeom>
                <a:avLst/>
                <a:gdLst>
                  <a:gd name="T0" fmla="*/ 0 w 1440"/>
                  <a:gd name="T1" fmla="*/ 166 h 156"/>
                  <a:gd name="T2" fmla="*/ 193 w 1440"/>
                  <a:gd name="T3" fmla="*/ 0 h 156"/>
                  <a:gd name="T4" fmla="*/ 385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8" name="Freeform 21">
                <a:extLst>
                  <a:ext uri="{FF2B5EF4-FFF2-40B4-BE49-F238E27FC236}">
                    <a16:creationId xmlns:a16="http://schemas.microsoft.com/office/drawing/2014/main" id="{ADAD7489-53B7-9DE1-7A65-A0844CB57A6D}"/>
                  </a:ext>
                </a:extLst>
              </p:cNvPr>
              <p:cNvSpPr>
                <a:spLocks noChangeArrowheads="1"/>
              </p:cNvSpPr>
              <p:nvPr/>
            </p:nvSpPr>
            <p:spPr bwMode="auto">
              <a:xfrm>
                <a:off x="0" y="439"/>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9" name="Freeform 22">
                <a:extLst>
                  <a:ext uri="{FF2B5EF4-FFF2-40B4-BE49-F238E27FC236}">
                    <a16:creationId xmlns:a16="http://schemas.microsoft.com/office/drawing/2014/main" id="{E14D8C97-D530-1377-4565-B710E4E4A020}"/>
                  </a:ext>
                </a:extLst>
              </p:cNvPr>
              <p:cNvSpPr>
                <a:spLocks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0" name="Freeform 23">
                <a:extLst>
                  <a:ext uri="{FF2B5EF4-FFF2-40B4-BE49-F238E27FC236}">
                    <a16:creationId xmlns:a16="http://schemas.microsoft.com/office/drawing/2014/main" id="{0C6128A6-0902-9E76-1E61-E87939A9C1F9}"/>
                  </a:ext>
                </a:extLst>
              </p:cNvPr>
              <p:cNvSpPr>
                <a:spLocks noChangeArrowheads="1"/>
              </p:cNvSpPr>
              <p:nvPr/>
            </p:nvSpPr>
            <p:spPr bwMode="auto">
              <a:xfrm rot="16200000" flipV="1">
                <a:off x="220"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1" name="Freeform 24">
                <a:extLst>
                  <a:ext uri="{FF2B5EF4-FFF2-40B4-BE49-F238E27FC236}">
                    <a16:creationId xmlns:a16="http://schemas.microsoft.com/office/drawing/2014/main" id="{6AC1B562-F8FE-6E5A-4F7E-07643E447DD3}"/>
                  </a:ext>
                </a:extLst>
              </p:cNvPr>
              <p:cNvSpPr>
                <a:spLocks noChangeArrowheads="1"/>
              </p:cNvSpPr>
              <p:nvPr/>
            </p:nvSpPr>
            <p:spPr bwMode="auto">
              <a:xfrm>
                <a:off x="0" y="520"/>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188" name="Text Box 25">
              <a:extLst>
                <a:ext uri="{FF2B5EF4-FFF2-40B4-BE49-F238E27FC236}">
                  <a16:creationId xmlns:a16="http://schemas.microsoft.com/office/drawing/2014/main" id="{421A38D0-E5EB-629A-287C-E504A3162117}"/>
                </a:ext>
              </a:extLst>
            </p:cNvPr>
            <p:cNvSpPr txBox="1">
              <a:spLocks noChangeArrowheads="1"/>
            </p:cNvSpPr>
            <p:nvPr/>
          </p:nvSpPr>
          <p:spPr bwMode="auto">
            <a:xfrm>
              <a:off x="555"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a:t>FA</a:t>
              </a:r>
            </a:p>
          </p:txBody>
        </p:sp>
        <p:sp>
          <p:nvSpPr>
            <p:cNvPr id="7189" name="Line 26">
              <a:extLst>
                <a:ext uri="{FF2B5EF4-FFF2-40B4-BE49-F238E27FC236}">
                  <a16:creationId xmlns:a16="http://schemas.microsoft.com/office/drawing/2014/main" id="{DDD5DE50-8DBE-A658-4B7D-F82AD7ACAB0C}"/>
                </a:ext>
              </a:extLst>
            </p:cNvPr>
            <p:cNvSpPr>
              <a:spLocks noChangeShapeType="1"/>
            </p:cNvSpPr>
            <p:nvPr/>
          </p:nvSpPr>
          <p:spPr bwMode="auto">
            <a:xfrm flipV="1">
              <a:off x="240" y="1025"/>
              <a:ext cx="1060"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 name="Line 27">
              <a:extLst>
                <a:ext uri="{FF2B5EF4-FFF2-40B4-BE49-F238E27FC236}">
                  <a16:creationId xmlns:a16="http://schemas.microsoft.com/office/drawing/2014/main" id="{7F011129-312B-5EB9-3A47-3FAB404D89C5}"/>
                </a:ext>
              </a:extLst>
            </p:cNvPr>
            <p:cNvSpPr>
              <a:spLocks noChangeShapeType="1"/>
            </p:cNvSpPr>
            <p:nvPr/>
          </p:nvSpPr>
          <p:spPr bwMode="auto">
            <a:xfrm>
              <a:off x="239" y="72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 name="Line 28">
              <a:extLst>
                <a:ext uri="{FF2B5EF4-FFF2-40B4-BE49-F238E27FC236}">
                  <a16:creationId xmlns:a16="http://schemas.microsoft.com/office/drawing/2014/main" id="{A896F098-A3BA-FB28-2218-21C1FE822F5A}"/>
                </a:ext>
              </a:extLst>
            </p:cNvPr>
            <p:cNvSpPr>
              <a:spLocks noChangeShapeType="1"/>
            </p:cNvSpPr>
            <p:nvPr/>
          </p:nvSpPr>
          <p:spPr bwMode="auto">
            <a:xfrm>
              <a:off x="1305" y="1031"/>
              <a:ext cx="1" cy="517"/>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192" name="Line 29">
              <a:extLst>
                <a:ext uri="{FF2B5EF4-FFF2-40B4-BE49-F238E27FC236}">
                  <a16:creationId xmlns:a16="http://schemas.microsoft.com/office/drawing/2014/main" id="{F1F38C49-D8BB-BE6F-EC53-2FA6FFF6BF24}"/>
                </a:ext>
              </a:extLst>
            </p:cNvPr>
            <p:cNvSpPr>
              <a:spLocks noChangeShapeType="1"/>
            </p:cNvSpPr>
            <p:nvPr/>
          </p:nvSpPr>
          <p:spPr bwMode="auto">
            <a:xfrm>
              <a:off x="105" y="745"/>
              <a:ext cx="1" cy="7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 name="Line 30">
              <a:extLst>
                <a:ext uri="{FF2B5EF4-FFF2-40B4-BE49-F238E27FC236}">
                  <a16:creationId xmlns:a16="http://schemas.microsoft.com/office/drawing/2014/main" id="{1249BAB4-7B08-5C56-A289-147A3422123F}"/>
                </a:ext>
              </a:extLst>
            </p:cNvPr>
            <p:cNvSpPr>
              <a:spLocks noChangeShapeType="1"/>
            </p:cNvSpPr>
            <p:nvPr/>
          </p:nvSpPr>
          <p:spPr bwMode="auto">
            <a:xfrm>
              <a:off x="105" y="1540"/>
              <a:ext cx="43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 name="Text Box 31">
              <a:extLst>
                <a:ext uri="{FF2B5EF4-FFF2-40B4-BE49-F238E27FC236}">
                  <a16:creationId xmlns:a16="http://schemas.microsoft.com/office/drawing/2014/main" id="{85ABA877-0F54-8FCD-D570-D0AB1B6582F0}"/>
                </a:ext>
              </a:extLst>
            </p:cNvPr>
            <p:cNvSpPr txBox="1">
              <a:spLocks noChangeArrowheads="1"/>
            </p:cNvSpPr>
            <p:nvPr/>
          </p:nvSpPr>
          <p:spPr bwMode="auto">
            <a:xfrm>
              <a:off x="180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a:t>FA</a:t>
              </a:r>
            </a:p>
          </p:txBody>
        </p:sp>
        <p:sp>
          <p:nvSpPr>
            <p:cNvPr id="7195" name="Line 32">
              <a:extLst>
                <a:ext uri="{FF2B5EF4-FFF2-40B4-BE49-F238E27FC236}">
                  <a16:creationId xmlns:a16="http://schemas.microsoft.com/office/drawing/2014/main" id="{126C7285-22C7-DF84-9672-F3667DEBB135}"/>
                </a:ext>
              </a:extLst>
            </p:cNvPr>
            <p:cNvSpPr>
              <a:spLocks noChangeShapeType="1"/>
            </p:cNvSpPr>
            <p:nvPr/>
          </p:nvSpPr>
          <p:spPr bwMode="auto">
            <a:xfrm flipH="1">
              <a:off x="1040" y="1540"/>
              <a:ext cx="767"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96" name="Text Box 33">
              <a:extLst>
                <a:ext uri="{FF2B5EF4-FFF2-40B4-BE49-F238E27FC236}">
                  <a16:creationId xmlns:a16="http://schemas.microsoft.com/office/drawing/2014/main" id="{9146E37A-521D-D2B6-36D1-70D8701881D6}"/>
                </a:ext>
              </a:extLst>
            </p:cNvPr>
            <p:cNvSpPr txBox="1">
              <a:spLocks noChangeArrowheads="1"/>
            </p:cNvSpPr>
            <p:nvPr/>
          </p:nvSpPr>
          <p:spPr bwMode="auto">
            <a:xfrm>
              <a:off x="4680" y="1384"/>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a:t>FA</a:t>
              </a:r>
            </a:p>
          </p:txBody>
        </p:sp>
        <p:sp>
          <p:nvSpPr>
            <p:cNvPr id="7197" name="Text Box 34">
              <a:extLst>
                <a:ext uri="{FF2B5EF4-FFF2-40B4-BE49-F238E27FC236}">
                  <a16:creationId xmlns:a16="http://schemas.microsoft.com/office/drawing/2014/main" id="{69D56E30-218E-8976-A123-3B0211F5F917}"/>
                </a:ext>
              </a:extLst>
            </p:cNvPr>
            <p:cNvSpPr txBox="1">
              <a:spLocks noChangeArrowheads="1"/>
            </p:cNvSpPr>
            <p:nvPr/>
          </p:nvSpPr>
          <p:spPr bwMode="auto">
            <a:xfrm>
              <a:off x="3525" y="1378"/>
              <a:ext cx="480" cy="3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216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a:t>FA</a:t>
              </a:r>
            </a:p>
          </p:txBody>
        </p:sp>
        <p:sp>
          <p:nvSpPr>
            <p:cNvPr id="7198" name="Line 35">
              <a:extLst>
                <a:ext uri="{FF2B5EF4-FFF2-40B4-BE49-F238E27FC236}">
                  <a16:creationId xmlns:a16="http://schemas.microsoft.com/office/drawing/2014/main" id="{0FE3EA16-4819-4398-E426-494AE3ED791C}"/>
                </a:ext>
              </a:extLst>
            </p:cNvPr>
            <p:cNvSpPr>
              <a:spLocks noChangeShapeType="1"/>
            </p:cNvSpPr>
            <p:nvPr/>
          </p:nvSpPr>
          <p:spPr bwMode="auto">
            <a:xfrm flipH="1" flipV="1">
              <a:off x="3255" y="1535"/>
              <a:ext cx="265"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36">
              <a:extLst>
                <a:ext uri="{FF2B5EF4-FFF2-40B4-BE49-F238E27FC236}">
                  <a16:creationId xmlns:a16="http://schemas.microsoft.com/office/drawing/2014/main" id="{0E0F406E-3C0A-A775-D0CC-1CF30E3148D3}"/>
                </a:ext>
              </a:extLst>
            </p:cNvPr>
            <p:cNvSpPr>
              <a:spLocks noChangeShapeType="1"/>
            </p:cNvSpPr>
            <p:nvPr/>
          </p:nvSpPr>
          <p:spPr bwMode="auto">
            <a:xfrm flipH="1">
              <a:off x="2745" y="1535"/>
              <a:ext cx="435" cy="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37">
              <a:extLst>
                <a:ext uri="{FF2B5EF4-FFF2-40B4-BE49-F238E27FC236}">
                  <a16:creationId xmlns:a16="http://schemas.microsoft.com/office/drawing/2014/main" id="{19A0EB9C-8BCA-EB47-B0AB-B97F0CBA5CBD}"/>
                </a:ext>
              </a:extLst>
            </p:cNvPr>
            <p:cNvSpPr>
              <a:spLocks noChangeShapeType="1"/>
            </p:cNvSpPr>
            <p:nvPr/>
          </p:nvSpPr>
          <p:spPr bwMode="auto">
            <a:xfrm flipH="1" flipV="1">
              <a:off x="2280" y="1535"/>
              <a:ext cx="394" cy="9"/>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01" name="Line 38">
              <a:extLst>
                <a:ext uri="{FF2B5EF4-FFF2-40B4-BE49-F238E27FC236}">
                  <a16:creationId xmlns:a16="http://schemas.microsoft.com/office/drawing/2014/main" id="{9675B6BE-9C12-7BA6-0F78-BB1765849C21}"/>
                </a:ext>
              </a:extLst>
            </p:cNvPr>
            <p:cNvSpPr>
              <a:spLocks noChangeShapeType="1"/>
            </p:cNvSpPr>
            <p:nvPr/>
          </p:nvSpPr>
          <p:spPr bwMode="auto">
            <a:xfrm flipH="1">
              <a:off x="4005" y="1540"/>
              <a:ext cx="6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02" name="Line 39">
              <a:extLst>
                <a:ext uri="{FF2B5EF4-FFF2-40B4-BE49-F238E27FC236}">
                  <a16:creationId xmlns:a16="http://schemas.microsoft.com/office/drawing/2014/main" id="{62B8A5D7-5419-63FC-2249-D8B9E2A98F45}"/>
                </a:ext>
              </a:extLst>
            </p:cNvPr>
            <p:cNvSpPr>
              <a:spLocks noChangeShapeType="1"/>
            </p:cNvSpPr>
            <p:nvPr/>
          </p:nvSpPr>
          <p:spPr bwMode="auto">
            <a:xfrm flipH="1">
              <a:off x="5160" y="1540"/>
              <a:ext cx="283" cy="1"/>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7203" name="Group 38">
              <a:extLst>
                <a:ext uri="{FF2B5EF4-FFF2-40B4-BE49-F238E27FC236}">
                  <a16:creationId xmlns:a16="http://schemas.microsoft.com/office/drawing/2014/main" id="{E6A3FBFC-24B9-46BE-B825-A34D3FDBFB05}"/>
                </a:ext>
              </a:extLst>
            </p:cNvPr>
            <p:cNvGrpSpPr>
              <a:grpSpLocks/>
            </p:cNvGrpSpPr>
            <p:nvPr/>
          </p:nvGrpSpPr>
          <p:grpSpPr bwMode="auto">
            <a:xfrm>
              <a:off x="450" y="2008"/>
              <a:ext cx="361" cy="521"/>
              <a:chOff x="0" y="0"/>
              <a:chExt cx="390" cy="563"/>
            </a:xfrm>
          </p:grpSpPr>
          <p:sp>
            <p:nvSpPr>
              <p:cNvPr id="7262" name="Freeform 41">
                <a:extLst>
                  <a:ext uri="{FF2B5EF4-FFF2-40B4-BE49-F238E27FC236}">
                    <a16:creationId xmlns:a16="http://schemas.microsoft.com/office/drawing/2014/main" id="{AE44B1F7-7C9A-49EA-3B28-706B802E27EF}"/>
                  </a:ext>
                </a:extLst>
              </p:cNvPr>
              <p:cNvSpPr>
                <a:spLocks noChangeArrowheads="1"/>
              </p:cNvSpPr>
              <p:nvPr/>
            </p:nvSpPr>
            <p:spPr bwMode="auto">
              <a:xfrm>
                <a:off x="5" y="0"/>
                <a:ext cx="385" cy="166"/>
              </a:xfrm>
              <a:custGeom>
                <a:avLst/>
                <a:gdLst>
                  <a:gd name="T0" fmla="*/ 0 w 1440"/>
                  <a:gd name="T1" fmla="*/ 166 h 156"/>
                  <a:gd name="T2" fmla="*/ 193 w 1440"/>
                  <a:gd name="T3" fmla="*/ 0 h 156"/>
                  <a:gd name="T4" fmla="*/ 385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3" name="Freeform 42">
                <a:extLst>
                  <a:ext uri="{FF2B5EF4-FFF2-40B4-BE49-F238E27FC236}">
                    <a16:creationId xmlns:a16="http://schemas.microsoft.com/office/drawing/2014/main" id="{4E05A1F9-B3DE-F415-59F9-0A405A3FBA72}"/>
                  </a:ext>
                </a:extLst>
              </p:cNvPr>
              <p:cNvSpPr>
                <a:spLocks noChangeArrowheads="1"/>
              </p:cNvSpPr>
              <p:nvPr/>
            </p:nvSpPr>
            <p:spPr bwMode="auto">
              <a:xfrm>
                <a:off x="0" y="439"/>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4" name="Freeform 43">
                <a:extLst>
                  <a:ext uri="{FF2B5EF4-FFF2-40B4-BE49-F238E27FC236}">
                    <a16:creationId xmlns:a16="http://schemas.microsoft.com/office/drawing/2014/main" id="{5E899F45-262E-84E3-FC19-DF1013504343}"/>
                  </a:ext>
                </a:extLst>
              </p:cNvPr>
              <p:cNvSpPr>
                <a:spLocks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5" name="Freeform 44">
                <a:extLst>
                  <a:ext uri="{FF2B5EF4-FFF2-40B4-BE49-F238E27FC236}">
                    <a16:creationId xmlns:a16="http://schemas.microsoft.com/office/drawing/2014/main" id="{749BB706-9701-574B-7D33-953C23F6745A}"/>
                  </a:ext>
                </a:extLst>
              </p:cNvPr>
              <p:cNvSpPr>
                <a:spLocks noChangeArrowheads="1"/>
              </p:cNvSpPr>
              <p:nvPr/>
            </p:nvSpPr>
            <p:spPr bwMode="auto">
              <a:xfrm rot="16200000" flipV="1">
                <a:off x="220"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6" name="Freeform 45">
                <a:extLst>
                  <a:ext uri="{FF2B5EF4-FFF2-40B4-BE49-F238E27FC236}">
                    <a16:creationId xmlns:a16="http://schemas.microsoft.com/office/drawing/2014/main" id="{14F24C4E-21D0-5191-29A3-C6F6924DD4EA}"/>
                  </a:ext>
                </a:extLst>
              </p:cNvPr>
              <p:cNvSpPr>
                <a:spLocks noChangeArrowheads="1"/>
              </p:cNvSpPr>
              <p:nvPr/>
            </p:nvSpPr>
            <p:spPr bwMode="auto">
              <a:xfrm>
                <a:off x="0" y="520"/>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204" name="Group 44">
              <a:extLst>
                <a:ext uri="{FF2B5EF4-FFF2-40B4-BE49-F238E27FC236}">
                  <a16:creationId xmlns:a16="http://schemas.microsoft.com/office/drawing/2014/main" id="{2FB4E059-35D4-8250-135C-598E334C5686}"/>
                </a:ext>
              </a:extLst>
            </p:cNvPr>
            <p:cNvGrpSpPr>
              <a:grpSpLocks/>
            </p:cNvGrpSpPr>
            <p:nvPr/>
          </p:nvGrpSpPr>
          <p:grpSpPr bwMode="auto">
            <a:xfrm>
              <a:off x="1710" y="2023"/>
              <a:ext cx="361" cy="521"/>
              <a:chOff x="0" y="0"/>
              <a:chExt cx="390" cy="563"/>
            </a:xfrm>
          </p:grpSpPr>
          <p:sp>
            <p:nvSpPr>
              <p:cNvPr id="7257" name="Freeform 47">
                <a:extLst>
                  <a:ext uri="{FF2B5EF4-FFF2-40B4-BE49-F238E27FC236}">
                    <a16:creationId xmlns:a16="http://schemas.microsoft.com/office/drawing/2014/main" id="{55E59215-776F-32BB-1C2B-7C3997245D10}"/>
                  </a:ext>
                </a:extLst>
              </p:cNvPr>
              <p:cNvSpPr>
                <a:spLocks noChangeArrowheads="1"/>
              </p:cNvSpPr>
              <p:nvPr/>
            </p:nvSpPr>
            <p:spPr bwMode="auto">
              <a:xfrm>
                <a:off x="5" y="0"/>
                <a:ext cx="385" cy="166"/>
              </a:xfrm>
              <a:custGeom>
                <a:avLst/>
                <a:gdLst>
                  <a:gd name="T0" fmla="*/ 0 w 1440"/>
                  <a:gd name="T1" fmla="*/ 166 h 156"/>
                  <a:gd name="T2" fmla="*/ 193 w 1440"/>
                  <a:gd name="T3" fmla="*/ 0 h 156"/>
                  <a:gd name="T4" fmla="*/ 385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8" name="Freeform 48">
                <a:extLst>
                  <a:ext uri="{FF2B5EF4-FFF2-40B4-BE49-F238E27FC236}">
                    <a16:creationId xmlns:a16="http://schemas.microsoft.com/office/drawing/2014/main" id="{336A0DF2-0645-D580-E401-1EB7EFDF44F7}"/>
                  </a:ext>
                </a:extLst>
              </p:cNvPr>
              <p:cNvSpPr>
                <a:spLocks noChangeArrowheads="1"/>
              </p:cNvSpPr>
              <p:nvPr/>
            </p:nvSpPr>
            <p:spPr bwMode="auto">
              <a:xfrm>
                <a:off x="0" y="439"/>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9" name="Freeform 49">
                <a:extLst>
                  <a:ext uri="{FF2B5EF4-FFF2-40B4-BE49-F238E27FC236}">
                    <a16:creationId xmlns:a16="http://schemas.microsoft.com/office/drawing/2014/main" id="{6FFC2522-ACD3-2A72-A8A1-65AFD6A88CE1}"/>
                  </a:ext>
                </a:extLst>
              </p:cNvPr>
              <p:cNvSpPr>
                <a:spLocks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0" name="Freeform 50">
                <a:extLst>
                  <a:ext uri="{FF2B5EF4-FFF2-40B4-BE49-F238E27FC236}">
                    <a16:creationId xmlns:a16="http://schemas.microsoft.com/office/drawing/2014/main" id="{D18FB16E-E781-4E4D-D5E2-67730254BD21}"/>
                  </a:ext>
                </a:extLst>
              </p:cNvPr>
              <p:cNvSpPr>
                <a:spLocks noChangeArrowheads="1"/>
              </p:cNvSpPr>
              <p:nvPr/>
            </p:nvSpPr>
            <p:spPr bwMode="auto">
              <a:xfrm rot="16200000" flipV="1">
                <a:off x="220"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1" name="Freeform 51">
                <a:extLst>
                  <a:ext uri="{FF2B5EF4-FFF2-40B4-BE49-F238E27FC236}">
                    <a16:creationId xmlns:a16="http://schemas.microsoft.com/office/drawing/2014/main" id="{DE23CBC9-641D-5B56-3F35-ECF0DA841B07}"/>
                  </a:ext>
                </a:extLst>
              </p:cNvPr>
              <p:cNvSpPr>
                <a:spLocks noChangeArrowheads="1"/>
              </p:cNvSpPr>
              <p:nvPr/>
            </p:nvSpPr>
            <p:spPr bwMode="auto">
              <a:xfrm>
                <a:off x="0" y="520"/>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205" name="Group 50">
              <a:extLst>
                <a:ext uri="{FF2B5EF4-FFF2-40B4-BE49-F238E27FC236}">
                  <a16:creationId xmlns:a16="http://schemas.microsoft.com/office/drawing/2014/main" id="{C0529196-0044-7F96-548A-809818CBD17D}"/>
                </a:ext>
              </a:extLst>
            </p:cNvPr>
            <p:cNvGrpSpPr>
              <a:grpSpLocks/>
            </p:cNvGrpSpPr>
            <p:nvPr/>
          </p:nvGrpSpPr>
          <p:grpSpPr bwMode="auto">
            <a:xfrm>
              <a:off x="4575" y="2008"/>
              <a:ext cx="361" cy="521"/>
              <a:chOff x="0" y="0"/>
              <a:chExt cx="390" cy="563"/>
            </a:xfrm>
          </p:grpSpPr>
          <p:sp>
            <p:nvSpPr>
              <p:cNvPr id="7252" name="Freeform 53">
                <a:extLst>
                  <a:ext uri="{FF2B5EF4-FFF2-40B4-BE49-F238E27FC236}">
                    <a16:creationId xmlns:a16="http://schemas.microsoft.com/office/drawing/2014/main" id="{5C42B945-08A9-0AAF-9E6B-BC1DC67B59AF}"/>
                  </a:ext>
                </a:extLst>
              </p:cNvPr>
              <p:cNvSpPr>
                <a:spLocks noChangeArrowheads="1"/>
              </p:cNvSpPr>
              <p:nvPr/>
            </p:nvSpPr>
            <p:spPr bwMode="auto">
              <a:xfrm>
                <a:off x="5" y="0"/>
                <a:ext cx="385" cy="166"/>
              </a:xfrm>
              <a:custGeom>
                <a:avLst/>
                <a:gdLst>
                  <a:gd name="T0" fmla="*/ 0 w 1440"/>
                  <a:gd name="T1" fmla="*/ 166 h 156"/>
                  <a:gd name="T2" fmla="*/ 193 w 1440"/>
                  <a:gd name="T3" fmla="*/ 0 h 156"/>
                  <a:gd name="T4" fmla="*/ 385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3" name="Freeform 54">
                <a:extLst>
                  <a:ext uri="{FF2B5EF4-FFF2-40B4-BE49-F238E27FC236}">
                    <a16:creationId xmlns:a16="http://schemas.microsoft.com/office/drawing/2014/main" id="{4E59A4AB-E824-197A-DA92-B11C018B6BC5}"/>
                  </a:ext>
                </a:extLst>
              </p:cNvPr>
              <p:cNvSpPr>
                <a:spLocks noChangeArrowheads="1"/>
              </p:cNvSpPr>
              <p:nvPr/>
            </p:nvSpPr>
            <p:spPr bwMode="auto">
              <a:xfrm>
                <a:off x="0" y="439"/>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4" name="Freeform 55">
                <a:extLst>
                  <a:ext uri="{FF2B5EF4-FFF2-40B4-BE49-F238E27FC236}">
                    <a16:creationId xmlns:a16="http://schemas.microsoft.com/office/drawing/2014/main" id="{0EBDF053-7F2C-7AD5-F740-F8C41A03CFA4}"/>
                  </a:ext>
                </a:extLst>
              </p:cNvPr>
              <p:cNvSpPr>
                <a:spLocks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5" name="Freeform 56">
                <a:extLst>
                  <a:ext uri="{FF2B5EF4-FFF2-40B4-BE49-F238E27FC236}">
                    <a16:creationId xmlns:a16="http://schemas.microsoft.com/office/drawing/2014/main" id="{3E4ACBFC-8A43-9C5C-EEA2-7F20D9D4AFE2}"/>
                  </a:ext>
                </a:extLst>
              </p:cNvPr>
              <p:cNvSpPr>
                <a:spLocks noChangeArrowheads="1"/>
              </p:cNvSpPr>
              <p:nvPr/>
            </p:nvSpPr>
            <p:spPr bwMode="auto">
              <a:xfrm rot="16200000" flipV="1">
                <a:off x="220"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6" name="Freeform 57">
                <a:extLst>
                  <a:ext uri="{FF2B5EF4-FFF2-40B4-BE49-F238E27FC236}">
                    <a16:creationId xmlns:a16="http://schemas.microsoft.com/office/drawing/2014/main" id="{A8148ED6-3F39-689E-E0A3-B1F7C7BDCD3A}"/>
                  </a:ext>
                </a:extLst>
              </p:cNvPr>
              <p:cNvSpPr>
                <a:spLocks noChangeArrowheads="1"/>
              </p:cNvSpPr>
              <p:nvPr/>
            </p:nvSpPr>
            <p:spPr bwMode="auto">
              <a:xfrm>
                <a:off x="0" y="520"/>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206" name="Group 56">
              <a:extLst>
                <a:ext uri="{FF2B5EF4-FFF2-40B4-BE49-F238E27FC236}">
                  <a16:creationId xmlns:a16="http://schemas.microsoft.com/office/drawing/2014/main" id="{E2061EEC-E0EE-43DF-7753-0FC53496DAD2}"/>
                </a:ext>
              </a:extLst>
            </p:cNvPr>
            <p:cNvGrpSpPr>
              <a:grpSpLocks/>
            </p:cNvGrpSpPr>
            <p:nvPr/>
          </p:nvGrpSpPr>
          <p:grpSpPr bwMode="auto">
            <a:xfrm>
              <a:off x="3435" y="2008"/>
              <a:ext cx="361" cy="521"/>
              <a:chOff x="0" y="0"/>
              <a:chExt cx="390" cy="563"/>
            </a:xfrm>
          </p:grpSpPr>
          <p:sp>
            <p:nvSpPr>
              <p:cNvPr id="7247" name="Freeform 59">
                <a:extLst>
                  <a:ext uri="{FF2B5EF4-FFF2-40B4-BE49-F238E27FC236}">
                    <a16:creationId xmlns:a16="http://schemas.microsoft.com/office/drawing/2014/main" id="{BDDB34F6-91A3-0AC3-E3CC-285F6EE11FD5}"/>
                  </a:ext>
                </a:extLst>
              </p:cNvPr>
              <p:cNvSpPr>
                <a:spLocks noChangeArrowheads="1"/>
              </p:cNvSpPr>
              <p:nvPr/>
            </p:nvSpPr>
            <p:spPr bwMode="auto">
              <a:xfrm>
                <a:off x="5" y="0"/>
                <a:ext cx="385" cy="166"/>
              </a:xfrm>
              <a:custGeom>
                <a:avLst/>
                <a:gdLst>
                  <a:gd name="T0" fmla="*/ 0 w 1440"/>
                  <a:gd name="T1" fmla="*/ 166 h 156"/>
                  <a:gd name="T2" fmla="*/ 193 w 1440"/>
                  <a:gd name="T3" fmla="*/ 0 h 156"/>
                  <a:gd name="T4" fmla="*/ 385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48" name="Freeform 60">
                <a:extLst>
                  <a:ext uri="{FF2B5EF4-FFF2-40B4-BE49-F238E27FC236}">
                    <a16:creationId xmlns:a16="http://schemas.microsoft.com/office/drawing/2014/main" id="{6351939C-4AE2-667A-50AF-1ECA81192025}"/>
                  </a:ext>
                </a:extLst>
              </p:cNvPr>
              <p:cNvSpPr>
                <a:spLocks noChangeArrowheads="1"/>
              </p:cNvSpPr>
              <p:nvPr/>
            </p:nvSpPr>
            <p:spPr bwMode="auto">
              <a:xfrm>
                <a:off x="0" y="439"/>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49" name="Freeform 61">
                <a:extLst>
                  <a:ext uri="{FF2B5EF4-FFF2-40B4-BE49-F238E27FC236}">
                    <a16:creationId xmlns:a16="http://schemas.microsoft.com/office/drawing/2014/main" id="{DDC18E09-EB5E-CD0C-245A-6EC6D6DAFAF7}"/>
                  </a:ext>
                </a:extLst>
              </p:cNvPr>
              <p:cNvSpPr>
                <a:spLocks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0" name="Freeform 62">
                <a:extLst>
                  <a:ext uri="{FF2B5EF4-FFF2-40B4-BE49-F238E27FC236}">
                    <a16:creationId xmlns:a16="http://schemas.microsoft.com/office/drawing/2014/main" id="{2D2D187B-8A92-F07A-07D5-137681F5B3D9}"/>
                  </a:ext>
                </a:extLst>
              </p:cNvPr>
              <p:cNvSpPr>
                <a:spLocks noChangeArrowheads="1"/>
              </p:cNvSpPr>
              <p:nvPr/>
            </p:nvSpPr>
            <p:spPr bwMode="auto">
              <a:xfrm rot="16200000" flipV="1">
                <a:off x="220"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51" name="Freeform 63">
                <a:extLst>
                  <a:ext uri="{FF2B5EF4-FFF2-40B4-BE49-F238E27FC236}">
                    <a16:creationId xmlns:a16="http://schemas.microsoft.com/office/drawing/2014/main" id="{EE385816-808F-C8E7-F24E-4A0457098DC8}"/>
                  </a:ext>
                </a:extLst>
              </p:cNvPr>
              <p:cNvSpPr>
                <a:spLocks noChangeArrowheads="1"/>
              </p:cNvSpPr>
              <p:nvPr/>
            </p:nvSpPr>
            <p:spPr bwMode="auto">
              <a:xfrm>
                <a:off x="0" y="520"/>
                <a:ext cx="385" cy="43"/>
              </a:xfrm>
              <a:custGeom>
                <a:avLst/>
                <a:gdLst>
                  <a:gd name="T0" fmla="*/ 0 w 1440"/>
                  <a:gd name="T1" fmla="*/ 43 h 156"/>
                  <a:gd name="T2" fmla="*/ 193 w 1440"/>
                  <a:gd name="T3" fmla="*/ 0 h 156"/>
                  <a:gd name="T4" fmla="*/ 385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07" name="Line 64">
              <a:extLst>
                <a:ext uri="{FF2B5EF4-FFF2-40B4-BE49-F238E27FC236}">
                  <a16:creationId xmlns:a16="http://schemas.microsoft.com/office/drawing/2014/main" id="{F20676D8-910F-2D7D-C166-5ADBF808D3C1}"/>
                </a:ext>
              </a:extLst>
            </p:cNvPr>
            <p:cNvSpPr>
              <a:spLocks noChangeShapeType="1"/>
            </p:cNvSpPr>
            <p:nvPr/>
          </p:nvSpPr>
          <p:spPr bwMode="auto">
            <a:xfrm flipH="1">
              <a:off x="631" y="1699"/>
              <a:ext cx="9"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8" name="Line 65">
              <a:extLst>
                <a:ext uri="{FF2B5EF4-FFF2-40B4-BE49-F238E27FC236}">
                  <a16:creationId xmlns:a16="http://schemas.microsoft.com/office/drawing/2014/main" id="{4B0697F0-F3F6-5B89-59A9-B9719E2A9CDC}"/>
                </a:ext>
              </a:extLst>
            </p:cNvPr>
            <p:cNvSpPr>
              <a:spLocks noChangeShapeType="1"/>
            </p:cNvSpPr>
            <p:nvPr/>
          </p:nvSpPr>
          <p:spPr bwMode="auto">
            <a:xfrm flipH="1">
              <a:off x="1891" y="1696"/>
              <a:ext cx="9" cy="3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9" name="Line 66">
              <a:extLst>
                <a:ext uri="{FF2B5EF4-FFF2-40B4-BE49-F238E27FC236}">
                  <a16:creationId xmlns:a16="http://schemas.microsoft.com/office/drawing/2014/main" id="{ED946D0C-7843-15B4-9D1D-38E0CA2911CE}"/>
                </a:ext>
              </a:extLst>
            </p:cNvPr>
            <p:cNvSpPr>
              <a:spLocks noChangeShapeType="1"/>
            </p:cNvSpPr>
            <p:nvPr/>
          </p:nvSpPr>
          <p:spPr bwMode="auto">
            <a:xfrm>
              <a:off x="3615" y="1691"/>
              <a:ext cx="1"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0" name="Line 67">
              <a:extLst>
                <a:ext uri="{FF2B5EF4-FFF2-40B4-BE49-F238E27FC236}">
                  <a16:creationId xmlns:a16="http://schemas.microsoft.com/office/drawing/2014/main" id="{099ED41B-166A-10BE-418A-20A965AD2856}"/>
                </a:ext>
              </a:extLst>
            </p:cNvPr>
            <p:cNvSpPr>
              <a:spLocks noChangeShapeType="1"/>
            </p:cNvSpPr>
            <p:nvPr/>
          </p:nvSpPr>
          <p:spPr bwMode="auto">
            <a:xfrm flipH="1">
              <a:off x="711" y="2425"/>
              <a:ext cx="9"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1" name="Line 68">
              <a:extLst>
                <a:ext uri="{FF2B5EF4-FFF2-40B4-BE49-F238E27FC236}">
                  <a16:creationId xmlns:a16="http://schemas.microsoft.com/office/drawing/2014/main" id="{AE9937F1-8094-E3E0-FF2B-7A7A19DD7075}"/>
                </a:ext>
              </a:extLst>
            </p:cNvPr>
            <p:cNvSpPr>
              <a:spLocks noChangeShapeType="1"/>
            </p:cNvSpPr>
            <p:nvPr/>
          </p:nvSpPr>
          <p:spPr bwMode="auto">
            <a:xfrm>
              <a:off x="4755" y="1699"/>
              <a:ext cx="1" cy="3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2" name="Line 69">
              <a:extLst>
                <a:ext uri="{FF2B5EF4-FFF2-40B4-BE49-F238E27FC236}">
                  <a16:creationId xmlns:a16="http://schemas.microsoft.com/office/drawing/2014/main" id="{AB533151-760E-7AA1-1819-497120D1455A}"/>
                </a:ext>
              </a:extLst>
            </p:cNvPr>
            <p:cNvSpPr>
              <a:spLocks noChangeShapeType="1"/>
            </p:cNvSpPr>
            <p:nvPr/>
          </p:nvSpPr>
          <p:spPr bwMode="auto">
            <a:xfrm>
              <a:off x="555" y="242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3" name="Line 70">
              <a:extLst>
                <a:ext uri="{FF2B5EF4-FFF2-40B4-BE49-F238E27FC236}">
                  <a16:creationId xmlns:a16="http://schemas.microsoft.com/office/drawing/2014/main" id="{39D8FF3F-B575-333C-E5FB-E21A027FDC0C}"/>
                </a:ext>
              </a:extLst>
            </p:cNvPr>
            <p:cNvSpPr>
              <a:spLocks noChangeShapeType="1"/>
            </p:cNvSpPr>
            <p:nvPr/>
          </p:nvSpPr>
          <p:spPr bwMode="auto">
            <a:xfrm flipH="1">
              <a:off x="4671" y="2431"/>
              <a:ext cx="9" cy="9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4" name="Line 71">
              <a:extLst>
                <a:ext uri="{FF2B5EF4-FFF2-40B4-BE49-F238E27FC236}">
                  <a16:creationId xmlns:a16="http://schemas.microsoft.com/office/drawing/2014/main" id="{816BB375-AA1D-4AF3-B175-5E1031031BA4}"/>
                </a:ext>
              </a:extLst>
            </p:cNvPr>
            <p:cNvSpPr>
              <a:spLocks noChangeShapeType="1"/>
            </p:cNvSpPr>
            <p:nvPr/>
          </p:nvSpPr>
          <p:spPr bwMode="auto">
            <a:xfrm flipH="1">
              <a:off x="1791" y="2461"/>
              <a:ext cx="9"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5" name="Line 72">
              <a:extLst>
                <a:ext uri="{FF2B5EF4-FFF2-40B4-BE49-F238E27FC236}">
                  <a16:creationId xmlns:a16="http://schemas.microsoft.com/office/drawing/2014/main" id="{72A93517-30A9-AF55-6791-81B568CDDC0D}"/>
                </a:ext>
              </a:extLst>
            </p:cNvPr>
            <p:cNvSpPr>
              <a:spLocks noChangeShapeType="1"/>
            </p:cNvSpPr>
            <p:nvPr/>
          </p:nvSpPr>
          <p:spPr bwMode="auto">
            <a:xfrm>
              <a:off x="3555" y="2395"/>
              <a:ext cx="1" cy="9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6" name="Line 73">
              <a:extLst>
                <a:ext uri="{FF2B5EF4-FFF2-40B4-BE49-F238E27FC236}">
                  <a16:creationId xmlns:a16="http://schemas.microsoft.com/office/drawing/2014/main" id="{EC08DFF9-6B7D-23C4-12F5-32848B35B39D}"/>
                </a:ext>
              </a:extLst>
            </p:cNvPr>
            <p:cNvSpPr>
              <a:spLocks noChangeShapeType="1"/>
            </p:cNvSpPr>
            <p:nvPr/>
          </p:nvSpPr>
          <p:spPr bwMode="auto">
            <a:xfrm>
              <a:off x="720" y="2752"/>
              <a:ext cx="52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7" name="Line 74">
              <a:extLst>
                <a:ext uri="{FF2B5EF4-FFF2-40B4-BE49-F238E27FC236}">
                  <a16:creationId xmlns:a16="http://schemas.microsoft.com/office/drawing/2014/main" id="{6B2F983C-2099-DEBC-4DBB-03C2B2175F3A}"/>
                </a:ext>
              </a:extLst>
            </p:cNvPr>
            <p:cNvSpPr>
              <a:spLocks noChangeShapeType="1"/>
            </p:cNvSpPr>
            <p:nvPr/>
          </p:nvSpPr>
          <p:spPr bwMode="auto">
            <a:xfrm flipH="1">
              <a:off x="1971" y="2431"/>
              <a:ext cx="9"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18" name="Line 75">
              <a:extLst>
                <a:ext uri="{FF2B5EF4-FFF2-40B4-BE49-F238E27FC236}">
                  <a16:creationId xmlns:a16="http://schemas.microsoft.com/office/drawing/2014/main" id="{E6AD87E9-3DDB-3D9D-9D30-61940E8539BF}"/>
                </a:ext>
              </a:extLst>
            </p:cNvPr>
            <p:cNvSpPr>
              <a:spLocks noChangeShapeType="1"/>
            </p:cNvSpPr>
            <p:nvPr/>
          </p:nvSpPr>
          <p:spPr bwMode="auto">
            <a:xfrm>
              <a:off x="3705" y="2446"/>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19" name="Line 76">
              <a:extLst>
                <a:ext uri="{FF2B5EF4-FFF2-40B4-BE49-F238E27FC236}">
                  <a16:creationId xmlns:a16="http://schemas.microsoft.com/office/drawing/2014/main" id="{64231486-1D89-653B-9219-31B5CD8A05AF}"/>
                </a:ext>
              </a:extLst>
            </p:cNvPr>
            <p:cNvSpPr>
              <a:spLocks noChangeShapeType="1"/>
            </p:cNvSpPr>
            <p:nvPr/>
          </p:nvSpPr>
          <p:spPr bwMode="auto">
            <a:xfrm>
              <a:off x="4845" y="2431"/>
              <a:ext cx="1" cy="31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20" name="Line 77">
              <a:extLst>
                <a:ext uri="{FF2B5EF4-FFF2-40B4-BE49-F238E27FC236}">
                  <a16:creationId xmlns:a16="http://schemas.microsoft.com/office/drawing/2014/main" id="{7A336DD7-4668-34CC-9FC2-C5B57E2A66B3}"/>
                </a:ext>
              </a:extLst>
            </p:cNvPr>
            <p:cNvSpPr>
              <a:spLocks noChangeShapeType="1"/>
            </p:cNvSpPr>
            <p:nvPr/>
          </p:nvSpPr>
          <p:spPr bwMode="auto">
            <a:xfrm>
              <a:off x="945" y="1699"/>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1" name="Line 78">
              <a:extLst>
                <a:ext uri="{FF2B5EF4-FFF2-40B4-BE49-F238E27FC236}">
                  <a16:creationId xmlns:a16="http://schemas.microsoft.com/office/drawing/2014/main" id="{327533C3-15A6-FEA0-7E0F-11C5B51D8107}"/>
                </a:ext>
              </a:extLst>
            </p:cNvPr>
            <p:cNvSpPr>
              <a:spLocks noChangeShapeType="1"/>
            </p:cNvSpPr>
            <p:nvPr/>
          </p:nvSpPr>
          <p:spPr bwMode="auto">
            <a:xfrm flipH="1">
              <a:off x="2181" y="1699"/>
              <a:ext cx="9" cy="16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2" name="Line 79">
              <a:extLst>
                <a:ext uri="{FF2B5EF4-FFF2-40B4-BE49-F238E27FC236}">
                  <a16:creationId xmlns:a16="http://schemas.microsoft.com/office/drawing/2014/main" id="{F483F6B0-BA02-35DA-F107-BD6A484C7A30}"/>
                </a:ext>
              </a:extLst>
            </p:cNvPr>
            <p:cNvSpPr>
              <a:spLocks noChangeShapeType="1"/>
            </p:cNvSpPr>
            <p:nvPr/>
          </p:nvSpPr>
          <p:spPr bwMode="auto">
            <a:xfrm>
              <a:off x="3915" y="1691"/>
              <a:ext cx="1" cy="17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3" name="Line 80">
              <a:extLst>
                <a:ext uri="{FF2B5EF4-FFF2-40B4-BE49-F238E27FC236}">
                  <a16:creationId xmlns:a16="http://schemas.microsoft.com/office/drawing/2014/main" id="{186DD6AF-CAFF-6623-B5FE-99A4FF92E50B}"/>
                </a:ext>
              </a:extLst>
            </p:cNvPr>
            <p:cNvSpPr>
              <a:spLocks noChangeShapeType="1"/>
            </p:cNvSpPr>
            <p:nvPr/>
          </p:nvSpPr>
          <p:spPr bwMode="auto">
            <a:xfrm>
              <a:off x="5055" y="1699"/>
              <a:ext cx="1" cy="16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4" name="Text Box 81">
              <a:extLst>
                <a:ext uri="{FF2B5EF4-FFF2-40B4-BE49-F238E27FC236}">
                  <a16:creationId xmlns:a16="http://schemas.microsoft.com/office/drawing/2014/main" id="{DB588C8B-AD42-816C-CC4D-7F4C27152272}"/>
                </a:ext>
              </a:extLst>
            </p:cNvPr>
            <p:cNvSpPr txBox="1">
              <a:spLocks noChangeArrowheads="1"/>
            </p:cNvSpPr>
            <p:nvPr/>
          </p:nvSpPr>
          <p:spPr bwMode="auto">
            <a:xfrm>
              <a:off x="340" y="3334"/>
              <a:ext cx="3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n-1</a:t>
              </a:r>
              <a:endParaRPr lang="en-US" altLang="zh-CN" sz="1600"/>
            </a:p>
          </p:txBody>
        </p:sp>
        <p:sp>
          <p:nvSpPr>
            <p:cNvPr id="7225" name="Text Box 82">
              <a:extLst>
                <a:ext uri="{FF2B5EF4-FFF2-40B4-BE49-F238E27FC236}">
                  <a16:creationId xmlns:a16="http://schemas.microsoft.com/office/drawing/2014/main" id="{3E82CAE5-E33D-9318-4BF0-AAD4ADC5AAB9}"/>
                </a:ext>
              </a:extLst>
            </p:cNvPr>
            <p:cNvSpPr txBox="1">
              <a:spLocks noChangeArrowheads="1"/>
            </p:cNvSpPr>
            <p:nvPr/>
          </p:nvSpPr>
          <p:spPr bwMode="auto">
            <a:xfrm>
              <a:off x="784" y="335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a:t>
              </a:r>
              <a:r>
                <a:rPr lang="en-US" altLang="zh-CN" sz="1600" baseline="-25000"/>
                <a:t>n-1</a:t>
              </a:r>
              <a:endParaRPr lang="en-US" altLang="zh-CN" sz="1600"/>
            </a:p>
          </p:txBody>
        </p:sp>
        <p:sp>
          <p:nvSpPr>
            <p:cNvPr id="7226" name="Text Box 83">
              <a:extLst>
                <a:ext uri="{FF2B5EF4-FFF2-40B4-BE49-F238E27FC236}">
                  <a16:creationId xmlns:a16="http://schemas.microsoft.com/office/drawing/2014/main" id="{CA6DEAF2-0EB4-DD38-9ED2-AE9966785872}"/>
                </a:ext>
              </a:extLst>
            </p:cNvPr>
            <p:cNvSpPr txBox="1">
              <a:spLocks noChangeArrowheads="1"/>
            </p:cNvSpPr>
            <p:nvPr/>
          </p:nvSpPr>
          <p:spPr bwMode="auto">
            <a:xfrm>
              <a:off x="1668" y="332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n-2</a:t>
              </a:r>
              <a:endParaRPr lang="en-US" altLang="zh-CN" sz="1600"/>
            </a:p>
          </p:txBody>
        </p:sp>
        <p:sp>
          <p:nvSpPr>
            <p:cNvPr id="7227" name="Text Box 84">
              <a:extLst>
                <a:ext uri="{FF2B5EF4-FFF2-40B4-BE49-F238E27FC236}">
                  <a16:creationId xmlns:a16="http://schemas.microsoft.com/office/drawing/2014/main" id="{51927660-78F6-B25D-970C-712C4D8DEFDA}"/>
                </a:ext>
              </a:extLst>
            </p:cNvPr>
            <p:cNvSpPr txBox="1">
              <a:spLocks noChangeArrowheads="1"/>
            </p:cNvSpPr>
            <p:nvPr/>
          </p:nvSpPr>
          <p:spPr bwMode="auto">
            <a:xfrm>
              <a:off x="2084" y="3358"/>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a:t>
              </a:r>
              <a:r>
                <a:rPr lang="en-US" altLang="zh-CN" sz="1600" baseline="-25000"/>
                <a:t>n-2</a:t>
              </a:r>
              <a:endParaRPr lang="en-US" altLang="zh-CN" sz="1600"/>
            </a:p>
          </p:txBody>
        </p:sp>
        <p:sp>
          <p:nvSpPr>
            <p:cNvPr id="7228" name="Text Box 85">
              <a:extLst>
                <a:ext uri="{FF2B5EF4-FFF2-40B4-BE49-F238E27FC236}">
                  <a16:creationId xmlns:a16="http://schemas.microsoft.com/office/drawing/2014/main" id="{D92442CE-FECB-42A5-B400-FAAC532B47EE}"/>
                </a:ext>
              </a:extLst>
            </p:cNvPr>
            <p:cNvSpPr txBox="1">
              <a:spLocks noChangeArrowheads="1"/>
            </p:cNvSpPr>
            <p:nvPr/>
          </p:nvSpPr>
          <p:spPr bwMode="auto">
            <a:xfrm>
              <a:off x="38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a:t>
              </a:r>
              <a:r>
                <a:rPr lang="en-US" altLang="zh-CN" sz="1600" baseline="-25000"/>
                <a:t>1</a:t>
              </a:r>
              <a:endParaRPr lang="en-US" altLang="zh-CN" sz="1600"/>
            </a:p>
          </p:txBody>
        </p:sp>
        <p:sp>
          <p:nvSpPr>
            <p:cNvPr id="7229" name="Text Box 86">
              <a:extLst>
                <a:ext uri="{FF2B5EF4-FFF2-40B4-BE49-F238E27FC236}">
                  <a16:creationId xmlns:a16="http://schemas.microsoft.com/office/drawing/2014/main" id="{1F1F1901-F549-4009-9DE4-5F660CCCC1A2}"/>
                </a:ext>
              </a:extLst>
            </p:cNvPr>
            <p:cNvSpPr txBox="1">
              <a:spLocks noChangeArrowheads="1"/>
            </p:cNvSpPr>
            <p:nvPr/>
          </p:nvSpPr>
          <p:spPr bwMode="auto">
            <a:xfrm>
              <a:off x="3442"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1</a:t>
              </a:r>
              <a:endParaRPr lang="en-US" altLang="zh-CN" sz="1600"/>
            </a:p>
          </p:txBody>
        </p:sp>
        <p:sp>
          <p:nvSpPr>
            <p:cNvPr id="7230" name="Text Box 87">
              <a:extLst>
                <a:ext uri="{FF2B5EF4-FFF2-40B4-BE49-F238E27FC236}">
                  <a16:creationId xmlns:a16="http://schemas.microsoft.com/office/drawing/2014/main" id="{8E87AC5D-551F-268D-4554-FF3C24E007D4}"/>
                </a:ext>
              </a:extLst>
            </p:cNvPr>
            <p:cNvSpPr txBox="1">
              <a:spLocks noChangeArrowheads="1"/>
            </p:cNvSpPr>
            <p:nvPr/>
          </p:nvSpPr>
          <p:spPr bwMode="auto">
            <a:xfrm>
              <a:off x="4520" y="334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0</a:t>
              </a:r>
              <a:endParaRPr lang="en-US" altLang="zh-CN" sz="1600"/>
            </a:p>
          </p:txBody>
        </p:sp>
        <p:sp>
          <p:nvSpPr>
            <p:cNvPr id="7231" name="Text Box 88">
              <a:extLst>
                <a:ext uri="{FF2B5EF4-FFF2-40B4-BE49-F238E27FC236}">
                  <a16:creationId xmlns:a16="http://schemas.microsoft.com/office/drawing/2014/main" id="{89C3B56A-E6BD-654C-3432-1C7113A7BC06}"/>
                </a:ext>
              </a:extLst>
            </p:cNvPr>
            <p:cNvSpPr txBox="1">
              <a:spLocks noChangeArrowheads="1"/>
            </p:cNvSpPr>
            <p:nvPr/>
          </p:nvSpPr>
          <p:spPr bwMode="auto">
            <a:xfrm>
              <a:off x="2676" y="3346"/>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t>
              </a:r>
            </a:p>
          </p:txBody>
        </p:sp>
        <p:sp>
          <p:nvSpPr>
            <p:cNvPr id="7232" name="Text Box 89">
              <a:extLst>
                <a:ext uri="{FF2B5EF4-FFF2-40B4-BE49-F238E27FC236}">
                  <a16:creationId xmlns:a16="http://schemas.microsoft.com/office/drawing/2014/main" id="{1607D668-2362-B50C-9110-A0C1FD484771}"/>
                </a:ext>
              </a:extLst>
            </p:cNvPr>
            <p:cNvSpPr txBox="1">
              <a:spLocks noChangeArrowheads="1"/>
            </p:cNvSpPr>
            <p:nvPr/>
          </p:nvSpPr>
          <p:spPr bwMode="auto">
            <a:xfrm>
              <a:off x="2550" y="2144"/>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t>
              </a:r>
            </a:p>
          </p:txBody>
        </p:sp>
        <p:sp>
          <p:nvSpPr>
            <p:cNvPr id="7233" name="Text Box 90">
              <a:extLst>
                <a:ext uri="{FF2B5EF4-FFF2-40B4-BE49-F238E27FC236}">
                  <a16:creationId xmlns:a16="http://schemas.microsoft.com/office/drawing/2014/main" id="{580CE644-63DC-F3D1-451E-C947CCAAC87F}"/>
                </a:ext>
              </a:extLst>
            </p:cNvPr>
            <p:cNvSpPr txBox="1">
              <a:spLocks noChangeArrowheads="1"/>
            </p:cNvSpPr>
            <p:nvPr/>
          </p:nvSpPr>
          <p:spPr bwMode="auto">
            <a:xfrm>
              <a:off x="500" y="3598"/>
              <a:ext cx="7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600"/>
                <a:t>符号位</a:t>
              </a:r>
            </a:p>
          </p:txBody>
        </p:sp>
        <p:sp>
          <p:nvSpPr>
            <p:cNvPr id="7234" name="Line 91">
              <a:extLst>
                <a:ext uri="{FF2B5EF4-FFF2-40B4-BE49-F238E27FC236}">
                  <a16:creationId xmlns:a16="http://schemas.microsoft.com/office/drawing/2014/main" id="{3A302610-6B96-7BCF-219E-070AE16AF784}"/>
                </a:ext>
              </a:extLst>
            </p:cNvPr>
            <p:cNvSpPr>
              <a:spLocks noChangeShapeType="1"/>
            </p:cNvSpPr>
            <p:nvPr/>
          </p:nvSpPr>
          <p:spPr bwMode="auto">
            <a:xfrm>
              <a:off x="5452" y="1538"/>
              <a:ext cx="1" cy="120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35" name="Text Box 92">
              <a:extLst>
                <a:ext uri="{FF2B5EF4-FFF2-40B4-BE49-F238E27FC236}">
                  <a16:creationId xmlns:a16="http://schemas.microsoft.com/office/drawing/2014/main" id="{4CFE4F9D-0819-CC91-596F-22AF89E1B83E}"/>
                </a:ext>
              </a:extLst>
            </p:cNvPr>
            <p:cNvSpPr txBox="1">
              <a:spLocks noChangeArrowheads="1"/>
            </p:cNvSpPr>
            <p:nvPr/>
          </p:nvSpPr>
          <p:spPr bwMode="auto">
            <a:xfrm>
              <a:off x="5492" y="1805"/>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M=0</a:t>
              </a:r>
              <a:r>
                <a:rPr lang="zh-CN" altLang="en-US" sz="1600"/>
                <a:t>加</a:t>
              </a:r>
            </a:p>
          </p:txBody>
        </p:sp>
        <p:sp>
          <p:nvSpPr>
            <p:cNvPr id="7236" name="Text Box 93">
              <a:extLst>
                <a:ext uri="{FF2B5EF4-FFF2-40B4-BE49-F238E27FC236}">
                  <a16:creationId xmlns:a16="http://schemas.microsoft.com/office/drawing/2014/main" id="{9E448414-3F12-497C-9640-688496203827}"/>
                </a:ext>
              </a:extLst>
            </p:cNvPr>
            <p:cNvSpPr txBox="1">
              <a:spLocks noChangeArrowheads="1"/>
            </p:cNvSpPr>
            <p:nvPr/>
          </p:nvSpPr>
          <p:spPr bwMode="auto">
            <a:xfrm>
              <a:off x="5096" y="2778"/>
              <a:ext cx="9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600"/>
                <a:t>方式控制</a:t>
              </a:r>
              <a:r>
                <a:rPr lang="en-US" altLang="zh-CN" sz="1600"/>
                <a:t>M</a:t>
              </a:r>
            </a:p>
          </p:txBody>
        </p:sp>
        <p:sp>
          <p:nvSpPr>
            <p:cNvPr id="7237" name="Text Box 94">
              <a:extLst>
                <a:ext uri="{FF2B5EF4-FFF2-40B4-BE49-F238E27FC236}">
                  <a16:creationId xmlns:a16="http://schemas.microsoft.com/office/drawing/2014/main" id="{8E7B4293-1B58-FFD4-6D97-2C4AEF3FDBE1}"/>
                </a:ext>
              </a:extLst>
            </p:cNvPr>
            <p:cNvSpPr txBox="1">
              <a:spLocks noChangeArrowheads="1"/>
            </p:cNvSpPr>
            <p:nvPr/>
          </p:nvSpPr>
          <p:spPr bwMode="auto">
            <a:xfrm>
              <a:off x="2690" y="340"/>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a:t>
              </a:r>
            </a:p>
          </p:txBody>
        </p:sp>
        <p:sp>
          <p:nvSpPr>
            <p:cNvPr id="7238" name="Line 95">
              <a:extLst>
                <a:ext uri="{FF2B5EF4-FFF2-40B4-BE49-F238E27FC236}">
                  <a16:creationId xmlns:a16="http://schemas.microsoft.com/office/drawing/2014/main" id="{7BC0F4E0-DAF1-621B-F4E4-378C06B4F093}"/>
                </a:ext>
              </a:extLst>
            </p:cNvPr>
            <p:cNvSpPr>
              <a:spLocks noChangeShapeType="1"/>
            </p:cNvSpPr>
            <p:nvPr/>
          </p:nvSpPr>
          <p:spPr bwMode="auto">
            <a:xfrm flipV="1">
              <a:off x="776"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39" name="Line 96">
              <a:extLst>
                <a:ext uri="{FF2B5EF4-FFF2-40B4-BE49-F238E27FC236}">
                  <a16:creationId xmlns:a16="http://schemas.microsoft.com/office/drawing/2014/main" id="{C2AAB4C0-3DFC-FFCE-4AFA-8D75D2872589}"/>
                </a:ext>
              </a:extLst>
            </p:cNvPr>
            <p:cNvSpPr>
              <a:spLocks noChangeShapeType="1"/>
            </p:cNvSpPr>
            <p:nvPr/>
          </p:nvSpPr>
          <p:spPr bwMode="auto">
            <a:xfrm flipV="1">
              <a:off x="2028" y="610"/>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40" name="Line 97">
              <a:extLst>
                <a:ext uri="{FF2B5EF4-FFF2-40B4-BE49-F238E27FC236}">
                  <a16:creationId xmlns:a16="http://schemas.microsoft.com/office/drawing/2014/main" id="{DBA1E4A2-257D-A9F0-1E98-6FEE370AC4A9}"/>
                </a:ext>
              </a:extLst>
            </p:cNvPr>
            <p:cNvSpPr>
              <a:spLocks noChangeShapeType="1"/>
            </p:cNvSpPr>
            <p:nvPr/>
          </p:nvSpPr>
          <p:spPr bwMode="auto">
            <a:xfrm flipV="1">
              <a:off x="3748" y="594"/>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41" name="Line 98">
              <a:extLst>
                <a:ext uri="{FF2B5EF4-FFF2-40B4-BE49-F238E27FC236}">
                  <a16:creationId xmlns:a16="http://schemas.microsoft.com/office/drawing/2014/main" id="{805DB832-B39A-B5A6-1AFF-22D735CBD2D7}"/>
                </a:ext>
              </a:extLst>
            </p:cNvPr>
            <p:cNvSpPr>
              <a:spLocks noChangeShapeType="1"/>
            </p:cNvSpPr>
            <p:nvPr/>
          </p:nvSpPr>
          <p:spPr bwMode="auto">
            <a:xfrm flipV="1">
              <a:off x="4912" y="602"/>
              <a:ext cx="1" cy="780"/>
            </a:xfrm>
            <a:prstGeom prst="line">
              <a:avLst/>
            </a:prstGeom>
            <a:noFill/>
            <a:ln w="1270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242" name="Text Box 99">
              <a:extLst>
                <a:ext uri="{FF2B5EF4-FFF2-40B4-BE49-F238E27FC236}">
                  <a16:creationId xmlns:a16="http://schemas.microsoft.com/office/drawing/2014/main" id="{AA46695E-6E8C-A56C-1730-6B0B7C6DCB9D}"/>
                </a:ext>
              </a:extLst>
            </p:cNvPr>
            <p:cNvSpPr txBox="1">
              <a:spLocks noChangeArrowheads="1"/>
            </p:cNvSpPr>
            <p:nvPr/>
          </p:nvSpPr>
          <p:spPr bwMode="auto">
            <a:xfrm>
              <a:off x="1879" y="31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F</a:t>
              </a:r>
              <a:r>
                <a:rPr lang="en-US" altLang="zh-CN" sz="1600" baseline="-25000"/>
                <a:t>n-2</a:t>
              </a:r>
              <a:endParaRPr lang="en-US" altLang="zh-CN" sz="1600"/>
            </a:p>
          </p:txBody>
        </p:sp>
        <p:sp>
          <p:nvSpPr>
            <p:cNvPr id="7243" name="Text Box 100">
              <a:extLst>
                <a:ext uri="{FF2B5EF4-FFF2-40B4-BE49-F238E27FC236}">
                  <a16:creationId xmlns:a16="http://schemas.microsoft.com/office/drawing/2014/main" id="{780B465C-8DDB-9D60-F8B4-8611D934793D}"/>
                </a:ext>
              </a:extLst>
            </p:cNvPr>
            <p:cNvSpPr txBox="1">
              <a:spLocks noChangeArrowheads="1"/>
            </p:cNvSpPr>
            <p:nvPr/>
          </p:nvSpPr>
          <p:spPr bwMode="auto">
            <a:xfrm>
              <a:off x="3656" y="29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F</a:t>
              </a:r>
              <a:r>
                <a:rPr lang="en-US" altLang="zh-CN" sz="1600" baseline="-25000"/>
                <a:t>1</a:t>
              </a:r>
              <a:endParaRPr lang="en-US" altLang="zh-CN" sz="1600"/>
            </a:p>
          </p:txBody>
        </p:sp>
        <p:sp>
          <p:nvSpPr>
            <p:cNvPr id="7244" name="Text Box 101">
              <a:extLst>
                <a:ext uri="{FF2B5EF4-FFF2-40B4-BE49-F238E27FC236}">
                  <a16:creationId xmlns:a16="http://schemas.microsoft.com/office/drawing/2014/main" id="{F2D5436C-5F51-D8B3-FD67-BCED0FCF71AC}"/>
                </a:ext>
              </a:extLst>
            </p:cNvPr>
            <p:cNvSpPr txBox="1">
              <a:spLocks noChangeArrowheads="1"/>
            </p:cNvSpPr>
            <p:nvPr/>
          </p:nvSpPr>
          <p:spPr bwMode="auto">
            <a:xfrm>
              <a:off x="4768" y="30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F</a:t>
              </a:r>
              <a:r>
                <a:rPr lang="en-US" altLang="zh-CN" sz="1600" baseline="-25000"/>
                <a:t>0</a:t>
              </a:r>
              <a:endParaRPr lang="en-US" altLang="zh-CN" sz="1600"/>
            </a:p>
          </p:txBody>
        </p:sp>
        <p:sp>
          <p:nvSpPr>
            <p:cNvPr id="7245" name="Text Box 102">
              <a:extLst>
                <a:ext uri="{FF2B5EF4-FFF2-40B4-BE49-F238E27FC236}">
                  <a16:creationId xmlns:a16="http://schemas.microsoft.com/office/drawing/2014/main" id="{E7E7DBDE-F713-7901-E26C-5B12A8496018}"/>
                </a:ext>
              </a:extLst>
            </p:cNvPr>
            <p:cNvSpPr txBox="1">
              <a:spLocks noChangeArrowheads="1"/>
            </p:cNvSpPr>
            <p:nvPr/>
          </p:nvSpPr>
          <p:spPr bwMode="auto">
            <a:xfrm>
              <a:off x="1362" y="3910"/>
              <a:ext cx="32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600"/>
                <a:t>图</a:t>
              </a:r>
              <a:r>
                <a:rPr lang="en-US" altLang="zh-CN" sz="1600"/>
                <a:t>2.3 </a:t>
              </a:r>
              <a:r>
                <a:rPr lang="zh-CN" altLang="en-US" sz="1600"/>
                <a:t>行波进位的补码加法</a:t>
              </a:r>
              <a:r>
                <a:rPr lang="en-US" altLang="zh-CN" sz="1600"/>
                <a:t>/</a:t>
              </a:r>
              <a:r>
                <a:rPr lang="zh-CN" altLang="en-US" sz="1600"/>
                <a:t>减法器</a:t>
              </a:r>
            </a:p>
          </p:txBody>
        </p:sp>
        <p:sp>
          <p:nvSpPr>
            <p:cNvPr id="7246" name="Text Box 103">
              <a:extLst>
                <a:ext uri="{FF2B5EF4-FFF2-40B4-BE49-F238E27FC236}">
                  <a16:creationId xmlns:a16="http://schemas.microsoft.com/office/drawing/2014/main" id="{A73CBF32-86AA-7D8B-2A4A-0EACC878ED14}"/>
                </a:ext>
              </a:extLst>
            </p:cNvPr>
            <p:cNvSpPr txBox="1">
              <a:spLocks noChangeArrowheads="1"/>
            </p:cNvSpPr>
            <p:nvPr/>
          </p:nvSpPr>
          <p:spPr bwMode="auto">
            <a:xfrm>
              <a:off x="4430" y="1716"/>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t>B’</a:t>
              </a:r>
              <a:r>
                <a:rPr lang="en-US" altLang="zh-CN" sz="1600" baseline="-25000"/>
                <a:t>0</a:t>
              </a:r>
              <a:endParaRPr lang="en-US" altLang="zh-CN" sz="1600"/>
            </a:p>
          </p:txBody>
        </p:sp>
      </p:grpSp>
      <p:graphicFrame>
        <p:nvGraphicFramePr>
          <p:cNvPr id="7171" name="Object 7">
            <a:extLst>
              <a:ext uri="{FF2B5EF4-FFF2-40B4-BE49-F238E27FC236}">
                <a16:creationId xmlns:a16="http://schemas.microsoft.com/office/drawing/2014/main" id="{AA743601-4A73-F07D-40FC-AB5E8CB9DE3E}"/>
              </a:ext>
            </a:extLst>
          </p:cNvPr>
          <p:cNvGraphicFramePr>
            <a:graphicFrameLocks noChangeAspect="1"/>
          </p:cNvGraphicFramePr>
          <p:nvPr/>
        </p:nvGraphicFramePr>
        <p:xfrm>
          <a:off x="6084888" y="-169863"/>
          <a:ext cx="3743325" cy="3690938"/>
        </p:xfrm>
        <a:graphic>
          <a:graphicData uri="http://schemas.openxmlformats.org/presentationml/2006/ole">
            <mc:AlternateContent xmlns:mc="http://schemas.openxmlformats.org/markup-compatibility/2006">
              <mc:Choice xmlns:v="urn:schemas-microsoft-com:vml" Requires="v">
                <p:oleObj r:id="rId2" imgW="2848320" imgH="2639520" progId="Word.Document.8">
                  <p:embed/>
                </p:oleObj>
              </mc:Choice>
              <mc:Fallback>
                <p:oleObj r:id="rId2" imgW="2848320" imgH="2639520" progId="Word.Document.8">
                  <p:embed/>
                  <p:pic>
                    <p:nvPicPr>
                      <p:cNvPr id="7171" name="Object 7">
                        <a:extLst>
                          <a:ext uri="{FF2B5EF4-FFF2-40B4-BE49-F238E27FC236}">
                            <a16:creationId xmlns:a16="http://schemas.microsoft.com/office/drawing/2014/main" id="{AA743601-4A73-F07D-40FC-AB5E8CB9D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69863"/>
                        <a:ext cx="3743325"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72" name="Rectangle 104">
            <a:extLst>
              <a:ext uri="{FF2B5EF4-FFF2-40B4-BE49-F238E27FC236}">
                <a16:creationId xmlns:a16="http://schemas.microsoft.com/office/drawing/2014/main" id="{51B2F409-CB01-6164-D2EB-3029D56DA0E5}"/>
              </a:ext>
            </a:extLst>
          </p:cNvPr>
          <p:cNvSpPr>
            <a:spLocks noChangeArrowheads="1"/>
          </p:cNvSpPr>
          <p:nvPr/>
        </p:nvSpPr>
        <p:spPr bwMode="auto">
          <a:xfrm>
            <a:off x="1692275" y="836613"/>
            <a:ext cx="3568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ta=n×2T+3T×3=(2n+9)T</a:t>
            </a:r>
            <a:endParaRPr lang="zh-CN" altLang="en-US"/>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6">
            <a:extLst>
              <a:ext uri="{FF2B5EF4-FFF2-40B4-BE49-F238E27FC236}">
                <a16:creationId xmlns:a16="http://schemas.microsoft.com/office/drawing/2014/main" id="{F39A079B-ECCC-03BF-1AD5-29EF1A2BC25C}"/>
              </a:ext>
            </a:extLst>
          </p:cNvPr>
          <p:cNvSpPr>
            <a:spLocks noGrp="1" noChangeArrowheads="1"/>
          </p:cNvSpPr>
          <p:nvPr>
            <p:ph type="title" idx="4294967295"/>
          </p:nvPr>
        </p:nvSpPr>
        <p:spPr>
          <a:xfrm>
            <a:off x="381000" y="0"/>
            <a:ext cx="8229600" cy="1143000"/>
          </a:xfrm>
        </p:spPr>
        <p:txBody>
          <a:bodyPr/>
          <a:lstStyle/>
          <a:p>
            <a:pPr>
              <a:defRPr/>
            </a:pPr>
            <a:r>
              <a:rPr kumimoji="1" lang="en-US" altLang="zh-CN" sz="3400" dirty="0">
                <a:solidFill>
                  <a:srgbClr val="FF0000"/>
                </a:solidFill>
                <a:highlight>
                  <a:srgbClr val="FFFF00"/>
                </a:highlight>
                <a:latin typeface="宋体" panose="02010600030101010101" pitchFamily="2" charset="-122"/>
              </a:rPr>
              <a:t> </a:t>
            </a:r>
            <a:r>
              <a:rPr kumimoji="1" lang="zh-CN" altLang="en-US" sz="3400" dirty="0">
                <a:solidFill>
                  <a:srgbClr val="FF0000"/>
                </a:solidFill>
                <a:highlight>
                  <a:srgbClr val="FFFF00"/>
                </a:highlight>
                <a:latin typeface="宋体" panose="02010600030101010101" pitchFamily="2" charset="-122"/>
              </a:rPr>
              <a:t>加法器进位链</a:t>
            </a:r>
          </a:p>
        </p:txBody>
      </p:sp>
      <p:grpSp>
        <p:nvGrpSpPr>
          <p:cNvPr id="8195" name="Group 3">
            <a:extLst>
              <a:ext uri="{FF2B5EF4-FFF2-40B4-BE49-F238E27FC236}">
                <a16:creationId xmlns:a16="http://schemas.microsoft.com/office/drawing/2014/main" id="{D904D90A-3A60-C65C-EA12-CAE8A34F7226}"/>
              </a:ext>
            </a:extLst>
          </p:cNvPr>
          <p:cNvGrpSpPr>
            <a:grpSpLocks/>
          </p:cNvGrpSpPr>
          <p:nvPr/>
        </p:nvGrpSpPr>
        <p:grpSpPr bwMode="auto">
          <a:xfrm>
            <a:off x="419100" y="2357438"/>
            <a:ext cx="8724900" cy="1828800"/>
            <a:chOff x="0" y="0"/>
            <a:chExt cx="5496" cy="1152"/>
          </a:xfrm>
        </p:grpSpPr>
        <p:sp>
          <p:nvSpPr>
            <p:cNvPr id="8207" name="Text Box 1029">
              <a:extLst>
                <a:ext uri="{FF2B5EF4-FFF2-40B4-BE49-F238E27FC236}">
                  <a16:creationId xmlns:a16="http://schemas.microsoft.com/office/drawing/2014/main" id="{326A0FE2-F494-C4A3-0091-8F8D550A2A55}"/>
                </a:ext>
              </a:extLst>
            </p:cNvPr>
            <p:cNvSpPr txBox="1">
              <a:spLocks noChangeArrowheads="1"/>
            </p:cNvSpPr>
            <p:nvPr/>
          </p:nvSpPr>
          <p:spPr bwMode="auto">
            <a:xfrm>
              <a:off x="8" y="0"/>
              <a:ext cx="21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Arial" panose="020B0604020202020204" pitchFamily="34" charset="0"/>
                </a:rPr>
                <a:t>C</a:t>
              </a:r>
              <a:r>
                <a:rPr lang="en-US" altLang="zh-CN" sz="1600">
                  <a:latin typeface="Arial" panose="020B0604020202020204" pitchFamily="34" charset="0"/>
                </a:rPr>
                <a:t>1</a:t>
              </a:r>
              <a:r>
                <a:rPr lang="en-US" altLang="zh-CN">
                  <a:latin typeface="Arial" panose="020B0604020202020204" pitchFamily="34" charset="0"/>
                </a:rPr>
                <a:t>=Y</a:t>
              </a:r>
              <a:r>
                <a:rPr lang="en-US" altLang="zh-CN" sz="1600">
                  <a:latin typeface="Arial" panose="020B0604020202020204" pitchFamily="34" charset="0"/>
                </a:rPr>
                <a:t>0</a:t>
              </a:r>
              <a:r>
                <a:rPr lang="en-US" altLang="zh-CN">
                  <a:latin typeface="Arial" panose="020B0604020202020204" pitchFamily="34" charset="0"/>
                </a:rPr>
                <a:t>+X</a:t>
              </a:r>
              <a:r>
                <a:rPr lang="en-US" altLang="zh-CN" sz="1600">
                  <a:latin typeface="Arial" panose="020B0604020202020204" pitchFamily="34" charset="0"/>
                </a:rPr>
                <a:t>0</a:t>
              </a:r>
              <a:r>
                <a:rPr lang="en-US" altLang="zh-CN">
                  <a:solidFill>
                    <a:srgbClr val="CC0000"/>
                  </a:solidFill>
                  <a:latin typeface="Arial" panose="020B0604020202020204" pitchFamily="34" charset="0"/>
                </a:rPr>
                <a:t>C</a:t>
              </a:r>
              <a:r>
                <a:rPr lang="en-US" altLang="zh-CN" sz="1600">
                  <a:solidFill>
                    <a:srgbClr val="CC0000"/>
                  </a:solidFill>
                  <a:latin typeface="Arial" panose="020B0604020202020204" pitchFamily="34" charset="0"/>
                </a:rPr>
                <a:t>0</a:t>
              </a:r>
              <a:r>
                <a:rPr lang="en-US" altLang="zh-CN" sz="1600">
                  <a:latin typeface="Arial" panose="020B0604020202020204" pitchFamily="34" charset="0"/>
                </a:rPr>
                <a:t>                           </a:t>
              </a:r>
              <a:endParaRPr lang="en-US" altLang="zh-CN">
                <a:latin typeface="Arial" panose="020B0604020202020204" pitchFamily="34" charset="0"/>
              </a:endParaRPr>
            </a:p>
          </p:txBody>
        </p:sp>
        <p:sp>
          <p:nvSpPr>
            <p:cNvPr id="8208" name="Text Box 1030">
              <a:extLst>
                <a:ext uri="{FF2B5EF4-FFF2-40B4-BE49-F238E27FC236}">
                  <a16:creationId xmlns:a16="http://schemas.microsoft.com/office/drawing/2014/main" id="{E15A0509-C909-CA07-3E9B-D8E521F69FFB}"/>
                </a:ext>
              </a:extLst>
            </p:cNvPr>
            <p:cNvSpPr txBox="1">
              <a:spLocks noChangeArrowheads="1"/>
            </p:cNvSpPr>
            <p:nvPr/>
          </p:nvSpPr>
          <p:spPr bwMode="auto">
            <a:xfrm>
              <a:off x="0" y="288"/>
              <a:ext cx="2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Arial" panose="020B0604020202020204" pitchFamily="34" charset="0"/>
                </a:rPr>
                <a:t>C</a:t>
              </a:r>
              <a:r>
                <a:rPr lang="en-US" altLang="zh-CN" sz="1600">
                  <a:latin typeface="Arial" panose="020B0604020202020204" pitchFamily="34" charset="0"/>
                </a:rPr>
                <a:t>2</a:t>
              </a:r>
              <a:r>
                <a:rPr lang="en-US" altLang="zh-CN">
                  <a:latin typeface="Arial" panose="020B0604020202020204" pitchFamily="34" charset="0"/>
                </a:rPr>
                <a:t>=Y</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1</a:t>
              </a:r>
              <a:r>
                <a:rPr lang="en-US" altLang="zh-CN">
                  <a:solidFill>
                    <a:srgbClr val="CC0000"/>
                  </a:solidFill>
                  <a:latin typeface="Arial" panose="020B0604020202020204" pitchFamily="34" charset="0"/>
                </a:rPr>
                <a:t>C</a:t>
              </a:r>
              <a:r>
                <a:rPr lang="en-US" altLang="zh-CN" sz="1600">
                  <a:solidFill>
                    <a:srgbClr val="CC0000"/>
                  </a:solidFill>
                  <a:latin typeface="Arial" panose="020B0604020202020204" pitchFamily="34" charset="0"/>
                </a:rPr>
                <a:t>1</a:t>
              </a:r>
              <a:r>
                <a:rPr lang="en-US" altLang="zh-CN" sz="1600">
                  <a:solidFill>
                    <a:srgbClr val="FF0000"/>
                  </a:solidFill>
                  <a:latin typeface="Arial" panose="020B0604020202020204" pitchFamily="34" charset="0"/>
                </a:rPr>
                <a:t> </a:t>
              </a:r>
              <a:r>
                <a:rPr lang="en-US" altLang="zh-CN">
                  <a:solidFill>
                    <a:srgbClr val="FF0000"/>
                  </a:solidFill>
                  <a:latin typeface="Arial" panose="020B0604020202020204" pitchFamily="34" charset="0"/>
                </a:rPr>
                <a:t>=</a:t>
              </a:r>
              <a:r>
                <a:rPr lang="en-US" altLang="zh-CN">
                  <a:latin typeface="Arial" panose="020B0604020202020204" pitchFamily="34" charset="0"/>
                </a:rPr>
                <a:t>Y</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Y</a:t>
              </a:r>
              <a:r>
                <a:rPr lang="en-US" altLang="zh-CN" sz="1600">
                  <a:latin typeface="Arial" panose="020B0604020202020204" pitchFamily="34" charset="0"/>
                </a:rPr>
                <a:t>0 </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0</a:t>
              </a:r>
              <a:endParaRPr lang="en-US" altLang="zh-CN">
                <a:solidFill>
                  <a:srgbClr val="FF0000"/>
                </a:solidFill>
                <a:latin typeface="Arial" panose="020B0604020202020204" pitchFamily="34" charset="0"/>
              </a:endParaRPr>
            </a:p>
          </p:txBody>
        </p:sp>
        <p:sp>
          <p:nvSpPr>
            <p:cNvPr id="8209" name="Text Box 1031">
              <a:extLst>
                <a:ext uri="{FF2B5EF4-FFF2-40B4-BE49-F238E27FC236}">
                  <a16:creationId xmlns:a16="http://schemas.microsoft.com/office/drawing/2014/main" id="{C6F838BD-2161-A3E6-380C-54F9E5E4C7D6}"/>
                </a:ext>
              </a:extLst>
            </p:cNvPr>
            <p:cNvSpPr txBox="1">
              <a:spLocks noChangeArrowheads="1"/>
            </p:cNvSpPr>
            <p:nvPr/>
          </p:nvSpPr>
          <p:spPr bwMode="auto">
            <a:xfrm>
              <a:off x="0" y="576"/>
              <a:ext cx="36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Arial" panose="020B0604020202020204" pitchFamily="34" charset="0"/>
                </a:rPr>
                <a:t>C</a:t>
              </a:r>
              <a:r>
                <a:rPr lang="en-US" altLang="zh-CN" sz="1600">
                  <a:latin typeface="Arial" panose="020B0604020202020204" pitchFamily="34" charset="0"/>
                </a:rPr>
                <a:t>3</a:t>
              </a:r>
              <a:r>
                <a:rPr lang="en-US" altLang="zh-CN">
                  <a:latin typeface="Arial" panose="020B0604020202020204" pitchFamily="34" charset="0"/>
                </a:rPr>
                <a:t>=Y</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2</a:t>
              </a:r>
              <a:r>
                <a:rPr lang="en-US" altLang="zh-CN">
                  <a:solidFill>
                    <a:srgbClr val="CC0000"/>
                  </a:solidFill>
                  <a:latin typeface="Arial" panose="020B0604020202020204" pitchFamily="34" charset="0"/>
                </a:rPr>
                <a:t>C</a:t>
              </a:r>
              <a:r>
                <a:rPr lang="en-US" altLang="zh-CN" sz="1600">
                  <a:solidFill>
                    <a:srgbClr val="CC0000"/>
                  </a:solidFill>
                  <a:latin typeface="Arial" panose="020B0604020202020204" pitchFamily="34" charset="0"/>
                </a:rPr>
                <a:t>2</a:t>
              </a:r>
              <a:r>
                <a:rPr lang="en-US" altLang="zh-CN">
                  <a:solidFill>
                    <a:srgbClr val="FF0000"/>
                  </a:solidFill>
                  <a:latin typeface="Arial" panose="020B0604020202020204" pitchFamily="34" charset="0"/>
                </a:rPr>
                <a:t>=</a:t>
              </a:r>
              <a:r>
                <a:rPr lang="en-US" altLang="zh-CN">
                  <a:latin typeface="Arial" panose="020B0604020202020204" pitchFamily="34" charset="0"/>
                </a:rPr>
                <a:t>Y</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Y</a:t>
              </a:r>
              <a:r>
                <a:rPr lang="en-US" altLang="zh-CN" sz="1600">
                  <a:latin typeface="Arial" panose="020B0604020202020204" pitchFamily="34" charset="0"/>
                </a:rPr>
                <a:t>1 </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Y</a:t>
              </a:r>
              <a:r>
                <a:rPr lang="en-US" altLang="zh-CN" sz="1600">
                  <a:latin typeface="Arial" panose="020B0604020202020204" pitchFamily="34" charset="0"/>
                </a:rPr>
                <a:t>0 </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0</a:t>
              </a:r>
            </a:p>
          </p:txBody>
        </p:sp>
        <p:sp>
          <p:nvSpPr>
            <p:cNvPr id="8210" name="Text Box 1032">
              <a:extLst>
                <a:ext uri="{FF2B5EF4-FFF2-40B4-BE49-F238E27FC236}">
                  <a16:creationId xmlns:a16="http://schemas.microsoft.com/office/drawing/2014/main" id="{8574D241-55AB-9D0B-B0CF-08323ACFC872}"/>
                </a:ext>
              </a:extLst>
            </p:cNvPr>
            <p:cNvSpPr txBox="1">
              <a:spLocks noChangeArrowheads="1"/>
            </p:cNvSpPr>
            <p:nvPr/>
          </p:nvSpPr>
          <p:spPr bwMode="auto">
            <a:xfrm>
              <a:off x="0" y="864"/>
              <a:ext cx="48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Arial" panose="020B0604020202020204" pitchFamily="34" charset="0"/>
                </a:rPr>
                <a:t>C</a:t>
              </a:r>
              <a:r>
                <a:rPr lang="en-US" altLang="zh-CN" sz="1600">
                  <a:latin typeface="Arial" panose="020B0604020202020204" pitchFamily="34" charset="0"/>
                </a:rPr>
                <a:t>4</a:t>
              </a:r>
              <a:r>
                <a:rPr lang="en-US" altLang="zh-CN">
                  <a:latin typeface="Arial" panose="020B0604020202020204" pitchFamily="34" charset="0"/>
                </a:rPr>
                <a:t>=Y</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3</a:t>
              </a:r>
              <a:r>
                <a:rPr lang="en-US" altLang="zh-CN">
                  <a:solidFill>
                    <a:srgbClr val="CC0000"/>
                  </a:solidFill>
                  <a:latin typeface="Arial" panose="020B0604020202020204" pitchFamily="34" charset="0"/>
                </a:rPr>
                <a:t>C</a:t>
              </a:r>
              <a:r>
                <a:rPr lang="en-US" altLang="zh-CN" sz="1600">
                  <a:solidFill>
                    <a:srgbClr val="CC0000"/>
                  </a:solidFill>
                  <a:latin typeface="Arial" panose="020B0604020202020204" pitchFamily="34" charset="0"/>
                </a:rPr>
                <a:t>3</a:t>
              </a:r>
              <a:r>
                <a:rPr lang="en-US" altLang="zh-CN">
                  <a:solidFill>
                    <a:srgbClr val="FF0000"/>
                  </a:solidFill>
                  <a:latin typeface="Arial" panose="020B0604020202020204" pitchFamily="34" charset="0"/>
                </a:rPr>
                <a:t>=</a:t>
              </a:r>
              <a:r>
                <a:rPr lang="en-US" altLang="zh-CN">
                  <a:latin typeface="Arial" panose="020B0604020202020204" pitchFamily="34" charset="0"/>
                </a:rPr>
                <a:t>Y</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Y</a:t>
              </a:r>
              <a:r>
                <a:rPr lang="en-US" altLang="zh-CN" sz="1600">
                  <a:latin typeface="Arial" panose="020B0604020202020204" pitchFamily="34" charset="0"/>
                </a:rPr>
                <a:t>2 </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Y</a:t>
              </a:r>
              <a:r>
                <a:rPr lang="en-US" altLang="zh-CN" sz="1600">
                  <a:latin typeface="Arial" panose="020B0604020202020204" pitchFamily="34" charset="0"/>
                </a:rPr>
                <a:t>1 </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Y</a:t>
              </a:r>
              <a:r>
                <a:rPr lang="en-US" altLang="zh-CN" sz="1600">
                  <a:latin typeface="Arial" panose="020B0604020202020204" pitchFamily="34" charset="0"/>
                </a:rPr>
                <a:t>0 </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0</a:t>
              </a:r>
            </a:p>
          </p:txBody>
        </p:sp>
        <p:sp>
          <p:nvSpPr>
            <p:cNvPr id="8211" name="AutoShape 1038">
              <a:extLst>
                <a:ext uri="{FF2B5EF4-FFF2-40B4-BE49-F238E27FC236}">
                  <a16:creationId xmlns:a16="http://schemas.microsoft.com/office/drawing/2014/main" id="{462C48F9-9BA6-4DA4-BD8F-500CE3E14673}"/>
                </a:ext>
              </a:extLst>
            </p:cNvPr>
            <p:cNvSpPr>
              <a:spLocks/>
            </p:cNvSpPr>
            <p:nvPr/>
          </p:nvSpPr>
          <p:spPr bwMode="auto">
            <a:xfrm>
              <a:off x="4752" y="144"/>
              <a:ext cx="144" cy="816"/>
            </a:xfrm>
            <a:prstGeom prst="rightBrace">
              <a:avLst>
                <a:gd name="adj1" fmla="val 4703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8212" name="Text Box 1039">
              <a:extLst>
                <a:ext uri="{FF2B5EF4-FFF2-40B4-BE49-F238E27FC236}">
                  <a16:creationId xmlns:a16="http://schemas.microsoft.com/office/drawing/2014/main" id="{93C4BA74-32AD-D4A9-8E2F-44384AA5360A}"/>
                </a:ext>
              </a:extLst>
            </p:cNvPr>
            <p:cNvSpPr txBox="1">
              <a:spLocks noChangeArrowheads="1"/>
            </p:cNvSpPr>
            <p:nvPr/>
          </p:nvSpPr>
          <p:spPr bwMode="auto">
            <a:xfrm>
              <a:off x="4812" y="432"/>
              <a:ext cx="6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latin typeface="Arial" panose="020B0604020202020204" pitchFamily="34" charset="0"/>
                </a:rPr>
                <a:t>（</a:t>
              </a:r>
              <a:r>
                <a:rPr lang="en-US" altLang="zh-CN" sz="1800">
                  <a:latin typeface="Arial" panose="020B0604020202020204" pitchFamily="34" charset="0"/>
                </a:rPr>
                <a:t>2.30</a:t>
              </a:r>
              <a:r>
                <a:rPr lang="zh-CN" altLang="en-US" sz="1800">
                  <a:latin typeface="Arial" panose="020B0604020202020204" pitchFamily="34" charset="0"/>
                </a:rPr>
                <a:t>）</a:t>
              </a:r>
            </a:p>
          </p:txBody>
        </p:sp>
      </p:grpSp>
      <p:sp>
        <p:nvSpPr>
          <p:cNvPr id="8196" name="Text Box 1033">
            <a:extLst>
              <a:ext uri="{FF2B5EF4-FFF2-40B4-BE49-F238E27FC236}">
                <a16:creationId xmlns:a16="http://schemas.microsoft.com/office/drawing/2014/main" id="{0E694B9D-A8B7-E154-DDDF-B1186DA1B40C}"/>
              </a:ext>
            </a:extLst>
          </p:cNvPr>
          <p:cNvSpPr txBox="1">
            <a:spLocks noChangeArrowheads="1"/>
          </p:cNvSpPr>
          <p:nvPr/>
        </p:nvSpPr>
        <p:spPr bwMode="auto">
          <a:xfrm>
            <a:off x="571500" y="4143375"/>
            <a:ext cx="3849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Arial" panose="020B0604020202020204" pitchFamily="34" charset="0"/>
              </a:rPr>
              <a:t>        </a:t>
            </a:r>
            <a:r>
              <a:rPr lang="zh-CN" altLang="en-US">
                <a:solidFill>
                  <a:srgbClr val="CC0000"/>
                </a:solidFill>
                <a:latin typeface="Arial" panose="020B0604020202020204" pitchFamily="34" charset="0"/>
              </a:rPr>
              <a:t>串行</a:t>
            </a:r>
            <a:r>
              <a:rPr lang="zh-CN" altLang="en-US">
                <a:latin typeface="Arial" panose="020B0604020202020204" pitchFamily="34" charset="0"/>
              </a:rPr>
              <a:t>                    </a:t>
            </a:r>
            <a:r>
              <a:rPr lang="zh-CN" altLang="en-US">
                <a:solidFill>
                  <a:srgbClr val="CC0000"/>
                </a:solidFill>
                <a:latin typeface="Arial" panose="020B0604020202020204" pitchFamily="34" charset="0"/>
              </a:rPr>
              <a:t>并行</a:t>
            </a:r>
            <a:r>
              <a:rPr lang="zh-CN" altLang="en-US">
                <a:latin typeface="Arial" panose="020B0604020202020204" pitchFamily="34" charset="0"/>
              </a:rPr>
              <a:t> </a:t>
            </a:r>
          </a:p>
        </p:txBody>
      </p:sp>
      <p:sp>
        <p:nvSpPr>
          <p:cNvPr id="8197" name="Text Box 1033">
            <a:extLst>
              <a:ext uri="{FF2B5EF4-FFF2-40B4-BE49-F238E27FC236}">
                <a16:creationId xmlns:a16="http://schemas.microsoft.com/office/drawing/2014/main" id="{87DA967F-090C-EB2F-5547-CD6B63F1430B}"/>
              </a:ext>
            </a:extLst>
          </p:cNvPr>
          <p:cNvSpPr txBox="1">
            <a:spLocks noChangeArrowheads="1"/>
          </p:cNvSpPr>
          <p:nvPr/>
        </p:nvSpPr>
        <p:spPr bwMode="auto">
          <a:xfrm>
            <a:off x="4714875" y="928688"/>
            <a:ext cx="413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Arial" panose="020B0604020202020204" pitchFamily="34" charset="0"/>
              </a:rPr>
              <a:t>令</a:t>
            </a:r>
            <a:r>
              <a:rPr lang="en-US" altLang="zh-CN">
                <a:latin typeface="Arial" panose="020B0604020202020204" pitchFamily="34" charset="0"/>
              </a:rPr>
              <a:t>Y</a:t>
            </a:r>
            <a:r>
              <a:rPr lang="en-US" altLang="zh-CN" sz="1800">
                <a:latin typeface="Arial" panose="020B0604020202020204" pitchFamily="34" charset="0"/>
              </a:rPr>
              <a:t>n</a:t>
            </a:r>
            <a:r>
              <a:rPr lang="en-US" altLang="zh-CN">
                <a:latin typeface="Arial" panose="020B0604020202020204" pitchFamily="34" charset="0"/>
              </a:rPr>
              <a:t>= A</a:t>
            </a:r>
            <a:r>
              <a:rPr lang="en-US" altLang="zh-CN" sz="1800">
                <a:latin typeface="Arial" panose="020B0604020202020204" pitchFamily="34" charset="0"/>
              </a:rPr>
              <a:t>n</a:t>
            </a:r>
            <a:r>
              <a:rPr lang="en-US" altLang="zh-CN">
                <a:latin typeface="Arial" panose="020B0604020202020204" pitchFamily="34" charset="0"/>
              </a:rPr>
              <a:t>·B</a:t>
            </a:r>
            <a:r>
              <a:rPr lang="en-US" altLang="zh-CN" sz="1800">
                <a:latin typeface="Arial" panose="020B0604020202020204" pitchFamily="34" charset="0"/>
              </a:rPr>
              <a:t>n</a:t>
            </a:r>
            <a:r>
              <a:rPr lang="en-US" altLang="zh-CN" sz="1600">
                <a:latin typeface="Arial" panose="020B0604020202020204" pitchFamily="34" charset="0"/>
              </a:rPr>
              <a:t>    </a:t>
            </a:r>
            <a:r>
              <a:rPr lang="en-US" altLang="zh-CN">
                <a:latin typeface="Arial" panose="020B0604020202020204" pitchFamily="34" charset="0"/>
              </a:rPr>
              <a:t> X</a:t>
            </a:r>
            <a:r>
              <a:rPr lang="en-US" altLang="zh-CN" sz="1800">
                <a:latin typeface="Arial" panose="020B0604020202020204" pitchFamily="34" charset="0"/>
              </a:rPr>
              <a:t>n</a:t>
            </a:r>
            <a:r>
              <a:rPr lang="en-US" altLang="zh-CN">
                <a:latin typeface="Arial" panose="020B0604020202020204" pitchFamily="34" charset="0"/>
              </a:rPr>
              <a:t>= (A</a:t>
            </a:r>
            <a:r>
              <a:rPr lang="en-US" altLang="zh-CN" sz="1800">
                <a:latin typeface="Arial" panose="020B0604020202020204" pitchFamily="34" charset="0"/>
              </a:rPr>
              <a:t>n</a:t>
            </a:r>
            <a:r>
              <a:rPr lang="en-US" altLang="zh-CN">
                <a:solidFill>
                  <a:srgbClr val="CC0000"/>
                </a:solidFill>
                <a:latin typeface="Arial" panose="020B0604020202020204" pitchFamily="34" charset="0"/>
              </a:rPr>
              <a:t>⊕</a:t>
            </a:r>
            <a:r>
              <a:rPr lang="en-US" altLang="zh-CN">
                <a:latin typeface="Arial" panose="020B0604020202020204" pitchFamily="34" charset="0"/>
              </a:rPr>
              <a:t>B</a:t>
            </a:r>
            <a:r>
              <a:rPr lang="en-US" altLang="zh-CN" sz="1800">
                <a:latin typeface="Arial" panose="020B0604020202020204" pitchFamily="34" charset="0"/>
              </a:rPr>
              <a:t>n</a:t>
            </a:r>
            <a:r>
              <a:rPr lang="en-US" altLang="zh-CN">
                <a:latin typeface="Arial" panose="020B0604020202020204" pitchFamily="34" charset="0"/>
              </a:rPr>
              <a:t>) </a:t>
            </a:r>
          </a:p>
        </p:txBody>
      </p:sp>
      <p:sp>
        <p:nvSpPr>
          <p:cNvPr id="8198" name="Text Box 1029">
            <a:extLst>
              <a:ext uri="{FF2B5EF4-FFF2-40B4-BE49-F238E27FC236}">
                <a16:creationId xmlns:a16="http://schemas.microsoft.com/office/drawing/2014/main" id="{51BFC232-30FD-62A8-D93A-9DC1565965D0}"/>
              </a:ext>
            </a:extLst>
          </p:cNvPr>
          <p:cNvSpPr txBox="1">
            <a:spLocks noChangeArrowheads="1"/>
          </p:cNvSpPr>
          <p:nvPr/>
        </p:nvSpPr>
        <p:spPr bwMode="auto">
          <a:xfrm>
            <a:off x="714375" y="1643063"/>
            <a:ext cx="3417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a:latin typeface="Arial" panose="020B0604020202020204" pitchFamily="34" charset="0"/>
              </a:rPr>
              <a:t>C</a:t>
            </a:r>
            <a:r>
              <a:rPr lang="en-US" altLang="zh-CN" sz="2800" baseline="-25000">
                <a:latin typeface="Arial" panose="020B0604020202020204" pitchFamily="34" charset="0"/>
              </a:rPr>
              <a:t>n+1</a:t>
            </a:r>
            <a:r>
              <a:rPr lang="en-US" altLang="zh-CN" sz="3200">
                <a:latin typeface="Arial" panose="020B0604020202020204" pitchFamily="34" charset="0"/>
              </a:rPr>
              <a:t>=Y</a:t>
            </a:r>
            <a:r>
              <a:rPr lang="en-US" altLang="zh-CN" sz="1800">
                <a:latin typeface="Arial" panose="020B0604020202020204" pitchFamily="34" charset="0"/>
              </a:rPr>
              <a:t>n</a:t>
            </a:r>
            <a:r>
              <a:rPr lang="en-US" altLang="zh-CN" sz="3200">
                <a:latin typeface="Arial" panose="020B0604020202020204" pitchFamily="34" charset="0"/>
              </a:rPr>
              <a:t>+X</a:t>
            </a:r>
            <a:r>
              <a:rPr lang="en-US" altLang="zh-CN" sz="1800">
                <a:latin typeface="Arial" panose="020B0604020202020204" pitchFamily="34" charset="0"/>
              </a:rPr>
              <a:t>n</a:t>
            </a:r>
            <a:r>
              <a:rPr lang="en-US" altLang="zh-CN" sz="3200">
                <a:latin typeface="Arial" panose="020B0604020202020204" pitchFamily="34" charset="0"/>
              </a:rPr>
              <a:t>C</a:t>
            </a:r>
            <a:r>
              <a:rPr lang="en-US" altLang="zh-CN" sz="2800" baseline="-25000">
                <a:latin typeface="Arial" panose="020B0604020202020204" pitchFamily="34" charset="0"/>
              </a:rPr>
              <a:t>n</a:t>
            </a:r>
          </a:p>
        </p:txBody>
      </p:sp>
      <p:sp>
        <p:nvSpPr>
          <p:cNvPr id="8199" name="Rectangle 9">
            <a:extLst>
              <a:ext uri="{FF2B5EF4-FFF2-40B4-BE49-F238E27FC236}">
                <a16:creationId xmlns:a16="http://schemas.microsoft.com/office/drawing/2014/main" id="{80A04EB0-4F5A-0338-33B9-3B0F39001DBD}"/>
              </a:ext>
            </a:extLst>
          </p:cNvPr>
          <p:cNvSpPr>
            <a:spLocks noChangeArrowheads="1"/>
          </p:cNvSpPr>
          <p:nvPr/>
        </p:nvSpPr>
        <p:spPr bwMode="auto">
          <a:xfrm>
            <a:off x="214313" y="1000125"/>
            <a:ext cx="4267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5756" tIns="12696" rIns="15870"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t>C</a:t>
            </a:r>
            <a:r>
              <a:rPr lang="en-US" altLang="zh-CN" sz="2800" baseline="-25000"/>
              <a:t>i+1</a:t>
            </a:r>
            <a:r>
              <a:rPr lang="en-US" altLang="zh-CN" sz="2800"/>
              <a:t>=A</a:t>
            </a:r>
            <a:r>
              <a:rPr lang="en-US" altLang="zh-CN" sz="2800" baseline="-25000"/>
              <a:t>i</a:t>
            </a:r>
            <a:r>
              <a:rPr lang="en-US" altLang="zh-CN" sz="2800">
                <a:latin typeface="Arial" panose="020B0604020202020204" pitchFamily="34" charset="0"/>
                <a:cs typeface="Times New Roman" panose="02020603050405020304" pitchFamily="18" charset="0"/>
              </a:rPr>
              <a:t>·</a:t>
            </a:r>
            <a:r>
              <a:rPr lang="en-US" altLang="zh-CN" sz="2800"/>
              <a:t>B</a:t>
            </a:r>
            <a:r>
              <a:rPr lang="en-US" altLang="zh-CN" sz="2800" baseline="-25000"/>
              <a:t>i</a:t>
            </a:r>
            <a:r>
              <a:rPr lang="en-US" altLang="zh-CN" sz="2800"/>
              <a:t>+(A</a:t>
            </a:r>
            <a:r>
              <a:rPr lang="en-US" altLang="zh-CN" sz="2800" baseline="-25000"/>
              <a:t>i</a:t>
            </a:r>
            <a:r>
              <a:rPr lang="en-US" altLang="zh-CN" sz="2800">
                <a:solidFill>
                  <a:srgbClr val="CC0000"/>
                </a:solidFill>
              </a:rPr>
              <a:t>⊕</a:t>
            </a:r>
            <a:r>
              <a:rPr lang="en-US" altLang="zh-CN" sz="2800"/>
              <a:t>B</a:t>
            </a:r>
            <a:r>
              <a:rPr lang="en-US" altLang="zh-CN" sz="2800" baseline="-25000"/>
              <a:t>i</a:t>
            </a:r>
            <a:r>
              <a:rPr lang="en-US" altLang="zh-CN" sz="2800"/>
              <a:t>)</a:t>
            </a:r>
            <a:r>
              <a:rPr lang="en-US" altLang="zh-CN" sz="2800">
                <a:cs typeface="Times New Roman" panose="02020603050405020304" pitchFamily="18" charset="0"/>
              </a:rPr>
              <a:t>·</a:t>
            </a:r>
            <a:r>
              <a:rPr lang="en-US" altLang="zh-CN" sz="2800"/>
              <a:t>C</a:t>
            </a:r>
            <a:r>
              <a:rPr lang="en-US" altLang="zh-CN" sz="2800" baseline="-25000"/>
              <a:t>i</a:t>
            </a:r>
            <a:r>
              <a:rPr lang="en-US" altLang="zh-CN" sz="2800">
                <a:latin typeface="Arial" panose="020B0604020202020204" pitchFamily="34" charset="0"/>
              </a:rPr>
              <a:t> </a:t>
            </a:r>
          </a:p>
        </p:txBody>
      </p:sp>
      <p:grpSp>
        <p:nvGrpSpPr>
          <p:cNvPr id="8200" name="Group 5">
            <a:extLst>
              <a:ext uri="{FF2B5EF4-FFF2-40B4-BE49-F238E27FC236}">
                <a16:creationId xmlns:a16="http://schemas.microsoft.com/office/drawing/2014/main" id="{3523C5E7-0CDD-4941-B353-421DBDEDC47F}"/>
              </a:ext>
            </a:extLst>
          </p:cNvPr>
          <p:cNvGrpSpPr>
            <a:grpSpLocks/>
          </p:cNvGrpSpPr>
          <p:nvPr/>
        </p:nvGrpSpPr>
        <p:grpSpPr bwMode="auto">
          <a:xfrm>
            <a:off x="214313" y="4572000"/>
            <a:ext cx="6130925" cy="962025"/>
            <a:chOff x="-479" y="102"/>
            <a:chExt cx="3261" cy="596"/>
          </a:xfrm>
        </p:grpSpPr>
        <p:sp>
          <p:nvSpPr>
            <p:cNvPr id="8205" name="Text Box 1033">
              <a:extLst>
                <a:ext uri="{FF2B5EF4-FFF2-40B4-BE49-F238E27FC236}">
                  <a16:creationId xmlns:a16="http://schemas.microsoft.com/office/drawing/2014/main" id="{BCAA3787-067E-B047-43F6-093D60B0F08C}"/>
                </a:ext>
              </a:extLst>
            </p:cNvPr>
            <p:cNvSpPr txBox="1">
              <a:spLocks noChangeArrowheads="1"/>
            </p:cNvSpPr>
            <p:nvPr/>
          </p:nvSpPr>
          <p:spPr bwMode="auto">
            <a:xfrm>
              <a:off x="-479" y="102"/>
              <a:ext cx="258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Arial" panose="020B0604020202020204" pitchFamily="34" charset="0"/>
                </a:rPr>
                <a:t>令</a:t>
              </a:r>
              <a:r>
                <a:rPr lang="en-US" altLang="zh-CN">
                  <a:latin typeface="Arial" panose="020B0604020202020204" pitchFamily="34" charset="0"/>
                </a:rPr>
                <a:t>G= Y</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Y</a:t>
              </a:r>
              <a:r>
                <a:rPr lang="en-US" altLang="zh-CN" sz="1600">
                  <a:latin typeface="Arial" panose="020B0604020202020204" pitchFamily="34" charset="0"/>
                </a:rPr>
                <a:t>2 </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Y</a:t>
              </a:r>
              <a:r>
                <a:rPr lang="en-US" altLang="zh-CN" sz="1600">
                  <a:latin typeface="Arial" panose="020B0604020202020204" pitchFamily="34" charset="0"/>
                </a:rPr>
                <a:t>1 </a:t>
              </a:r>
              <a:r>
                <a:rPr lang="en-US" altLang="zh-CN">
                  <a:latin typeface="Arial" panose="020B0604020202020204" pitchFamily="34" charset="0"/>
                </a:rPr>
                <a:t>+X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Y</a:t>
              </a:r>
              <a:r>
                <a:rPr lang="en-US" altLang="zh-CN" sz="1600">
                  <a:latin typeface="Arial" panose="020B0604020202020204" pitchFamily="34" charset="0"/>
                </a:rPr>
                <a:t>0 </a:t>
              </a:r>
            </a:p>
          </p:txBody>
        </p:sp>
        <p:sp>
          <p:nvSpPr>
            <p:cNvPr id="8206" name="Text Box 1034">
              <a:extLst>
                <a:ext uri="{FF2B5EF4-FFF2-40B4-BE49-F238E27FC236}">
                  <a16:creationId xmlns:a16="http://schemas.microsoft.com/office/drawing/2014/main" id="{2D3F2A1D-99C0-C6F0-AD42-550B3F849E24}"/>
                </a:ext>
              </a:extLst>
            </p:cNvPr>
            <p:cNvSpPr txBox="1">
              <a:spLocks noChangeArrowheads="1"/>
            </p:cNvSpPr>
            <p:nvPr/>
          </p:nvSpPr>
          <p:spPr bwMode="auto">
            <a:xfrm>
              <a:off x="-441" y="412"/>
              <a:ext cx="322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latin typeface="Arial" panose="020B0604020202020204" pitchFamily="34" charset="0"/>
                </a:rPr>
                <a:t>称</a:t>
              </a:r>
              <a:r>
                <a:rPr lang="en-US" altLang="zh-CN" dirty="0">
                  <a:latin typeface="Arial" panose="020B0604020202020204" pitchFamily="34" charset="0"/>
                </a:rPr>
                <a:t>G</a:t>
              </a:r>
              <a:r>
                <a:rPr lang="zh-CN" altLang="en-US" dirty="0">
                  <a:latin typeface="Arial" panose="020B0604020202020204" pitchFamily="34" charset="0"/>
                </a:rPr>
                <a:t>为</a:t>
              </a:r>
              <a:r>
                <a:rPr lang="en-US" altLang="zh-CN" dirty="0">
                  <a:latin typeface="Arial" panose="020B0604020202020204" pitchFamily="34" charset="0"/>
                </a:rPr>
                <a:t>4</a:t>
              </a:r>
              <a:r>
                <a:rPr lang="zh-CN" altLang="en-US" dirty="0">
                  <a:latin typeface="Arial" panose="020B0604020202020204" pitchFamily="34" charset="0"/>
                </a:rPr>
                <a:t>位片</a:t>
              </a:r>
              <a:r>
                <a:rPr lang="en-US" altLang="zh-CN" dirty="0">
                  <a:latin typeface="Arial" panose="020B0604020202020204" pitchFamily="34" charset="0"/>
                </a:rPr>
                <a:t>74181</a:t>
              </a:r>
              <a:r>
                <a:rPr lang="zh-CN" altLang="en-US" dirty="0">
                  <a:latin typeface="Arial" panose="020B0604020202020204" pitchFamily="34" charset="0"/>
                </a:rPr>
                <a:t>的</a:t>
              </a:r>
              <a:r>
                <a:rPr lang="zh-CN" altLang="en-US" dirty="0">
                  <a:highlight>
                    <a:srgbClr val="FFFF00"/>
                  </a:highlight>
                  <a:latin typeface="Arial" panose="020B0604020202020204" pitchFamily="34" charset="0"/>
                </a:rPr>
                <a:t>进位发生输出。</a:t>
              </a:r>
              <a:endParaRPr lang="zh-CN" altLang="en-US" sz="1600" dirty="0">
                <a:highlight>
                  <a:srgbClr val="FFFF00"/>
                </a:highlight>
                <a:latin typeface="Arial" panose="020B0604020202020204" pitchFamily="34" charset="0"/>
              </a:endParaRPr>
            </a:p>
          </p:txBody>
        </p:sp>
      </p:grpSp>
      <p:grpSp>
        <p:nvGrpSpPr>
          <p:cNvPr id="8201" name="Group 8">
            <a:extLst>
              <a:ext uri="{FF2B5EF4-FFF2-40B4-BE49-F238E27FC236}">
                <a16:creationId xmlns:a16="http://schemas.microsoft.com/office/drawing/2014/main" id="{547A3965-62EE-A6D0-51FC-59BEED872147}"/>
              </a:ext>
            </a:extLst>
          </p:cNvPr>
          <p:cNvGrpSpPr>
            <a:grpSpLocks/>
          </p:cNvGrpSpPr>
          <p:nvPr/>
        </p:nvGrpSpPr>
        <p:grpSpPr bwMode="auto">
          <a:xfrm>
            <a:off x="0" y="5572125"/>
            <a:ext cx="7810500" cy="461963"/>
            <a:chOff x="-491" y="92"/>
            <a:chExt cx="3577" cy="291"/>
          </a:xfrm>
        </p:grpSpPr>
        <p:sp>
          <p:nvSpPr>
            <p:cNvPr id="8203" name="Text Box 1035">
              <a:extLst>
                <a:ext uri="{FF2B5EF4-FFF2-40B4-BE49-F238E27FC236}">
                  <a16:creationId xmlns:a16="http://schemas.microsoft.com/office/drawing/2014/main" id="{7EE37604-BF9B-4C4A-8790-B006A307F440}"/>
                </a:ext>
              </a:extLst>
            </p:cNvPr>
            <p:cNvSpPr txBox="1">
              <a:spLocks noChangeArrowheads="1"/>
            </p:cNvSpPr>
            <p:nvPr/>
          </p:nvSpPr>
          <p:spPr bwMode="auto">
            <a:xfrm>
              <a:off x="-491" y="92"/>
              <a:ext cx="1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Arial" panose="020B0604020202020204" pitchFamily="34" charset="0"/>
                </a:rPr>
                <a:t>令</a:t>
              </a:r>
              <a:r>
                <a:rPr lang="en-US" altLang="zh-CN">
                  <a:latin typeface="Arial" panose="020B0604020202020204" pitchFamily="34" charset="0"/>
                </a:rPr>
                <a:t>P= X</a:t>
              </a:r>
              <a:r>
                <a:rPr lang="en-US" altLang="zh-CN" sz="1600">
                  <a:latin typeface="Arial" panose="020B0604020202020204" pitchFamily="34" charset="0"/>
                </a:rPr>
                <a:t>3</a:t>
              </a:r>
              <a:r>
                <a:rPr lang="en-US" altLang="zh-CN">
                  <a:latin typeface="Arial" panose="020B0604020202020204" pitchFamily="34" charset="0"/>
                </a:rPr>
                <a:t>X</a:t>
              </a:r>
              <a:r>
                <a:rPr lang="en-US" altLang="zh-CN" sz="1600">
                  <a:latin typeface="Arial" panose="020B0604020202020204" pitchFamily="34" charset="0"/>
                </a:rPr>
                <a:t>2</a:t>
              </a:r>
              <a:r>
                <a:rPr lang="en-US" altLang="zh-CN">
                  <a:latin typeface="Arial" panose="020B0604020202020204" pitchFamily="34" charset="0"/>
                </a:rPr>
                <a:t>X</a:t>
              </a:r>
              <a:r>
                <a:rPr lang="en-US" altLang="zh-CN" sz="1600">
                  <a:latin typeface="Arial" panose="020B0604020202020204" pitchFamily="34" charset="0"/>
                </a:rPr>
                <a:t>1</a:t>
              </a:r>
              <a:r>
                <a:rPr lang="en-US" altLang="zh-CN">
                  <a:latin typeface="Arial" panose="020B0604020202020204" pitchFamily="34" charset="0"/>
                </a:rPr>
                <a:t>X</a:t>
              </a:r>
              <a:r>
                <a:rPr lang="en-US" altLang="zh-CN" sz="1600">
                  <a:latin typeface="Arial" panose="020B0604020202020204" pitchFamily="34" charset="0"/>
                </a:rPr>
                <a:t>0</a:t>
              </a:r>
            </a:p>
          </p:txBody>
        </p:sp>
        <p:sp>
          <p:nvSpPr>
            <p:cNvPr id="8204" name="Text Box 1037">
              <a:extLst>
                <a:ext uri="{FF2B5EF4-FFF2-40B4-BE49-F238E27FC236}">
                  <a16:creationId xmlns:a16="http://schemas.microsoft.com/office/drawing/2014/main" id="{8114B386-1179-EC2C-E0BC-BE23A6731438}"/>
                </a:ext>
              </a:extLst>
            </p:cNvPr>
            <p:cNvSpPr txBox="1">
              <a:spLocks noChangeArrowheads="1"/>
            </p:cNvSpPr>
            <p:nvPr/>
          </p:nvSpPr>
          <p:spPr bwMode="auto">
            <a:xfrm>
              <a:off x="745" y="92"/>
              <a:ext cx="23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latin typeface="Arial" panose="020B0604020202020204" pitchFamily="34" charset="0"/>
                </a:rPr>
                <a:t>称</a:t>
              </a:r>
              <a:r>
                <a:rPr lang="en-US" altLang="zh-CN" dirty="0">
                  <a:latin typeface="Arial" panose="020B0604020202020204" pitchFamily="34" charset="0"/>
                </a:rPr>
                <a:t>P</a:t>
              </a:r>
              <a:r>
                <a:rPr lang="zh-CN" altLang="en-US" dirty="0">
                  <a:latin typeface="Arial" panose="020B0604020202020204" pitchFamily="34" charset="0"/>
                </a:rPr>
                <a:t>为</a:t>
              </a:r>
              <a:r>
                <a:rPr lang="en-US" altLang="zh-CN" dirty="0">
                  <a:latin typeface="Arial" panose="020B0604020202020204" pitchFamily="34" charset="0"/>
                </a:rPr>
                <a:t>4</a:t>
              </a:r>
              <a:r>
                <a:rPr lang="zh-CN" altLang="en-US" dirty="0">
                  <a:latin typeface="Arial" panose="020B0604020202020204" pitchFamily="34" charset="0"/>
                </a:rPr>
                <a:t>位片</a:t>
              </a:r>
              <a:r>
                <a:rPr lang="en-US" altLang="zh-CN" dirty="0">
                  <a:latin typeface="Arial" panose="020B0604020202020204" pitchFamily="34" charset="0"/>
                </a:rPr>
                <a:t>74181</a:t>
              </a:r>
              <a:r>
                <a:rPr lang="zh-CN" altLang="en-US" dirty="0">
                  <a:latin typeface="Arial" panose="020B0604020202020204" pitchFamily="34" charset="0"/>
                </a:rPr>
                <a:t>的</a:t>
              </a:r>
              <a:r>
                <a:rPr lang="zh-CN" altLang="en-US" dirty="0">
                  <a:highlight>
                    <a:srgbClr val="FFFF00"/>
                  </a:highlight>
                  <a:latin typeface="Arial" panose="020B0604020202020204" pitchFamily="34" charset="0"/>
                </a:rPr>
                <a:t>进位传送输出</a:t>
              </a:r>
              <a:r>
                <a:rPr lang="zh-CN" altLang="en-US" dirty="0">
                  <a:latin typeface="Arial" panose="020B0604020202020204" pitchFamily="34" charset="0"/>
                </a:rPr>
                <a:t>。</a:t>
              </a:r>
              <a:endParaRPr lang="zh-CN" altLang="en-US" sz="1600" dirty="0">
                <a:latin typeface="Arial" panose="020B0604020202020204" pitchFamily="34" charset="0"/>
              </a:endParaRPr>
            </a:p>
          </p:txBody>
        </p:sp>
      </p:grpSp>
      <p:sp>
        <p:nvSpPr>
          <p:cNvPr id="8202" name="Text Box 1029">
            <a:extLst>
              <a:ext uri="{FF2B5EF4-FFF2-40B4-BE49-F238E27FC236}">
                <a16:creationId xmlns:a16="http://schemas.microsoft.com/office/drawing/2014/main" id="{ED420F58-3180-8D60-3ADA-E798999066FA}"/>
              </a:ext>
            </a:extLst>
          </p:cNvPr>
          <p:cNvSpPr txBox="1">
            <a:spLocks noChangeArrowheads="1"/>
          </p:cNvSpPr>
          <p:nvPr/>
        </p:nvSpPr>
        <p:spPr bwMode="auto">
          <a:xfrm>
            <a:off x="1508125" y="6072188"/>
            <a:ext cx="2790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a:latin typeface="Arial" panose="020B0604020202020204" pitchFamily="34" charset="0"/>
              </a:rPr>
              <a:t>C</a:t>
            </a:r>
            <a:r>
              <a:rPr lang="en-US" altLang="zh-CN" sz="2800" baseline="-25000">
                <a:latin typeface="Arial" panose="020B0604020202020204" pitchFamily="34" charset="0"/>
              </a:rPr>
              <a:t>n+4</a:t>
            </a:r>
            <a:r>
              <a:rPr lang="en-US" altLang="zh-CN" sz="3200">
                <a:latin typeface="Arial" panose="020B0604020202020204" pitchFamily="34" charset="0"/>
              </a:rPr>
              <a:t>=G+PC</a:t>
            </a:r>
            <a:r>
              <a:rPr lang="en-US" altLang="zh-CN" sz="2800" baseline="-25000">
                <a:latin typeface="Arial" panose="020B0604020202020204" pitchFamily="34" charset="0"/>
              </a:rPr>
              <a:t>n</a:t>
            </a:r>
            <a:endParaRPr lang="zh-CN" altLang="en-US" sz="2800" baseline="-25000">
              <a:latin typeface="Arial" panose="020B0604020202020204" pitchFamily="34" charset="0"/>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a:extLst>
              <a:ext uri="{FF2B5EF4-FFF2-40B4-BE49-F238E27FC236}">
                <a16:creationId xmlns:a16="http://schemas.microsoft.com/office/drawing/2014/main" id="{8DA0B419-BDEC-34FB-5102-E5F98B40B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8" y="0"/>
            <a:ext cx="9334501" cy="674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1029">
            <a:extLst>
              <a:ext uri="{FF2B5EF4-FFF2-40B4-BE49-F238E27FC236}">
                <a16:creationId xmlns:a16="http://schemas.microsoft.com/office/drawing/2014/main" id="{D4355D77-8DAD-BBAA-D03D-313466EAAACA}"/>
              </a:ext>
            </a:extLst>
          </p:cNvPr>
          <p:cNvSpPr txBox="1">
            <a:spLocks noChangeArrowheads="1"/>
          </p:cNvSpPr>
          <p:nvPr/>
        </p:nvSpPr>
        <p:spPr bwMode="auto">
          <a:xfrm>
            <a:off x="60325" y="1454150"/>
            <a:ext cx="14795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a:t>
            </a:r>
            <a:r>
              <a:rPr lang="en-US" altLang="zh-CN" sz="1600" baseline="-25000">
                <a:latin typeface="Arial" panose="020B0604020202020204" pitchFamily="34" charset="0"/>
              </a:rPr>
              <a:t>n+4</a:t>
            </a:r>
            <a:r>
              <a:rPr lang="en-US" altLang="zh-CN" sz="1600">
                <a:latin typeface="Arial" panose="020B0604020202020204" pitchFamily="34" charset="0"/>
              </a:rPr>
              <a:t>=GP+GC</a:t>
            </a:r>
            <a:r>
              <a:rPr lang="en-US" altLang="zh-CN" sz="1600" baseline="-25000">
                <a:latin typeface="Arial" panose="020B0604020202020204" pitchFamily="34" charset="0"/>
              </a:rPr>
              <a:t>n</a:t>
            </a:r>
            <a:endParaRPr lang="zh-CN" altLang="en-US" sz="1600" baseline="-25000">
              <a:latin typeface="Arial" panose="020B0604020202020204" pitchFamily="34" charset="0"/>
            </a:endParaRPr>
          </a:p>
        </p:txBody>
      </p:sp>
      <p:sp>
        <p:nvSpPr>
          <p:cNvPr id="9220" name="Text Box 1029">
            <a:extLst>
              <a:ext uri="{FF2B5EF4-FFF2-40B4-BE49-F238E27FC236}">
                <a16:creationId xmlns:a16="http://schemas.microsoft.com/office/drawing/2014/main" id="{F5E0F020-D233-AFBE-6D31-449692ADE9C5}"/>
              </a:ext>
            </a:extLst>
          </p:cNvPr>
          <p:cNvSpPr txBox="1">
            <a:spLocks noChangeArrowheads="1"/>
          </p:cNvSpPr>
          <p:nvPr/>
        </p:nvSpPr>
        <p:spPr bwMode="auto">
          <a:xfrm>
            <a:off x="6773863" y="1292225"/>
            <a:ext cx="5889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a:t>
            </a:r>
            <a:r>
              <a:rPr lang="en-US" altLang="zh-CN" sz="1600" baseline="-25000">
                <a:latin typeface="Arial" panose="020B0604020202020204" pitchFamily="34" charset="0"/>
              </a:rPr>
              <a:t>n+1</a:t>
            </a:r>
            <a:endParaRPr lang="zh-CN" altLang="en-US" sz="1600" baseline="-25000">
              <a:latin typeface="Arial" panose="020B0604020202020204" pitchFamily="34" charset="0"/>
            </a:endParaRPr>
          </a:p>
        </p:txBody>
      </p:sp>
      <p:sp>
        <p:nvSpPr>
          <p:cNvPr id="9221" name="Text Box 1029">
            <a:extLst>
              <a:ext uri="{FF2B5EF4-FFF2-40B4-BE49-F238E27FC236}">
                <a16:creationId xmlns:a16="http://schemas.microsoft.com/office/drawing/2014/main" id="{112F9F5D-B15A-A3DF-18C4-22557848A8BE}"/>
              </a:ext>
            </a:extLst>
          </p:cNvPr>
          <p:cNvSpPr txBox="1">
            <a:spLocks noChangeArrowheads="1"/>
          </p:cNvSpPr>
          <p:nvPr/>
        </p:nvSpPr>
        <p:spPr bwMode="auto">
          <a:xfrm>
            <a:off x="5378450" y="1292225"/>
            <a:ext cx="5889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a:t>
            </a:r>
            <a:r>
              <a:rPr lang="en-US" altLang="zh-CN" sz="1600" baseline="-25000">
                <a:latin typeface="Arial" panose="020B0604020202020204" pitchFamily="34" charset="0"/>
              </a:rPr>
              <a:t>n+2</a:t>
            </a:r>
            <a:endParaRPr lang="zh-CN" altLang="en-US" sz="1600" baseline="-25000">
              <a:latin typeface="Arial" panose="020B0604020202020204" pitchFamily="34" charset="0"/>
            </a:endParaRPr>
          </a:p>
        </p:txBody>
      </p:sp>
      <p:sp>
        <p:nvSpPr>
          <p:cNvPr id="9222" name="Text Box 1029">
            <a:extLst>
              <a:ext uri="{FF2B5EF4-FFF2-40B4-BE49-F238E27FC236}">
                <a16:creationId xmlns:a16="http://schemas.microsoft.com/office/drawing/2014/main" id="{6E156BC7-9C35-8697-C442-BF2B5EA7B748}"/>
              </a:ext>
            </a:extLst>
          </p:cNvPr>
          <p:cNvSpPr txBox="1">
            <a:spLocks noChangeArrowheads="1"/>
          </p:cNvSpPr>
          <p:nvPr/>
        </p:nvSpPr>
        <p:spPr bwMode="auto">
          <a:xfrm>
            <a:off x="3611563" y="1292225"/>
            <a:ext cx="5889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a:t>
            </a:r>
            <a:r>
              <a:rPr lang="en-US" altLang="zh-CN" sz="1600" baseline="-25000">
                <a:latin typeface="Arial" panose="020B0604020202020204" pitchFamily="34" charset="0"/>
              </a:rPr>
              <a:t>n+3</a:t>
            </a:r>
            <a:endParaRPr lang="zh-CN" altLang="en-US" sz="1600" baseline="-25000">
              <a:latin typeface="Arial" panose="020B0604020202020204" pitchFamily="34" charset="0"/>
            </a:endParaRPr>
          </a:p>
        </p:txBody>
      </p:sp>
      <p:sp>
        <p:nvSpPr>
          <p:cNvPr id="9223" name="文本框 1">
            <a:extLst>
              <a:ext uri="{FF2B5EF4-FFF2-40B4-BE49-F238E27FC236}">
                <a16:creationId xmlns:a16="http://schemas.microsoft.com/office/drawing/2014/main" id="{CC377BFA-7CAF-4ABD-16A6-9B71564DC1E8}"/>
              </a:ext>
            </a:extLst>
          </p:cNvPr>
          <p:cNvSpPr txBox="1">
            <a:spLocks noChangeArrowheads="1"/>
          </p:cNvSpPr>
          <p:nvPr/>
        </p:nvSpPr>
        <p:spPr bwMode="auto">
          <a:xfrm>
            <a:off x="3276600" y="3789363"/>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latin typeface="Arial" panose="020B0604020202020204" pitchFamily="34" charset="0"/>
              </a:rPr>
              <a:t>X</a:t>
            </a:r>
            <a:r>
              <a:rPr lang="en-US" altLang="zh-CN" sz="1800" baseline="-25000">
                <a:latin typeface="Arial" panose="020B0604020202020204" pitchFamily="34" charset="0"/>
              </a:rPr>
              <a:t>i</a:t>
            </a:r>
          </a:p>
        </p:txBody>
      </p:sp>
      <p:sp>
        <p:nvSpPr>
          <p:cNvPr id="9224" name="文本框 2">
            <a:extLst>
              <a:ext uri="{FF2B5EF4-FFF2-40B4-BE49-F238E27FC236}">
                <a16:creationId xmlns:a16="http://schemas.microsoft.com/office/drawing/2014/main" id="{5C4DC5CE-B14E-E7F4-D853-89AC4AADF2AD}"/>
              </a:ext>
            </a:extLst>
          </p:cNvPr>
          <p:cNvSpPr txBox="1">
            <a:spLocks noChangeArrowheads="1"/>
          </p:cNvSpPr>
          <p:nvPr/>
        </p:nvSpPr>
        <p:spPr bwMode="auto">
          <a:xfrm>
            <a:off x="3851275" y="3789363"/>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latin typeface="Arial" panose="020B0604020202020204" pitchFamily="34" charset="0"/>
                <a:sym typeface="楷体_GB2312" panose="02010609030101010101" pitchFamily="49" charset="-122"/>
              </a:rPr>
              <a:t>Y</a:t>
            </a:r>
            <a:r>
              <a:rPr lang="en-US" altLang="zh-CN" sz="1800" baseline="-25000">
                <a:latin typeface="Arial" panose="020B0604020202020204" pitchFamily="34" charset="0"/>
                <a:sym typeface="楷体_GB2312" panose="02010609030101010101" pitchFamily="49" charset="-122"/>
              </a:rPr>
              <a:t>i</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114D58-84E3-6CBA-BD5A-569C2E5AF94C}"/>
              </a:ext>
            </a:extLst>
          </p:cNvPr>
          <p:cNvSpPr>
            <a:spLocks noGrp="1" noChangeArrowheads="1"/>
          </p:cNvSpPr>
          <p:nvPr>
            <p:ph type="title" idx="4294967295"/>
          </p:nvPr>
        </p:nvSpPr>
        <p:spPr/>
        <p:txBody>
          <a:bodyPr/>
          <a:lstStyle/>
          <a:p>
            <a:pPr eaLnBrk="1" hangingPunct="1">
              <a:defRPr/>
            </a:pPr>
            <a:r>
              <a:rPr kumimoji="1" lang="zh-CN" altLang="en-US" sz="2800" dirty="0">
                <a:solidFill>
                  <a:schemeClr val="tx1"/>
                </a:solidFill>
                <a:latin typeface="宋体" panose="02010600030101010101" pitchFamily="2" charset="-122"/>
              </a:rPr>
              <a:t>多功能算术</a:t>
            </a:r>
            <a:r>
              <a:rPr kumimoji="1" lang="en-US" sz="2800" dirty="0">
                <a:solidFill>
                  <a:schemeClr val="tx1"/>
                </a:solidFill>
                <a:latin typeface="宋体" panose="02010600030101010101" pitchFamily="2" charset="-122"/>
              </a:rPr>
              <a:t>/</a:t>
            </a:r>
            <a:r>
              <a:rPr kumimoji="1" lang="zh-CN" altLang="en-US" sz="2800" dirty="0">
                <a:solidFill>
                  <a:schemeClr val="tx1"/>
                </a:solidFill>
                <a:latin typeface="宋体" panose="02010600030101010101" pitchFamily="2" charset="-122"/>
              </a:rPr>
              <a:t>逻辑运算单元</a:t>
            </a:r>
            <a:r>
              <a:rPr kumimoji="1" lang="zh-CN" altLang="en-US" sz="3200" dirty="0">
                <a:solidFill>
                  <a:srgbClr val="0000FF"/>
                </a:solidFill>
                <a:latin typeface="宋体" panose="02010600030101010101" pitchFamily="2" charset="-122"/>
              </a:rPr>
              <a:t>（</a:t>
            </a:r>
            <a:r>
              <a:rPr kumimoji="1" lang="en-US" sz="3200" dirty="0">
                <a:solidFill>
                  <a:srgbClr val="0000FF"/>
                </a:solidFill>
                <a:cs typeface="Times New Roman" panose="02020603050405020304" pitchFamily="18" charset="0"/>
              </a:rPr>
              <a:t>74181</a:t>
            </a:r>
            <a:r>
              <a:rPr kumimoji="1" lang="zh-CN" altLang="en-US" sz="3200" dirty="0">
                <a:solidFill>
                  <a:srgbClr val="0000FF"/>
                </a:solidFill>
                <a:latin typeface="宋体" panose="02010600030101010101" pitchFamily="2" charset="-122"/>
              </a:rPr>
              <a:t>）</a:t>
            </a:r>
            <a:r>
              <a:rPr kumimoji="1" lang="zh-CN" altLang="en-US" dirty="0">
                <a:solidFill>
                  <a:schemeClr val="tx1"/>
                </a:solidFill>
              </a:rPr>
              <a:t> </a:t>
            </a:r>
          </a:p>
        </p:txBody>
      </p:sp>
      <p:sp>
        <p:nvSpPr>
          <p:cNvPr id="10243" name="Rectangle 13">
            <a:extLst>
              <a:ext uri="{FF2B5EF4-FFF2-40B4-BE49-F238E27FC236}">
                <a16:creationId xmlns:a16="http://schemas.microsoft.com/office/drawing/2014/main" id="{62ACE5CA-E1AC-6039-B4F4-AFC569EDCE11}"/>
              </a:ext>
            </a:extLst>
          </p:cNvPr>
          <p:cNvSpPr>
            <a:spLocks noChangeArrowheads="1"/>
          </p:cNvSpPr>
          <p:nvPr/>
        </p:nvSpPr>
        <p:spPr bwMode="auto">
          <a:xfrm>
            <a:off x="685800" y="1752600"/>
            <a:ext cx="81343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t>   </a:t>
            </a:r>
            <a:r>
              <a:rPr lang="zh-CN" altLang="en-US" sz="2000"/>
              <a:t>由控制参数</a:t>
            </a:r>
            <a:r>
              <a:rPr lang="en-US" altLang="zh-CN" sz="2000">
                <a:solidFill>
                  <a:srgbClr val="0000FF"/>
                </a:solidFill>
              </a:rPr>
              <a:t>S</a:t>
            </a:r>
            <a:r>
              <a:rPr lang="en-US" altLang="zh-CN" sz="2000" baseline="-25000">
                <a:solidFill>
                  <a:srgbClr val="0000FF"/>
                </a:solidFill>
              </a:rPr>
              <a:t>3</a:t>
            </a:r>
            <a:r>
              <a:rPr lang="en-US" altLang="zh-CN" sz="2000">
                <a:solidFill>
                  <a:srgbClr val="0000FF"/>
                </a:solidFill>
              </a:rPr>
              <a:t>S</a:t>
            </a:r>
            <a:r>
              <a:rPr lang="en-US" altLang="zh-CN" sz="2000" baseline="-25000">
                <a:solidFill>
                  <a:srgbClr val="0000FF"/>
                </a:solidFill>
              </a:rPr>
              <a:t>2</a:t>
            </a:r>
            <a:r>
              <a:rPr lang="en-US" altLang="zh-CN" sz="2000">
                <a:solidFill>
                  <a:srgbClr val="0000FF"/>
                </a:solidFill>
              </a:rPr>
              <a:t>S</a:t>
            </a:r>
            <a:r>
              <a:rPr lang="en-US" altLang="zh-CN" sz="2000" baseline="-25000">
                <a:solidFill>
                  <a:srgbClr val="0000FF"/>
                </a:solidFill>
              </a:rPr>
              <a:t>1</a:t>
            </a:r>
            <a:r>
              <a:rPr lang="en-US" altLang="zh-CN" sz="2000">
                <a:solidFill>
                  <a:srgbClr val="0000FF"/>
                </a:solidFill>
              </a:rPr>
              <a:t>S</a:t>
            </a:r>
            <a:r>
              <a:rPr lang="en-US" altLang="zh-CN" sz="2000" baseline="-25000">
                <a:solidFill>
                  <a:srgbClr val="0000FF"/>
                </a:solidFill>
              </a:rPr>
              <a:t>0</a:t>
            </a:r>
            <a:r>
              <a:rPr lang="en-US" altLang="zh-CN" sz="2000"/>
              <a:t> </a:t>
            </a:r>
            <a:r>
              <a:rPr lang="zh-CN" altLang="en-US" sz="2000"/>
              <a:t>将操作数</a:t>
            </a:r>
            <a:r>
              <a:rPr lang="en-US" altLang="zh-CN" sz="2000"/>
              <a:t>A</a:t>
            </a:r>
            <a:r>
              <a:rPr lang="en-US" altLang="zh-CN" sz="2000" baseline="-30000"/>
              <a:t>i</a:t>
            </a:r>
            <a:r>
              <a:rPr lang="zh-CN" altLang="en-US" sz="2000"/>
              <a:t>、</a:t>
            </a:r>
            <a:r>
              <a:rPr lang="en-US" altLang="zh-CN" sz="2000"/>
              <a:t>B</a:t>
            </a:r>
            <a:r>
              <a:rPr lang="en-US" altLang="zh-CN" sz="2000" baseline="-30000"/>
              <a:t>i</a:t>
            </a:r>
            <a:r>
              <a:rPr lang="zh-CN" altLang="en-US" sz="2000"/>
              <a:t>组成函数</a:t>
            </a:r>
            <a:r>
              <a:rPr lang="en-US" altLang="zh-CN" sz="2000">
                <a:solidFill>
                  <a:srgbClr val="0000FF"/>
                </a:solidFill>
              </a:rPr>
              <a:t>X</a:t>
            </a:r>
            <a:r>
              <a:rPr lang="en-US" altLang="zh-CN" sz="2000" baseline="-30000">
                <a:solidFill>
                  <a:srgbClr val="0000FF"/>
                </a:solidFill>
              </a:rPr>
              <a:t>i</a:t>
            </a:r>
            <a:r>
              <a:rPr lang="zh-CN" altLang="en-US" sz="2000"/>
              <a:t>、</a:t>
            </a:r>
            <a:r>
              <a:rPr lang="en-US" altLang="zh-CN" sz="2000">
                <a:solidFill>
                  <a:srgbClr val="0000FF"/>
                </a:solidFill>
              </a:rPr>
              <a:t>Y</a:t>
            </a:r>
            <a:r>
              <a:rPr lang="en-US" altLang="zh-CN" sz="2000" baseline="-30000">
                <a:solidFill>
                  <a:srgbClr val="0000FF"/>
                </a:solidFill>
              </a:rPr>
              <a:t>i</a:t>
            </a:r>
            <a:r>
              <a:rPr lang="zh-CN" altLang="en-US" sz="2000"/>
              <a:t>，再送全加器相加，由于</a:t>
            </a:r>
            <a:r>
              <a:rPr lang="en-US" altLang="zh-CN" sz="2000">
                <a:solidFill>
                  <a:srgbClr val="0000FF"/>
                </a:solidFill>
              </a:rPr>
              <a:t>S</a:t>
            </a:r>
            <a:r>
              <a:rPr lang="en-US" altLang="zh-CN" sz="2000" baseline="-25000">
                <a:solidFill>
                  <a:srgbClr val="0000FF"/>
                </a:solidFill>
              </a:rPr>
              <a:t>3</a:t>
            </a:r>
            <a:r>
              <a:rPr lang="en-US" altLang="zh-CN" sz="2000">
                <a:solidFill>
                  <a:srgbClr val="0000FF"/>
                </a:solidFill>
              </a:rPr>
              <a:t>S</a:t>
            </a:r>
            <a:r>
              <a:rPr lang="en-US" altLang="zh-CN" sz="2000" baseline="-25000">
                <a:solidFill>
                  <a:srgbClr val="0000FF"/>
                </a:solidFill>
              </a:rPr>
              <a:t>2</a:t>
            </a:r>
            <a:r>
              <a:rPr lang="en-US" altLang="zh-CN" sz="2000">
                <a:solidFill>
                  <a:srgbClr val="0000FF"/>
                </a:solidFill>
              </a:rPr>
              <a:t>S</a:t>
            </a:r>
            <a:r>
              <a:rPr lang="en-US" altLang="zh-CN" sz="2000" baseline="-25000">
                <a:solidFill>
                  <a:srgbClr val="0000FF"/>
                </a:solidFill>
              </a:rPr>
              <a:t>1</a:t>
            </a:r>
            <a:r>
              <a:rPr lang="en-US" altLang="zh-CN" sz="2000">
                <a:solidFill>
                  <a:srgbClr val="0000FF"/>
                </a:solidFill>
              </a:rPr>
              <a:t>S</a:t>
            </a:r>
            <a:r>
              <a:rPr lang="en-US" altLang="zh-CN" sz="2000" baseline="-25000">
                <a:solidFill>
                  <a:srgbClr val="0000FF"/>
                </a:solidFill>
              </a:rPr>
              <a:t>0</a:t>
            </a:r>
            <a:r>
              <a:rPr lang="en-US" altLang="zh-CN" sz="2000"/>
              <a:t> </a:t>
            </a:r>
            <a:r>
              <a:rPr lang="zh-CN" altLang="en-US" sz="2000"/>
              <a:t>有不同的组合，另加算术逻辑运算控制端</a:t>
            </a:r>
            <a:r>
              <a:rPr lang="en-US" altLang="zh-CN" sz="2000">
                <a:solidFill>
                  <a:srgbClr val="0000FF"/>
                </a:solidFill>
              </a:rPr>
              <a:t>M</a:t>
            </a:r>
            <a:r>
              <a:rPr lang="zh-CN" altLang="en-US" sz="2000"/>
              <a:t>，便可实现多种逻辑运算。</a:t>
            </a:r>
            <a:r>
              <a:rPr lang="zh-CN" altLang="en-US">
                <a:latin typeface="Arial" panose="020B0604020202020204" pitchFamily="34" charset="0"/>
              </a:rPr>
              <a:t> </a:t>
            </a:r>
          </a:p>
        </p:txBody>
      </p:sp>
      <p:sp>
        <p:nvSpPr>
          <p:cNvPr id="10244" name="Rectangle 14">
            <a:extLst>
              <a:ext uri="{FF2B5EF4-FFF2-40B4-BE49-F238E27FC236}">
                <a16:creationId xmlns:a16="http://schemas.microsoft.com/office/drawing/2014/main" id="{72F98851-0A9E-C880-2B35-F0DE1FB06BC0}"/>
              </a:ext>
            </a:extLst>
          </p:cNvPr>
          <p:cNvSpPr>
            <a:spLocks noChangeArrowheads="1"/>
          </p:cNvSpPr>
          <p:nvPr/>
        </p:nvSpPr>
        <p:spPr bwMode="auto">
          <a:xfrm>
            <a:off x="381000" y="1219200"/>
            <a:ext cx="6351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r>
              <a:rPr lang="zh-CN" altLang="en-US"/>
              <a:t>．设计多功能算术逻辑部件的基本思想</a:t>
            </a:r>
          </a:p>
        </p:txBody>
      </p:sp>
      <p:grpSp>
        <p:nvGrpSpPr>
          <p:cNvPr id="10245" name="Group 5">
            <a:extLst>
              <a:ext uri="{FF2B5EF4-FFF2-40B4-BE49-F238E27FC236}">
                <a16:creationId xmlns:a16="http://schemas.microsoft.com/office/drawing/2014/main" id="{1C308B0D-2849-124B-7B41-CD01AB877210}"/>
              </a:ext>
            </a:extLst>
          </p:cNvPr>
          <p:cNvGrpSpPr>
            <a:grpSpLocks/>
          </p:cNvGrpSpPr>
          <p:nvPr/>
        </p:nvGrpSpPr>
        <p:grpSpPr bwMode="auto">
          <a:xfrm>
            <a:off x="1676400" y="2514600"/>
            <a:ext cx="5867400" cy="4114800"/>
            <a:chOff x="0" y="0"/>
            <a:chExt cx="3696" cy="2592"/>
          </a:xfrm>
        </p:grpSpPr>
        <p:sp>
          <p:nvSpPr>
            <p:cNvPr id="10246" name="Text Box 16">
              <a:extLst>
                <a:ext uri="{FF2B5EF4-FFF2-40B4-BE49-F238E27FC236}">
                  <a16:creationId xmlns:a16="http://schemas.microsoft.com/office/drawing/2014/main" id="{A8BC402A-BD8E-5DED-37AE-0DD9EF5516A7}"/>
                </a:ext>
              </a:extLst>
            </p:cNvPr>
            <p:cNvSpPr txBox="1">
              <a:spLocks noChangeArrowheads="1"/>
            </p:cNvSpPr>
            <p:nvPr/>
          </p:nvSpPr>
          <p:spPr bwMode="auto">
            <a:xfrm>
              <a:off x="1702" y="0"/>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F</a:t>
              </a:r>
              <a:r>
                <a:rPr lang="en-US" altLang="zh-CN" sz="1800" baseline="-25000"/>
                <a:t>i</a:t>
              </a:r>
              <a:endParaRPr lang="en-US" altLang="zh-CN" sz="1800"/>
            </a:p>
          </p:txBody>
        </p:sp>
        <p:sp>
          <p:nvSpPr>
            <p:cNvPr id="10247" name="Text Box 17">
              <a:extLst>
                <a:ext uri="{FF2B5EF4-FFF2-40B4-BE49-F238E27FC236}">
                  <a16:creationId xmlns:a16="http://schemas.microsoft.com/office/drawing/2014/main" id="{62B85FC8-E3A0-E867-A0A4-4EA37F4F91B6}"/>
                </a:ext>
              </a:extLst>
            </p:cNvPr>
            <p:cNvSpPr txBox="1">
              <a:spLocks noChangeArrowheads="1"/>
            </p:cNvSpPr>
            <p:nvPr/>
          </p:nvSpPr>
          <p:spPr bwMode="auto">
            <a:xfrm>
              <a:off x="2226" y="1998"/>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B</a:t>
              </a:r>
              <a:r>
                <a:rPr lang="en-US" altLang="zh-CN" sz="1800" baseline="-25000"/>
                <a:t>i</a:t>
              </a:r>
              <a:endParaRPr lang="en-US" altLang="zh-CN" sz="1800"/>
            </a:p>
          </p:txBody>
        </p:sp>
        <p:sp>
          <p:nvSpPr>
            <p:cNvPr id="10248" name="Text Box 18">
              <a:extLst>
                <a:ext uri="{FF2B5EF4-FFF2-40B4-BE49-F238E27FC236}">
                  <a16:creationId xmlns:a16="http://schemas.microsoft.com/office/drawing/2014/main" id="{0F7CA56E-EC6A-B892-FF40-5F3CDE039222}"/>
                </a:ext>
              </a:extLst>
            </p:cNvPr>
            <p:cNvSpPr txBox="1">
              <a:spLocks noChangeArrowheads="1"/>
            </p:cNvSpPr>
            <p:nvPr/>
          </p:nvSpPr>
          <p:spPr bwMode="auto">
            <a:xfrm>
              <a:off x="1095" y="916"/>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X</a:t>
              </a:r>
              <a:r>
                <a:rPr lang="en-US" altLang="zh-CN" sz="1800" baseline="-25000"/>
                <a:t>i</a:t>
              </a:r>
              <a:endParaRPr lang="en-US" altLang="zh-CN" sz="1800"/>
            </a:p>
          </p:txBody>
        </p:sp>
        <p:sp>
          <p:nvSpPr>
            <p:cNvPr id="10249" name="Text Box 19">
              <a:extLst>
                <a:ext uri="{FF2B5EF4-FFF2-40B4-BE49-F238E27FC236}">
                  <a16:creationId xmlns:a16="http://schemas.microsoft.com/office/drawing/2014/main" id="{892CBEE4-0DAB-2786-4DEB-C024B55469EB}"/>
                </a:ext>
              </a:extLst>
            </p:cNvPr>
            <p:cNvSpPr txBox="1">
              <a:spLocks noChangeArrowheads="1"/>
            </p:cNvSpPr>
            <p:nvPr/>
          </p:nvSpPr>
          <p:spPr bwMode="auto">
            <a:xfrm>
              <a:off x="1218" y="487"/>
              <a:ext cx="1232" cy="269"/>
            </a:xfrm>
            <a:prstGeom prst="rect">
              <a:avLst/>
            </a:prstGeom>
            <a:solidFill>
              <a:srgbClr val="FFFFFF"/>
            </a:solidFill>
            <a:ln w="9525">
              <a:solidFill>
                <a:srgbClr val="000000"/>
              </a:solidFill>
              <a:miter lim="800000"/>
              <a:headEnd/>
              <a:tailEnd/>
            </a:ln>
          </p:spPr>
          <p:txBody>
            <a:bodyPr t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a:t>全加器</a:t>
              </a:r>
            </a:p>
          </p:txBody>
        </p:sp>
        <p:sp>
          <p:nvSpPr>
            <p:cNvPr id="10250" name="Line 20">
              <a:extLst>
                <a:ext uri="{FF2B5EF4-FFF2-40B4-BE49-F238E27FC236}">
                  <a16:creationId xmlns:a16="http://schemas.microsoft.com/office/drawing/2014/main" id="{A6A18981-70B2-ED0E-38FD-6848D9BBA4D3}"/>
                </a:ext>
              </a:extLst>
            </p:cNvPr>
            <p:cNvSpPr>
              <a:spLocks noChangeShapeType="1"/>
            </p:cNvSpPr>
            <p:nvPr/>
          </p:nvSpPr>
          <p:spPr bwMode="auto">
            <a:xfrm flipH="1">
              <a:off x="479" y="621"/>
              <a:ext cx="739"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251" name="Line 21">
              <a:extLst>
                <a:ext uri="{FF2B5EF4-FFF2-40B4-BE49-F238E27FC236}">
                  <a16:creationId xmlns:a16="http://schemas.microsoft.com/office/drawing/2014/main" id="{FA2D1756-0AFC-98E6-0F8C-7FC56A990003}"/>
                </a:ext>
              </a:extLst>
            </p:cNvPr>
            <p:cNvSpPr>
              <a:spLocks noChangeShapeType="1"/>
            </p:cNvSpPr>
            <p:nvPr/>
          </p:nvSpPr>
          <p:spPr bwMode="auto">
            <a:xfrm flipH="1">
              <a:off x="2450" y="630"/>
              <a:ext cx="740"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252" name="Text Box 22">
              <a:extLst>
                <a:ext uri="{FF2B5EF4-FFF2-40B4-BE49-F238E27FC236}">
                  <a16:creationId xmlns:a16="http://schemas.microsoft.com/office/drawing/2014/main" id="{D203E15F-2764-C2F7-9F56-74008899AF0F}"/>
                </a:ext>
              </a:extLst>
            </p:cNvPr>
            <p:cNvSpPr txBox="1">
              <a:spLocks noChangeArrowheads="1"/>
            </p:cNvSpPr>
            <p:nvPr/>
          </p:nvSpPr>
          <p:spPr bwMode="auto">
            <a:xfrm>
              <a:off x="1136" y="1095"/>
              <a:ext cx="1479" cy="537"/>
            </a:xfrm>
            <a:prstGeom prst="rect">
              <a:avLst/>
            </a:prstGeom>
            <a:solidFill>
              <a:srgbClr val="FFFFFF"/>
            </a:solidFill>
            <a:ln w="9525">
              <a:solidFill>
                <a:srgbClr val="000000"/>
              </a:solidFill>
              <a:miter lim="800000"/>
              <a:headEnd/>
              <a:tailEnd/>
            </a:ln>
          </p:spPr>
          <p:txBody>
            <a:bodyPr t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a:t>函数发生器</a:t>
              </a:r>
            </a:p>
          </p:txBody>
        </p:sp>
        <p:sp>
          <p:nvSpPr>
            <p:cNvPr id="10253" name="Line 23">
              <a:extLst>
                <a:ext uri="{FF2B5EF4-FFF2-40B4-BE49-F238E27FC236}">
                  <a16:creationId xmlns:a16="http://schemas.microsoft.com/office/drawing/2014/main" id="{59723439-5B27-A299-9E5F-68F3AFAB62E3}"/>
                </a:ext>
              </a:extLst>
            </p:cNvPr>
            <p:cNvSpPr>
              <a:spLocks noChangeShapeType="1"/>
            </p:cNvSpPr>
            <p:nvPr/>
          </p:nvSpPr>
          <p:spPr bwMode="auto">
            <a:xfrm>
              <a:off x="397" y="1189"/>
              <a:ext cx="739" cy="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54" name="Line 24">
              <a:extLst>
                <a:ext uri="{FF2B5EF4-FFF2-40B4-BE49-F238E27FC236}">
                  <a16:creationId xmlns:a16="http://schemas.microsoft.com/office/drawing/2014/main" id="{87949AFE-4E66-5358-B585-E61379D5E997}"/>
                </a:ext>
              </a:extLst>
            </p:cNvPr>
            <p:cNvSpPr>
              <a:spLocks noChangeShapeType="1"/>
            </p:cNvSpPr>
            <p:nvPr/>
          </p:nvSpPr>
          <p:spPr bwMode="auto">
            <a:xfrm>
              <a:off x="397" y="1311"/>
              <a:ext cx="739" cy="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55" name="Line 25">
              <a:extLst>
                <a:ext uri="{FF2B5EF4-FFF2-40B4-BE49-F238E27FC236}">
                  <a16:creationId xmlns:a16="http://schemas.microsoft.com/office/drawing/2014/main" id="{A73C2A00-2D89-0235-9A37-AD5E16244127}"/>
                </a:ext>
              </a:extLst>
            </p:cNvPr>
            <p:cNvSpPr>
              <a:spLocks noChangeShapeType="1"/>
            </p:cNvSpPr>
            <p:nvPr/>
          </p:nvSpPr>
          <p:spPr bwMode="auto">
            <a:xfrm>
              <a:off x="397" y="1441"/>
              <a:ext cx="73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56" name="Line 26">
              <a:extLst>
                <a:ext uri="{FF2B5EF4-FFF2-40B4-BE49-F238E27FC236}">
                  <a16:creationId xmlns:a16="http://schemas.microsoft.com/office/drawing/2014/main" id="{97EEDEFE-FC34-7C27-8450-FB200D00164F}"/>
                </a:ext>
              </a:extLst>
            </p:cNvPr>
            <p:cNvSpPr>
              <a:spLocks noChangeShapeType="1"/>
            </p:cNvSpPr>
            <p:nvPr/>
          </p:nvSpPr>
          <p:spPr bwMode="auto">
            <a:xfrm>
              <a:off x="397" y="1561"/>
              <a:ext cx="739" cy="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257" name="Text Box 27">
              <a:extLst>
                <a:ext uri="{FF2B5EF4-FFF2-40B4-BE49-F238E27FC236}">
                  <a16:creationId xmlns:a16="http://schemas.microsoft.com/office/drawing/2014/main" id="{D955C404-5BE1-5CC7-A891-4EF72D1EF9E8}"/>
                </a:ext>
              </a:extLst>
            </p:cNvPr>
            <p:cNvSpPr txBox="1">
              <a:spLocks noChangeArrowheads="1"/>
            </p:cNvSpPr>
            <p:nvPr/>
          </p:nvSpPr>
          <p:spPr bwMode="auto">
            <a:xfrm>
              <a:off x="602" y="453"/>
              <a:ext cx="493"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t>C</a:t>
              </a:r>
              <a:r>
                <a:rPr lang="en-US" altLang="zh-CN" sz="2000" baseline="-25000"/>
                <a:t>n+i+1</a:t>
              </a:r>
              <a:endParaRPr lang="en-US" altLang="zh-CN" sz="2000"/>
            </a:p>
          </p:txBody>
        </p:sp>
        <p:sp>
          <p:nvSpPr>
            <p:cNvPr id="10258" name="Text Box 28">
              <a:extLst>
                <a:ext uri="{FF2B5EF4-FFF2-40B4-BE49-F238E27FC236}">
                  <a16:creationId xmlns:a16="http://schemas.microsoft.com/office/drawing/2014/main" id="{E3B589E1-4B98-B638-708F-4C3B534EFECA}"/>
                </a:ext>
              </a:extLst>
            </p:cNvPr>
            <p:cNvSpPr txBox="1">
              <a:spLocks noChangeArrowheads="1"/>
            </p:cNvSpPr>
            <p:nvPr/>
          </p:nvSpPr>
          <p:spPr bwMode="auto">
            <a:xfrm>
              <a:off x="2724" y="470"/>
              <a:ext cx="493"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t>C</a:t>
              </a:r>
              <a:r>
                <a:rPr lang="en-US" altLang="zh-CN" sz="2000" baseline="-25000"/>
                <a:t>n+i</a:t>
              </a:r>
              <a:endParaRPr lang="en-US" altLang="zh-CN" sz="2000"/>
            </a:p>
          </p:txBody>
        </p:sp>
        <p:sp>
          <p:nvSpPr>
            <p:cNvPr id="10259" name="Text Box 29">
              <a:extLst>
                <a:ext uri="{FF2B5EF4-FFF2-40B4-BE49-F238E27FC236}">
                  <a16:creationId xmlns:a16="http://schemas.microsoft.com/office/drawing/2014/main" id="{463C34D4-E491-19EB-3687-857D9026930B}"/>
                </a:ext>
              </a:extLst>
            </p:cNvPr>
            <p:cNvSpPr txBox="1">
              <a:spLocks noChangeArrowheads="1"/>
            </p:cNvSpPr>
            <p:nvPr/>
          </p:nvSpPr>
          <p:spPr bwMode="auto">
            <a:xfrm>
              <a:off x="2382" y="933"/>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Y</a:t>
              </a:r>
              <a:r>
                <a:rPr lang="en-US" altLang="zh-CN" sz="1800" baseline="-25000"/>
                <a:t>i</a:t>
              </a:r>
              <a:endParaRPr lang="en-US" altLang="zh-CN" sz="1800"/>
            </a:p>
          </p:txBody>
        </p:sp>
        <p:sp>
          <p:nvSpPr>
            <p:cNvPr id="10260" name="Text Box 30">
              <a:extLst>
                <a:ext uri="{FF2B5EF4-FFF2-40B4-BE49-F238E27FC236}">
                  <a16:creationId xmlns:a16="http://schemas.microsoft.com/office/drawing/2014/main" id="{BE7D02D1-709C-2D05-EE36-FDF28DC4E6D5}"/>
                </a:ext>
              </a:extLst>
            </p:cNvPr>
            <p:cNvSpPr txBox="1">
              <a:spLocks noChangeArrowheads="1"/>
            </p:cNvSpPr>
            <p:nvPr/>
          </p:nvSpPr>
          <p:spPr bwMode="auto">
            <a:xfrm>
              <a:off x="1352" y="1998"/>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A</a:t>
              </a:r>
              <a:r>
                <a:rPr lang="en-US" altLang="zh-CN" sz="1800" baseline="-25000"/>
                <a:t>i</a:t>
              </a:r>
              <a:endParaRPr lang="en-US" altLang="zh-CN" sz="1800"/>
            </a:p>
          </p:txBody>
        </p:sp>
        <p:sp>
          <p:nvSpPr>
            <p:cNvPr id="10261" name="Text Box 31">
              <a:extLst>
                <a:ext uri="{FF2B5EF4-FFF2-40B4-BE49-F238E27FC236}">
                  <a16:creationId xmlns:a16="http://schemas.microsoft.com/office/drawing/2014/main" id="{D43EFBB9-ED32-597B-706C-9683D675AD5D}"/>
                </a:ext>
              </a:extLst>
            </p:cNvPr>
            <p:cNvSpPr txBox="1">
              <a:spLocks noChangeArrowheads="1"/>
            </p:cNvSpPr>
            <p:nvPr/>
          </p:nvSpPr>
          <p:spPr bwMode="auto">
            <a:xfrm>
              <a:off x="48" y="1056"/>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S</a:t>
              </a:r>
              <a:r>
                <a:rPr lang="en-US" altLang="zh-CN" sz="1400" baseline="-25000"/>
                <a:t>0</a:t>
              </a:r>
            </a:p>
          </p:txBody>
        </p:sp>
        <p:sp>
          <p:nvSpPr>
            <p:cNvPr id="10262" name="Text Box 32">
              <a:extLst>
                <a:ext uri="{FF2B5EF4-FFF2-40B4-BE49-F238E27FC236}">
                  <a16:creationId xmlns:a16="http://schemas.microsoft.com/office/drawing/2014/main" id="{FAD7EA1C-4EA0-4321-02A2-89459D1D1AAC}"/>
                </a:ext>
              </a:extLst>
            </p:cNvPr>
            <p:cNvSpPr txBox="1">
              <a:spLocks noChangeArrowheads="1"/>
            </p:cNvSpPr>
            <p:nvPr/>
          </p:nvSpPr>
          <p:spPr bwMode="auto">
            <a:xfrm>
              <a:off x="55" y="1236"/>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S</a:t>
              </a:r>
              <a:r>
                <a:rPr lang="en-US" altLang="zh-CN" sz="1800" baseline="-25000"/>
                <a:t>1</a:t>
              </a:r>
              <a:endParaRPr lang="en-US" altLang="zh-CN" sz="1800"/>
            </a:p>
          </p:txBody>
        </p:sp>
        <p:sp>
          <p:nvSpPr>
            <p:cNvPr id="10263" name="Text Box 33">
              <a:extLst>
                <a:ext uri="{FF2B5EF4-FFF2-40B4-BE49-F238E27FC236}">
                  <a16:creationId xmlns:a16="http://schemas.microsoft.com/office/drawing/2014/main" id="{DFDFE931-81B6-3845-60E2-7A2E2BD58C1E}"/>
                </a:ext>
              </a:extLst>
            </p:cNvPr>
            <p:cNvSpPr txBox="1">
              <a:spLocks noChangeArrowheads="1"/>
            </p:cNvSpPr>
            <p:nvPr/>
          </p:nvSpPr>
          <p:spPr bwMode="auto">
            <a:xfrm>
              <a:off x="48" y="1392"/>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S</a:t>
              </a:r>
              <a:r>
                <a:rPr lang="en-US" altLang="zh-CN" sz="1800" baseline="-25000"/>
                <a:t>2</a:t>
              </a:r>
              <a:endParaRPr lang="en-US" altLang="zh-CN" sz="1800"/>
            </a:p>
          </p:txBody>
        </p:sp>
        <p:sp>
          <p:nvSpPr>
            <p:cNvPr id="10264" name="Text Box 34">
              <a:extLst>
                <a:ext uri="{FF2B5EF4-FFF2-40B4-BE49-F238E27FC236}">
                  <a16:creationId xmlns:a16="http://schemas.microsoft.com/office/drawing/2014/main" id="{2A7B3E94-3F65-0491-B568-97D8A788DA91}"/>
                </a:ext>
              </a:extLst>
            </p:cNvPr>
            <p:cNvSpPr txBox="1">
              <a:spLocks noChangeArrowheads="1"/>
            </p:cNvSpPr>
            <p:nvPr/>
          </p:nvSpPr>
          <p:spPr bwMode="auto">
            <a:xfrm>
              <a:off x="48" y="1584"/>
              <a:ext cx="245"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t>S</a:t>
              </a:r>
              <a:r>
                <a:rPr lang="en-US" altLang="zh-CN" sz="1800" baseline="-25000"/>
                <a:t>3</a:t>
              </a:r>
              <a:endParaRPr lang="en-US" altLang="zh-CN" sz="1800"/>
            </a:p>
          </p:txBody>
        </p:sp>
        <p:sp>
          <p:nvSpPr>
            <p:cNvPr id="10265" name="Text Box 35">
              <a:extLst>
                <a:ext uri="{FF2B5EF4-FFF2-40B4-BE49-F238E27FC236}">
                  <a16:creationId xmlns:a16="http://schemas.microsoft.com/office/drawing/2014/main" id="{0A4FD822-1EAA-C193-9948-47BABDFE2D8C}"/>
                </a:ext>
              </a:extLst>
            </p:cNvPr>
            <p:cNvSpPr txBox="1">
              <a:spLocks noChangeArrowheads="1"/>
            </p:cNvSpPr>
            <p:nvPr/>
          </p:nvSpPr>
          <p:spPr bwMode="auto">
            <a:xfrm>
              <a:off x="0" y="2324"/>
              <a:ext cx="3696" cy="2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a:t>图</a:t>
              </a:r>
              <a:r>
                <a:rPr lang="en-US" altLang="zh-CN" sz="1800"/>
                <a:t>2.18  ALU</a:t>
              </a:r>
              <a:r>
                <a:rPr lang="zh-CN" altLang="en-US" sz="1800"/>
                <a:t>的逻辑结构框图</a:t>
              </a:r>
            </a:p>
          </p:txBody>
        </p:sp>
        <p:sp>
          <p:nvSpPr>
            <p:cNvPr id="10266" name="AutoShape 36">
              <a:extLst>
                <a:ext uri="{FF2B5EF4-FFF2-40B4-BE49-F238E27FC236}">
                  <a16:creationId xmlns:a16="http://schemas.microsoft.com/office/drawing/2014/main" id="{075A12E8-74EE-F63E-2C0B-21034EE07FCE}"/>
                </a:ext>
              </a:extLst>
            </p:cNvPr>
            <p:cNvSpPr>
              <a:spLocks noChangeArrowheads="1"/>
            </p:cNvSpPr>
            <p:nvPr/>
          </p:nvSpPr>
          <p:spPr bwMode="auto">
            <a:xfrm>
              <a:off x="1348" y="747"/>
              <a:ext cx="125" cy="348"/>
            </a:xfrm>
            <a:prstGeom prst="upArrow">
              <a:avLst>
                <a:gd name="adj1" fmla="val 50000"/>
                <a:gd name="adj2" fmla="val 69510"/>
              </a:avLst>
            </a:prstGeom>
            <a:solidFill>
              <a:srgbClr val="FFFFFF"/>
            </a:solidFill>
            <a:ln w="9525">
              <a:solidFill>
                <a:srgbClr val="000000"/>
              </a:solidFill>
              <a:miter lim="800000"/>
              <a:headEnd/>
              <a:tailEnd/>
            </a:ln>
          </p:spPr>
          <p:txBody>
            <a:bodyPr vert="eaVert"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67" name="AutoShape 37">
              <a:extLst>
                <a:ext uri="{FF2B5EF4-FFF2-40B4-BE49-F238E27FC236}">
                  <a16:creationId xmlns:a16="http://schemas.microsoft.com/office/drawing/2014/main" id="{6700163C-4E7E-53AE-1600-B97397564C60}"/>
                </a:ext>
              </a:extLst>
            </p:cNvPr>
            <p:cNvSpPr>
              <a:spLocks noChangeArrowheads="1"/>
            </p:cNvSpPr>
            <p:nvPr/>
          </p:nvSpPr>
          <p:spPr bwMode="auto">
            <a:xfrm>
              <a:off x="2193" y="748"/>
              <a:ext cx="125" cy="348"/>
            </a:xfrm>
            <a:prstGeom prst="upArrow">
              <a:avLst>
                <a:gd name="adj1" fmla="val 50000"/>
                <a:gd name="adj2" fmla="val 69510"/>
              </a:avLst>
            </a:prstGeom>
            <a:solidFill>
              <a:srgbClr val="FFFFFF"/>
            </a:solidFill>
            <a:ln w="9525">
              <a:solidFill>
                <a:srgbClr val="000000"/>
              </a:solidFill>
              <a:miter lim="800000"/>
              <a:headEnd/>
              <a:tailEnd/>
            </a:ln>
          </p:spPr>
          <p:txBody>
            <a:bodyPr vert="eaVert"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68" name="AutoShape 38">
              <a:extLst>
                <a:ext uri="{FF2B5EF4-FFF2-40B4-BE49-F238E27FC236}">
                  <a16:creationId xmlns:a16="http://schemas.microsoft.com/office/drawing/2014/main" id="{0530C4F3-DFF4-A2CD-8779-2FEF142EBE71}"/>
                </a:ext>
              </a:extLst>
            </p:cNvPr>
            <p:cNvSpPr>
              <a:spLocks noChangeArrowheads="1"/>
            </p:cNvSpPr>
            <p:nvPr/>
          </p:nvSpPr>
          <p:spPr bwMode="auto">
            <a:xfrm>
              <a:off x="1719" y="140"/>
              <a:ext cx="125" cy="349"/>
            </a:xfrm>
            <a:prstGeom prst="upArrow">
              <a:avLst>
                <a:gd name="adj1" fmla="val 50000"/>
                <a:gd name="adj2" fmla="val 69800"/>
              </a:avLst>
            </a:prstGeom>
            <a:solidFill>
              <a:srgbClr val="FFFFFF"/>
            </a:solidFill>
            <a:ln w="9525">
              <a:solidFill>
                <a:srgbClr val="000000"/>
              </a:solidFill>
              <a:miter lim="800000"/>
              <a:headEnd/>
              <a:tailEnd/>
            </a:ln>
          </p:spPr>
          <p:txBody>
            <a:bodyPr vert="eaVert"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69" name="AutoShape 39">
              <a:extLst>
                <a:ext uri="{FF2B5EF4-FFF2-40B4-BE49-F238E27FC236}">
                  <a16:creationId xmlns:a16="http://schemas.microsoft.com/office/drawing/2014/main" id="{FDCF8B1F-0C4C-F2D2-D800-1C45127BF16A}"/>
                </a:ext>
              </a:extLst>
            </p:cNvPr>
            <p:cNvSpPr>
              <a:spLocks noChangeArrowheads="1"/>
            </p:cNvSpPr>
            <p:nvPr/>
          </p:nvSpPr>
          <p:spPr bwMode="auto">
            <a:xfrm>
              <a:off x="1361" y="1626"/>
              <a:ext cx="124" cy="348"/>
            </a:xfrm>
            <a:prstGeom prst="upArrow">
              <a:avLst>
                <a:gd name="adj1" fmla="val 50000"/>
                <a:gd name="adj2" fmla="val 70070"/>
              </a:avLst>
            </a:prstGeom>
            <a:solidFill>
              <a:srgbClr val="FFFFFF"/>
            </a:solidFill>
            <a:ln w="9525">
              <a:solidFill>
                <a:srgbClr val="000000"/>
              </a:solidFill>
              <a:miter lim="800000"/>
              <a:headEnd/>
              <a:tailEnd/>
            </a:ln>
          </p:spPr>
          <p:txBody>
            <a:bodyPr vert="eaVert"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70" name="AutoShape 40">
              <a:extLst>
                <a:ext uri="{FF2B5EF4-FFF2-40B4-BE49-F238E27FC236}">
                  <a16:creationId xmlns:a16="http://schemas.microsoft.com/office/drawing/2014/main" id="{B2CA95F9-0661-3E02-2D16-69F619230F30}"/>
                </a:ext>
              </a:extLst>
            </p:cNvPr>
            <p:cNvSpPr>
              <a:spLocks noChangeArrowheads="1"/>
            </p:cNvSpPr>
            <p:nvPr/>
          </p:nvSpPr>
          <p:spPr bwMode="auto">
            <a:xfrm>
              <a:off x="2205" y="1626"/>
              <a:ext cx="125" cy="349"/>
            </a:xfrm>
            <a:prstGeom prst="upArrow">
              <a:avLst>
                <a:gd name="adj1" fmla="val 50000"/>
                <a:gd name="adj2" fmla="val 69800"/>
              </a:avLst>
            </a:prstGeom>
            <a:solidFill>
              <a:srgbClr val="FFFFFF"/>
            </a:solidFill>
            <a:ln w="9525">
              <a:solidFill>
                <a:srgbClr val="000000"/>
              </a:solidFill>
              <a:miter lim="800000"/>
              <a:headEnd/>
              <a:tailEnd/>
            </a:ln>
          </p:spPr>
          <p:txBody>
            <a:bodyPr vert="eaVert"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CE4DC350-DA8B-3E0A-D9E7-D83021F3545C}"/>
              </a:ext>
            </a:extLst>
          </p:cNvPr>
          <p:cNvSpPr>
            <a:spLocks noGrp="1" noChangeArrowheads="1"/>
          </p:cNvSpPr>
          <p:nvPr>
            <p:ph type="title" idx="4294967295"/>
          </p:nvPr>
        </p:nvSpPr>
        <p:spPr>
          <a:xfrm>
            <a:off x="381000" y="0"/>
            <a:ext cx="8229600" cy="1143000"/>
          </a:xfrm>
        </p:spPr>
        <p:txBody>
          <a:bodyPr/>
          <a:lstStyle/>
          <a:p>
            <a:pPr eaLnBrk="1" hangingPunct="1">
              <a:defRPr/>
            </a:pPr>
            <a:r>
              <a:rPr kumimoji="1" lang="en-US" altLang="zh-CN" sz="2800">
                <a:solidFill>
                  <a:schemeClr val="tx1"/>
                </a:solidFill>
                <a:cs typeface="Times New Roman" panose="02020603050405020304" pitchFamily="18" charset="0"/>
              </a:rPr>
              <a:t>2</a:t>
            </a:r>
            <a:r>
              <a:rPr kumimoji="1" lang="en-US" altLang="zh-CN" sz="2800">
                <a:solidFill>
                  <a:schemeClr val="tx1"/>
                </a:solidFill>
                <a:latin typeface="宋体" panose="02010600030101010101" pitchFamily="2" charset="-122"/>
              </a:rPr>
              <a:t>.</a:t>
            </a:r>
            <a:r>
              <a:rPr kumimoji="1" lang="en-US" altLang="zh-CN" sz="2800">
                <a:solidFill>
                  <a:schemeClr val="tx1"/>
                </a:solidFill>
                <a:cs typeface="Times New Roman" panose="02020603050405020304" pitchFamily="18" charset="0"/>
              </a:rPr>
              <a:t>5. 2 </a:t>
            </a:r>
            <a:r>
              <a:rPr kumimoji="1" lang="zh-CN" altLang="en-US" sz="2800">
                <a:solidFill>
                  <a:schemeClr val="tx1"/>
                </a:solidFill>
                <a:latin typeface="宋体" panose="02010600030101010101" pitchFamily="2" charset="-122"/>
              </a:rPr>
              <a:t>多功能算术逻辑部件</a:t>
            </a:r>
            <a:r>
              <a:rPr kumimoji="1" lang="zh-CN" altLang="en-US" sz="2800">
                <a:solidFill>
                  <a:srgbClr val="0000FF"/>
                </a:solidFill>
                <a:latin typeface="宋体" panose="02010600030101010101" pitchFamily="2" charset="-122"/>
              </a:rPr>
              <a:t>（</a:t>
            </a:r>
            <a:r>
              <a:rPr kumimoji="1" lang="en-US" altLang="zh-CN" sz="2800">
                <a:solidFill>
                  <a:srgbClr val="0000FF"/>
                </a:solidFill>
                <a:cs typeface="Times New Roman" panose="02020603050405020304" pitchFamily="18" charset="0"/>
              </a:rPr>
              <a:t>74181</a:t>
            </a:r>
            <a:r>
              <a:rPr kumimoji="1" lang="zh-CN" altLang="en-US" sz="2800">
                <a:solidFill>
                  <a:srgbClr val="0000FF"/>
                </a:solidFill>
                <a:latin typeface="宋体" panose="02010600030101010101" pitchFamily="2" charset="-122"/>
              </a:rPr>
              <a:t>）</a:t>
            </a:r>
          </a:p>
        </p:txBody>
      </p:sp>
      <p:grpSp>
        <p:nvGrpSpPr>
          <p:cNvPr id="11267" name="Group 3">
            <a:extLst>
              <a:ext uri="{FF2B5EF4-FFF2-40B4-BE49-F238E27FC236}">
                <a16:creationId xmlns:a16="http://schemas.microsoft.com/office/drawing/2014/main" id="{AF6A6F0C-C32C-130D-D110-FB042DD0F261}"/>
              </a:ext>
            </a:extLst>
          </p:cNvPr>
          <p:cNvGrpSpPr>
            <a:grpSpLocks/>
          </p:cNvGrpSpPr>
          <p:nvPr/>
        </p:nvGrpSpPr>
        <p:grpSpPr bwMode="auto">
          <a:xfrm>
            <a:off x="762000" y="1524000"/>
            <a:ext cx="6248400" cy="457200"/>
            <a:chOff x="0" y="0"/>
            <a:chExt cx="3936" cy="288"/>
          </a:xfrm>
        </p:grpSpPr>
        <p:sp>
          <p:nvSpPr>
            <p:cNvPr id="11294" name="Rectangle 5">
              <a:extLst>
                <a:ext uri="{FF2B5EF4-FFF2-40B4-BE49-F238E27FC236}">
                  <a16:creationId xmlns:a16="http://schemas.microsoft.com/office/drawing/2014/main" id="{ABF38620-D246-7C4F-1D55-C8641E4C55DA}"/>
                </a:ext>
              </a:extLst>
            </p:cNvPr>
            <p:cNvSpPr>
              <a:spLocks noChangeArrowheads="1"/>
            </p:cNvSpPr>
            <p:nvPr/>
          </p:nvSpPr>
          <p:spPr bwMode="auto">
            <a:xfrm>
              <a:off x="0" y="0"/>
              <a:ext cx="39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a:t>（</a:t>
              </a:r>
              <a:r>
                <a:rPr lang="en-US" altLang="zh-CN"/>
                <a:t>1</a:t>
              </a:r>
              <a:r>
                <a:rPr lang="zh-CN" altLang="en-US"/>
                <a:t>）         与控制参数和输入量的关系</a:t>
              </a:r>
              <a:r>
                <a:rPr lang="zh-CN" altLang="en-US">
                  <a:latin typeface="Arial" panose="020B0604020202020204" pitchFamily="34" charset="0"/>
                </a:rPr>
                <a:t> </a:t>
              </a:r>
            </a:p>
          </p:txBody>
        </p:sp>
        <p:graphicFrame>
          <p:nvGraphicFramePr>
            <p:cNvPr id="11295" name="Object 3">
              <a:extLst>
                <a:ext uri="{FF2B5EF4-FFF2-40B4-BE49-F238E27FC236}">
                  <a16:creationId xmlns:a16="http://schemas.microsoft.com/office/drawing/2014/main" id="{D3393B81-1649-12DD-15E5-C22A551C6F6D}"/>
                </a:ext>
              </a:extLst>
            </p:cNvPr>
            <p:cNvGraphicFramePr>
              <a:graphicFrameLocks noChangeAspect="1"/>
            </p:cNvGraphicFramePr>
            <p:nvPr/>
          </p:nvGraphicFramePr>
          <p:xfrm>
            <a:off x="528" y="0"/>
            <a:ext cx="384" cy="279"/>
          </p:xfrm>
          <a:graphic>
            <a:graphicData uri="http://schemas.openxmlformats.org/presentationml/2006/ole">
              <mc:AlternateContent xmlns:mc="http://schemas.openxmlformats.org/markup-compatibility/2006">
                <mc:Choice xmlns:v="urn:schemas-microsoft-com:vml" Requires="v">
                  <p:oleObj r:id="rId2" imgW="317638" imgH="228699" progId="Equation.3">
                    <p:embed/>
                  </p:oleObj>
                </mc:Choice>
                <mc:Fallback>
                  <p:oleObj r:id="rId2" imgW="317638" imgH="228699" progId="Equation.3">
                    <p:embed/>
                    <p:pic>
                      <p:nvPicPr>
                        <p:cNvPr id="11295" name="Object 3">
                          <a:extLst>
                            <a:ext uri="{FF2B5EF4-FFF2-40B4-BE49-F238E27FC236}">
                              <a16:creationId xmlns:a16="http://schemas.microsoft.com/office/drawing/2014/main" id="{D3393B81-1649-12DD-15E5-C22A551C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0"/>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1268" name="Rectangle 6">
            <a:extLst>
              <a:ext uri="{FF2B5EF4-FFF2-40B4-BE49-F238E27FC236}">
                <a16:creationId xmlns:a16="http://schemas.microsoft.com/office/drawing/2014/main" id="{94CD663A-F3B8-2831-1B2A-65B0F18EA0FC}"/>
              </a:ext>
            </a:extLst>
          </p:cNvPr>
          <p:cNvSpPr>
            <a:spLocks noChangeArrowheads="1"/>
          </p:cNvSpPr>
          <p:nvPr/>
        </p:nvSpPr>
        <p:spPr bwMode="auto">
          <a:xfrm>
            <a:off x="914400" y="9144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2</a:t>
            </a:r>
            <a:r>
              <a:rPr lang="zh-CN" altLang="en-US"/>
              <a:t>．逻辑表达式</a:t>
            </a:r>
          </a:p>
        </p:txBody>
      </p:sp>
      <p:graphicFrame>
        <p:nvGraphicFramePr>
          <p:cNvPr id="11269" name="Object 9">
            <a:extLst>
              <a:ext uri="{FF2B5EF4-FFF2-40B4-BE49-F238E27FC236}">
                <a16:creationId xmlns:a16="http://schemas.microsoft.com/office/drawing/2014/main" id="{4D287973-B495-1983-B805-6B1D4214FC29}"/>
              </a:ext>
            </a:extLst>
          </p:cNvPr>
          <p:cNvGraphicFramePr>
            <a:graphicFrameLocks noChangeAspect="1"/>
          </p:cNvGraphicFramePr>
          <p:nvPr/>
        </p:nvGraphicFramePr>
        <p:xfrm>
          <a:off x="461963" y="2063750"/>
          <a:ext cx="7350125" cy="2222500"/>
        </p:xfrm>
        <a:graphic>
          <a:graphicData uri="http://schemas.openxmlformats.org/presentationml/2006/ole">
            <mc:AlternateContent xmlns:mc="http://schemas.openxmlformats.org/markup-compatibility/2006">
              <mc:Choice xmlns:v="urn:schemas-microsoft-com:vml" Requires="v">
                <p:oleObj r:id="rId4" imgW="5295900" imgH="1619250" progId="Word.Document.8">
                  <p:embed/>
                </p:oleObj>
              </mc:Choice>
              <mc:Fallback>
                <p:oleObj r:id="rId4" imgW="5295900" imgH="1619250" progId="Word.Document.8">
                  <p:embed/>
                  <p:pic>
                    <p:nvPicPr>
                      <p:cNvPr id="11269" name="Object 9">
                        <a:extLst>
                          <a:ext uri="{FF2B5EF4-FFF2-40B4-BE49-F238E27FC236}">
                            <a16:creationId xmlns:a16="http://schemas.microsoft.com/office/drawing/2014/main" id="{4D287973-B495-1983-B805-6B1D4214F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2063750"/>
                        <a:ext cx="73501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1270" name="Group 8">
            <a:extLst>
              <a:ext uri="{FF2B5EF4-FFF2-40B4-BE49-F238E27FC236}">
                <a16:creationId xmlns:a16="http://schemas.microsoft.com/office/drawing/2014/main" id="{3EE5C2FF-40ED-3564-1A47-4A5132ECFDCF}"/>
              </a:ext>
            </a:extLst>
          </p:cNvPr>
          <p:cNvGrpSpPr>
            <a:grpSpLocks/>
          </p:cNvGrpSpPr>
          <p:nvPr/>
        </p:nvGrpSpPr>
        <p:grpSpPr bwMode="auto">
          <a:xfrm>
            <a:off x="1285875" y="4143375"/>
            <a:ext cx="6240463" cy="822325"/>
            <a:chOff x="0" y="0"/>
            <a:chExt cx="3931" cy="518"/>
          </a:xfrm>
        </p:grpSpPr>
        <p:sp>
          <p:nvSpPr>
            <p:cNvPr id="11277" name="Text Box 10">
              <a:extLst>
                <a:ext uri="{FF2B5EF4-FFF2-40B4-BE49-F238E27FC236}">
                  <a16:creationId xmlns:a16="http://schemas.microsoft.com/office/drawing/2014/main" id="{DE96B81F-F3AC-2777-74D7-34361EB699DB}"/>
                </a:ext>
              </a:extLst>
            </p:cNvPr>
            <p:cNvSpPr txBox="1">
              <a:spLocks noChangeArrowheads="1"/>
            </p:cNvSpPr>
            <p:nvPr/>
          </p:nvSpPr>
          <p:spPr bwMode="auto">
            <a:xfrm>
              <a:off x="0" y="0"/>
              <a:ext cx="393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得</a:t>
              </a:r>
              <a:r>
                <a:rPr lang="en-US" altLang="zh-CN">
                  <a:latin typeface="Arial" panose="020B0604020202020204" pitchFamily="34" charset="0"/>
                </a:rPr>
                <a:t>:X</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2</a:t>
              </a:r>
              <a:r>
                <a:rPr lang="en-US" altLang="zh-CN">
                  <a:latin typeface="Arial" panose="020B0604020202020204" pitchFamily="34" charset="0"/>
                </a:rPr>
                <a:t>S</a:t>
              </a:r>
              <a:r>
                <a:rPr lang="en-US" altLang="zh-CN" sz="1600">
                  <a:latin typeface="Arial" panose="020B0604020202020204" pitchFamily="34" charset="0"/>
                </a:rPr>
                <a:t>3</a:t>
              </a:r>
              <a:r>
                <a:rPr lang="en-US" altLang="zh-CN">
                  <a:latin typeface="Arial" panose="020B0604020202020204" pitchFamily="34" charset="0"/>
                </a:rPr>
                <a:t>+S</a:t>
              </a:r>
              <a:r>
                <a:rPr lang="en-US" altLang="zh-CN" sz="1600">
                  <a:latin typeface="Arial" panose="020B0604020202020204" pitchFamily="34" charset="0"/>
                </a:rPr>
                <a:t>2</a:t>
              </a:r>
              <a:r>
                <a:rPr lang="en-US" altLang="zh-CN">
                  <a:latin typeface="Arial" panose="020B0604020202020204" pitchFamily="34" charset="0"/>
                </a:rPr>
                <a:t>S</a:t>
              </a:r>
              <a:r>
                <a:rPr lang="en-US" altLang="zh-CN" sz="1600">
                  <a:latin typeface="Arial" panose="020B0604020202020204" pitchFamily="34" charset="0"/>
                </a:rPr>
                <a:t>3</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2</a:t>
              </a:r>
              <a:r>
                <a:rPr lang="en-US" altLang="zh-CN">
                  <a:latin typeface="Arial" panose="020B0604020202020204" pitchFamily="34" charset="0"/>
                </a:rPr>
                <a:t>S</a:t>
              </a:r>
              <a:r>
                <a:rPr lang="en-US" altLang="zh-CN" sz="1600">
                  <a:latin typeface="Arial" panose="020B0604020202020204" pitchFamily="34" charset="0"/>
                </a:rPr>
                <a:t>3</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2</a:t>
              </a:r>
              <a:r>
                <a:rPr lang="en-US" altLang="zh-CN">
                  <a:latin typeface="Arial" panose="020B0604020202020204" pitchFamily="34" charset="0"/>
                </a:rPr>
                <a:t>S</a:t>
              </a:r>
              <a:r>
                <a:rPr lang="en-US" altLang="zh-CN" sz="1600">
                  <a:latin typeface="Arial" panose="020B0604020202020204" pitchFamily="34" charset="0"/>
                </a:rPr>
                <a:t>3</a:t>
              </a:r>
              <a:r>
                <a:rPr lang="en-US" altLang="zh-CN">
                  <a:latin typeface="Arial" panose="020B0604020202020204" pitchFamily="34" charset="0"/>
                </a:rPr>
                <a:t>A</a:t>
              </a:r>
              <a:r>
                <a:rPr lang="en-US" altLang="zh-CN" sz="1600">
                  <a:latin typeface="Arial" panose="020B0604020202020204" pitchFamily="34" charset="0"/>
                </a:rPr>
                <a:t>i</a:t>
              </a:r>
            </a:p>
            <a:p>
              <a:pPr eaLnBrk="1" hangingPunct="1"/>
              <a:r>
                <a:rPr lang="en-US" altLang="zh-CN">
                  <a:latin typeface="Arial" panose="020B0604020202020204" pitchFamily="34" charset="0"/>
                </a:rPr>
                <a:t>    Y</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0</a:t>
              </a:r>
              <a:r>
                <a:rPr lang="en-US" altLang="zh-CN">
                  <a:latin typeface="Arial" panose="020B0604020202020204" pitchFamily="34" charset="0"/>
                </a:rPr>
                <a:t>S</a:t>
              </a:r>
              <a:r>
                <a:rPr lang="en-US" altLang="zh-CN" sz="1600">
                  <a:latin typeface="Arial" panose="020B0604020202020204" pitchFamily="34" charset="0"/>
                </a:rPr>
                <a:t>1</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0</a:t>
              </a:r>
              <a:r>
                <a:rPr lang="en-US" altLang="zh-CN">
                  <a:latin typeface="Arial" panose="020B0604020202020204" pitchFamily="34" charset="0"/>
                </a:rPr>
                <a:t>S</a:t>
              </a:r>
              <a:r>
                <a:rPr lang="en-US" altLang="zh-CN" sz="1600">
                  <a:latin typeface="Arial" panose="020B0604020202020204" pitchFamily="34" charset="0"/>
                </a:rPr>
                <a:t>1</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0</a:t>
              </a:r>
              <a:r>
                <a:rPr lang="en-US" altLang="zh-CN">
                  <a:latin typeface="Arial" panose="020B0604020202020204" pitchFamily="34" charset="0"/>
                </a:rPr>
                <a:t>S</a:t>
              </a:r>
              <a:r>
                <a:rPr lang="en-US" altLang="zh-CN" sz="1600">
                  <a:latin typeface="Arial" panose="020B0604020202020204" pitchFamily="34" charset="0"/>
                </a:rPr>
                <a:t>1</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p>
          </p:txBody>
        </p:sp>
        <p:sp>
          <p:nvSpPr>
            <p:cNvPr id="11278" name="Line 11">
              <a:extLst>
                <a:ext uri="{FF2B5EF4-FFF2-40B4-BE49-F238E27FC236}">
                  <a16:creationId xmlns:a16="http://schemas.microsoft.com/office/drawing/2014/main" id="{64EE264D-F57D-8E04-4073-6DFF94543316}"/>
                </a:ext>
              </a:extLst>
            </p:cNvPr>
            <p:cNvSpPr>
              <a:spLocks noChangeShapeType="1"/>
            </p:cNvSpPr>
            <p:nvPr/>
          </p:nvSpPr>
          <p:spPr bwMode="auto">
            <a:xfrm>
              <a:off x="542"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Line 12">
              <a:extLst>
                <a:ext uri="{FF2B5EF4-FFF2-40B4-BE49-F238E27FC236}">
                  <a16:creationId xmlns:a16="http://schemas.microsoft.com/office/drawing/2014/main" id="{83DABDAF-1247-0E77-286C-B581D04D42C0}"/>
                </a:ext>
              </a:extLst>
            </p:cNvPr>
            <p:cNvSpPr>
              <a:spLocks noChangeShapeType="1"/>
            </p:cNvSpPr>
            <p:nvPr/>
          </p:nvSpPr>
          <p:spPr bwMode="auto">
            <a:xfrm>
              <a:off x="782"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13">
              <a:extLst>
                <a:ext uri="{FF2B5EF4-FFF2-40B4-BE49-F238E27FC236}">
                  <a16:creationId xmlns:a16="http://schemas.microsoft.com/office/drawing/2014/main" id="{BFEF5C4F-151E-10BF-A952-535484260297}"/>
                </a:ext>
              </a:extLst>
            </p:cNvPr>
            <p:cNvSpPr>
              <a:spLocks noChangeShapeType="1"/>
            </p:cNvSpPr>
            <p:nvPr/>
          </p:nvSpPr>
          <p:spPr bwMode="auto">
            <a:xfrm>
              <a:off x="1070"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14">
              <a:extLst>
                <a:ext uri="{FF2B5EF4-FFF2-40B4-BE49-F238E27FC236}">
                  <a16:creationId xmlns:a16="http://schemas.microsoft.com/office/drawing/2014/main" id="{B7664F0F-71DA-CDC0-D9C6-F0999FF8F3F9}"/>
                </a:ext>
              </a:extLst>
            </p:cNvPr>
            <p:cNvSpPr>
              <a:spLocks noChangeShapeType="1"/>
            </p:cNvSpPr>
            <p:nvPr/>
          </p:nvSpPr>
          <p:spPr bwMode="auto">
            <a:xfrm>
              <a:off x="1502"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15">
              <a:extLst>
                <a:ext uri="{FF2B5EF4-FFF2-40B4-BE49-F238E27FC236}">
                  <a16:creationId xmlns:a16="http://schemas.microsoft.com/office/drawing/2014/main" id="{68354C75-8C55-0771-B33F-20316B5EA7C8}"/>
                </a:ext>
              </a:extLst>
            </p:cNvPr>
            <p:cNvSpPr>
              <a:spLocks noChangeShapeType="1"/>
            </p:cNvSpPr>
            <p:nvPr/>
          </p:nvSpPr>
          <p:spPr bwMode="auto">
            <a:xfrm>
              <a:off x="1790"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Line 16">
              <a:extLst>
                <a:ext uri="{FF2B5EF4-FFF2-40B4-BE49-F238E27FC236}">
                  <a16:creationId xmlns:a16="http://schemas.microsoft.com/office/drawing/2014/main" id="{BA36B063-75CD-679F-F36E-454C05314F5F}"/>
                </a:ext>
              </a:extLst>
            </p:cNvPr>
            <p:cNvSpPr>
              <a:spLocks noChangeShapeType="1"/>
            </p:cNvSpPr>
            <p:nvPr/>
          </p:nvSpPr>
          <p:spPr bwMode="auto">
            <a:xfrm>
              <a:off x="2318"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17">
              <a:extLst>
                <a:ext uri="{FF2B5EF4-FFF2-40B4-BE49-F238E27FC236}">
                  <a16:creationId xmlns:a16="http://schemas.microsoft.com/office/drawing/2014/main" id="{DEE51306-C53C-0E8C-D08D-179020B2B8FE}"/>
                </a:ext>
              </a:extLst>
            </p:cNvPr>
            <p:cNvSpPr>
              <a:spLocks noChangeShapeType="1"/>
            </p:cNvSpPr>
            <p:nvPr/>
          </p:nvSpPr>
          <p:spPr bwMode="auto">
            <a:xfrm>
              <a:off x="2558"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5" name="Line 18">
              <a:extLst>
                <a:ext uri="{FF2B5EF4-FFF2-40B4-BE49-F238E27FC236}">
                  <a16:creationId xmlns:a16="http://schemas.microsoft.com/office/drawing/2014/main" id="{A17BF284-2F50-0F1F-9BAE-8C33529D9A01}"/>
                </a:ext>
              </a:extLst>
            </p:cNvPr>
            <p:cNvSpPr>
              <a:spLocks noChangeShapeType="1"/>
            </p:cNvSpPr>
            <p:nvPr/>
          </p:nvSpPr>
          <p:spPr bwMode="auto">
            <a:xfrm>
              <a:off x="3566" y="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Line 19">
              <a:extLst>
                <a:ext uri="{FF2B5EF4-FFF2-40B4-BE49-F238E27FC236}">
                  <a16:creationId xmlns:a16="http://schemas.microsoft.com/office/drawing/2014/main" id="{E6C2600D-D043-38F7-4C44-220220D35085}"/>
                </a:ext>
              </a:extLst>
            </p:cNvPr>
            <p:cNvSpPr>
              <a:spLocks noChangeShapeType="1"/>
            </p:cNvSpPr>
            <p:nvPr/>
          </p:nvSpPr>
          <p:spPr bwMode="auto">
            <a:xfrm>
              <a:off x="524" y="2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7" name="Line 20">
              <a:extLst>
                <a:ext uri="{FF2B5EF4-FFF2-40B4-BE49-F238E27FC236}">
                  <a16:creationId xmlns:a16="http://schemas.microsoft.com/office/drawing/2014/main" id="{2A4FFB26-77A9-D888-EA09-8F9735DACD58}"/>
                </a:ext>
              </a:extLst>
            </p:cNvPr>
            <p:cNvSpPr>
              <a:spLocks noChangeShapeType="1"/>
            </p:cNvSpPr>
            <p:nvPr/>
          </p:nvSpPr>
          <p:spPr bwMode="auto">
            <a:xfrm>
              <a:off x="734" y="288"/>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Line 21">
              <a:extLst>
                <a:ext uri="{FF2B5EF4-FFF2-40B4-BE49-F238E27FC236}">
                  <a16:creationId xmlns:a16="http://schemas.microsoft.com/office/drawing/2014/main" id="{CFA313CE-84A6-9D88-0421-B711CF6F84D9}"/>
                </a:ext>
              </a:extLst>
            </p:cNvPr>
            <p:cNvSpPr>
              <a:spLocks noChangeShapeType="1"/>
            </p:cNvSpPr>
            <p:nvPr/>
          </p:nvSpPr>
          <p:spPr bwMode="auto">
            <a:xfrm>
              <a:off x="943" y="288"/>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Line 22">
              <a:extLst>
                <a:ext uri="{FF2B5EF4-FFF2-40B4-BE49-F238E27FC236}">
                  <a16:creationId xmlns:a16="http://schemas.microsoft.com/office/drawing/2014/main" id="{506CFE1C-DF67-EE5E-6631-79966CECEAEE}"/>
                </a:ext>
              </a:extLst>
            </p:cNvPr>
            <p:cNvSpPr>
              <a:spLocks noChangeShapeType="1"/>
            </p:cNvSpPr>
            <p:nvPr/>
          </p:nvSpPr>
          <p:spPr bwMode="auto">
            <a:xfrm>
              <a:off x="1214" y="288"/>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Line 23">
              <a:extLst>
                <a:ext uri="{FF2B5EF4-FFF2-40B4-BE49-F238E27FC236}">
                  <a16:creationId xmlns:a16="http://schemas.microsoft.com/office/drawing/2014/main" id="{4BD26EB6-194F-DB38-3BD6-A30B748403DC}"/>
                </a:ext>
              </a:extLst>
            </p:cNvPr>
            <p:cNvSpPr>
              <a:spLocks noChangeShapeType="1"/>
            </p:cNvSpPr>
            <p:nvPr/>
          </p:nvSpPr>
          <p:spPr bwMode="auto">
            <a:xfrm>
              <a:off x="1598" y="288"/>
              <a:ext cx="1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1" name="Line 24">
              <a:extLst>
                <a:ext uri="{FF2B5EF4-FFF2-40B4-BE49-F238E27FC236}">
                  <a16:creationId xmlns:a16="http://schemas.microsoft.com/office/drawing/2014/main" id="{416486B9-FAB7-5941-62C5-0FA80D423F1A}"/>
                </a:ext>
              </a:extLst>
            </p:cNvPr>
            <p:cNvSpPr>
              <a:spLocks noChangeShapeType="1"/>
            </p:cNvSpPr>
            <p:nvPr/>
          </p:nvSpPr>
          <p:spPr bwMode="auto">
            <a:xfrm>
              <a:off x="2174" y="2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Line 25">
              <a:extLst>
                <a:ext uri="{FF2B5EF4-FFF2-40B4-BE49-F238E27FC236}">
                  <a16:creationId xmlns:a16="http://schemas.microsoft.com/office/drawing/2014/main" id="{5E382194-4F1E-6776-FF1F-AED73E47854E}"/>
                </a:ext>
              </a:extLst>
            </p:cNvPr>
            <p:cNvSpPr>
              <a:spLocks noChangeShapeType="1"/>
            </p:cNvSpPr>
            <p:nvPr/>
          </p:nvSpPr>
          <p:spPr bwMode="auto">
            <a:xfrm>
              <a:off x="2392" y="288"/>
              <a:ext cx="1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3" name="Line 26">
              <a:extLst>
                <a:ext uri="{FF2B5EF4-FFF2-40B4-BE49-F238E27FC236}">
                  <a16:creationId xmlns:a16="http://schemas.microsoft.com/office/drawing/2014/main" id="{EF300063-D538-95B7-DA70-343AB2068095}"/>
                </a:ext>
              </a:extLst>
            </p:cNvPr>
            <p:cNvSpPr>
              <a:spLocks noChangeShapeType="1"/>
            </p:cNvSpPr>
            <p:nvPr/>
          </p:nvSpPr>
          <p:spPr bwMode="auto">
            <a:xfrm>
              <a:off x="2582" y="2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1" name="Group 26">
            <a:extLst>
              <a:ext uri="{FF2B5EF4-FFF2-40B4-BE49-F238E27FC236}">
                <a16:creationId xmlns:a16="http://schemas.microsoft.com/office/drawing/2014/main" id="{8F69B5D9-9E79-2684-8ADB-CE4CDB06E850}"/>
              </a:ext>
            </a:extLst>
          </p:cNvPr>
          <p:cNvGrpSpPr>
            <a:grpSpLocks/>
          </p:cNvGrpSpPr>
          <p:nvPr/>
        </p:nvGrpSpPr>
        <p:grpSpPr bwMode="auto">
          <a:xfrm>
            <a:off x="1908175" y="5084763"/>
            <a:ext cx="4083050" cy="1066800"/>
            <a:chOff x="0" y="0"/>
            <a:chExt cx="6432" cy="1680"/>
          </a:xfrm>
        </p:grpSpPr>
        <p:sp>
          <p:nvSpPr>
            <p:cNvPr id="11272" name="Text Box 28">
              <a:extLst>
                <a:ext uri="{FF2B5EF4-FFF2-40B4-BE49-F238E27FC236}">
                  <a16:creationId xmlns:a16="http://schemas.microsoft.com/office/drawing/2014/main" id="{541D46DE-8712-5537-0D55-B600062DFCCB}"/>
                </a:ext>
              </a:extLst>
            </p:cNvPr>
            <p:cNvSpPr txBox="1">
              <a:spLocks noChangeArrowheads="1"/>
            </p:cNvSpPr>
            <p:nvPr/>
          </p:nvSpPr>
          <p:spPr bwMode="auto">
            <a:xfrm>
              <a:off x="0" y="0"/>
              <a:ext cx="6433"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化简得</a:t>
              </a:r>
              <a:r>
                <a:rPr lang="zh-CN" altLang="en-US"/>
                <a:t> ：</a:t>
              </a:r>
              <a:r>
                <a:rPr lang="en-US" altLang="zh-CN"/>
                <a:t>Xi=</a:t>
              </a:r>
              <a:r>
                <a:rPr lang="zh-CN" altLang="en-US"/>
                <a:t> </a:t>
              </a:r>
              <a:r>
                <a:rPr lang="en-US" altLang="zh-CN">
                  <a:latin typeface="Arial" panose="020B0604020202020204" pitchFamily="34" charset="0"/>
                </a:rPr>
                <a:t>S</a:t>
              </a:r>
              <a:r>
                <a:rPr lang="en-US" altLang="zh-CN" sz="1600">
                  <a:latin typeface="Arial" panose="020B0604020202020204" pitchFamily="34" charset="0"/>
                </a:rPr>
                <a:t>3</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2</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B</a:t>
              </a:r>
              <a:r>
                <a:rPr lang="en-US" altLang="zh-CN" sz="1600">
                  <a:latin typeface="Arial" panose="020B0604020202020204" pitchFamily="34" charset="0"/>
                </a:rPr>
                <a:t>i</a:t>
              </a:r>
            </a:p>
            <a:p>
              <a:pPr eaLnBrk="1" hangingPunct="1"/>
              <a:endParaRPr lang="en-US" altLang="zh-CN" sz="1600">
                <a:latin typeface="Arial" panose="020B0604020202020204" pitchFamily="34" charset="0"/>
              </a:endParaRPr>
            </a:p>
            <a:p>
              <a:pPr eaLnBrk="1" hangingPunct="1"/>
              <a:r>
                <a:rPr lang="en-US" altLang="zh-CN">
                  <a:latin typeface="Arial" panose="020B0604020202020204" pitchFamily="34" charset="0"/>
                </a:rPr>
                <a:t>              </a:t>
              </a:r>
              <a:r>
                <a:rPr lang="zh-CN" altLang="en-US">
                  <a:latin typeface="Arial" panose="020B0604020202020204" pitchFamily="34" charset="0"/>
                </a:rPr>
                <a:t>   </a:t>
              </a:r>
              <a:r>
                <a:rPr lang="en-US" altLang="zh-CN">
                  <a:latin typeface="Arial" panose="020B0604020202020204" pitchFamily="34" charset="0"/>
                </a:rPr>
                <a:t>Y</a:t>
              </a:r>
              <a:r>
                <a:rPr lang="en-US" altLang="zh-CN" sz="1600">
                  <a:latin typeface="Arial" panose="020B0604020202020204" pitchFamily="34" charset="0"/>
                </a:rPr>
                <a:t>i</a:t>
              </a:r>
              <a:r>
                <a:rPr lang="en-US" altLang="zh-CN">
                  <a:latin typeface="Arial" panose="020B0604020202020204" pitchFamily="34" charset="0"/>
                </a:rPr>
                <a:t>=</a:t>
              </a:r>
              <a:r>
                <a:rPr lang="zh-CN" altLang="en-US">
                  <a:latin typeface="Arial" panose="020B0604020202020204" pitchFamily="34" charset="0"/>
                </a:rPr>
                <a:t>  </a:t>
              </a:r>
              <a:r>
                <a:rPr lang="en-US" altLang="zh-CN">
                  <a:latin typeface="Arial" panose="020B0604020202020204" pitchFamily="34" charset="0"/>
                </a:rPr>
                <a:t>A</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0</a:t>
              </a:r>
              <a:r>
                <a:rPr lang="en-US" altLang="zh-CN">
                  <a:latin typeface="Arial" panose="020B0604020202020204" pitchFamily="34" charset="0"/>
                </a:rPr>
                <a:t>B</a:t>
              </a:r>
              <a:r>
                <a:rPr lang="en-US" altLang="zh-CN" sz="1600">
                  <a:latin typeface="Arial" panose="020B0604020202020204" pitchFamily="34" charset="0"/>
                </a:rPr>
                <a:t>i</a:t>
              </a:r>
              <a:r>
                <a:rPr lang="en-US" altLang="zh-CN">
                  <a:latin typeface="Arial" panose="020B0604020202020204" pitchFamily="34" charset="0"/>
                </a:rPr>
                <a:t>+S</a:t>
              </a:r>
              <a:r>
                <a:rPr lang="en-US" altLang="zh-CN" sz="1600">
                  <a:latin typeface="Arial" panose="020B0604020202020204" pitchFamily="34" charset="0"/>
                </a:rPr>
                <a:t>1</a:t>
              </a:r>
              <a:r>
                <a:rPr lang="en-US" altLang="zh-CN">
                  <a:latin typeface="Arial" panose="020B0604020202020204" pitchFamily="34" charset="0"/>
                </a:rPr>
                <a:t>B</a:t>
              </a:r>
              <a:r>
                <a:rPr lang="en-US" altLang="zh-CN" sz="1600">
                  <a:latin typeface="Arial" panose="020B0604020202020204" pitchFamily="34" charset="0"/>
                </a:rPr>
                <a:t>i</a:t>
              </a:r>
            </a:p>
          </p:txBody>
        </p:sp>
        <p:sp>
          <p:nvSpPr>
            <p:cNvPr id="11273" name="Line 30">
              <a:extLst>
                <a:ext uri="{FF2B5EF4-FFF2-40B4-BE49-F238E27FC236}">
                  <a16:creationId xmlns:a16="http://schemas.microsoft.com/office/drawing/2014/main" id="{F7A03359-C6FA-C7C6-2858-641E2BDC446F}"/>
                </a:ext>
              </a:extLst>
            </p:cNvPr>
            <p:cNvSpPr>
              <a:spLocks noChangeShapeType="1"/>
            </p:cNvSpPr>
            <p:nvPr/>
          </p:nvSpPr>
          <p:spPr bwMode="auto">
            <a:xfrm>
              <a:off x="5784" y="114"/>
              <a:ext cx="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31">
              <a:extLst>
                <a:ext uri="{FF2B5EF4-FFF2-40B4-BE49-F238E27FC236}">
                  <a16:creationId xmlns:a16="http://schemas.microsoft.com/office/drawing/2014/main" id="{78217A14-B8BD-9C48-0CFD-D2C2F30A7104}"/>
                </a:ext>
              </a:extLst>
            </p:cNvPr>
            <p:cNvSpPr>
              <a:spLocks noChangeShapeType="1"/>
            </p:cNvSpPr>
            <p:nvPr/>
          </p:nvSpPr>
          <p:spPr bwMode="auto">
            <a:xfrm>
              <a:off x="3289" y="0"/>
              <a:ext cx="29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32">
              <a:extLst>
                <a:ext uri="{FF2B5EF4-FFF2-40B4-BE49-F238E27FC236}">
                  <a16:creationId xmlns:a16="http://schemas.microsoft.com/office/drawing/2014/main" id="{3F57BEA8-A9F3-8D59-DC9E-1DF1ACCD0B65}"/>
                </a:ext>
              </a:extLst>
            </p:cNvPr>
            <p:cNvSpPr>
              <a:spLocks noChangeShapeType="1"/>
            </p:cNvSpPr>
            <p:nvPr/>
          </p:nvSpPr>
          <p:spPr bwMode="auto">
            <a:xfrm>
              <a:off x="5784" y="1021"/>
              <a:ext cx="4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6" name="Line 34">
              <a:extLst>
                <a:ext uri="{FF2B5EF4-FFF2-40B4-BE49-F238E27FC236}">
                  <a16:creationId xmlns:a16="http://schemas.microsoft.com/office/drawing/2014/main" id="{E234D7D6-3C5B-BA96-96E6-7F94E63FDE61}"/>
                </a:ext>
              </a:extLst>
            </p:cNvPr>
            <p:cNvSpPr>
              <a:spLocks noChangeShapeType="1"/>
            </p:cNvSpPr>
            <p:nvPr/>
          </p:nvSpPr>
          <p:spPr bwMode="auto">
            <a:xfrm flipV="1">
              <a:off x="3289" y="908"/>
              <a:ext cx="29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699">
            <a:extLst>
              <a:ext uri="{FF2B5EF4-FFF2-40B4-BE49-F238E27FC236}">
                <a16:creationId xmlns:a16="http://schemas.microsoft.com/office/drawing/2014/main" id="{20E39C88-61C5-3824-1BA5-39E369FB10CE}"/>
              </a:ext>
            </a:extLst>
          </p:cNvPr>
          <p:cNvSpPr>
            <a:spLocks noChangeArrowheads="1"/>
          </p:cNvSpPr>
          <p:nvPr/>
        </p:nvSpPr>
        <p:spPr bwMode="auto">
          <a:xfrm>
            <a:off x="1001713" y="1066800"/>
            <a:ext cx="320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2</a:t>
            </a:r>
            <a:r>
              <a:rPr lang="zh-CN" altLang="en-US"/>
              <a:t>．逻辑表达式</a:t>
            </a:r>
          </a:p>
        </p:txBody>
      </p:sp>
      <p:sp>
        <p:nvSpPr>
          <p:cNvPr id="12291" name="Rectangle 700">
            <a:extLst>
              <a:ext uri="{FF2B5EF4-FFF2-40B4-BE49-F238E27FC236}">
                <a16:creationId xmlns:a16="http://schemas.microsoft.com/office/drawing/2014/main" id="{E76B60F1-AFE0-6084-D6F9-CC28F4F8AF66}"/>
              </a:ext>
            </a:extLst>
          </p:cNvPr>
          <p:cNvSpPr>
            <a:spLocks noChangeArrowheads="1"/>
          </p:cNvSpPr>
          <p:nvPr/>
        </p:nvSpPr>
        <p:spPr bwMode="auto">
          <a:xfrm>
            <a:off x="925513" y="1676400"/>
            <a:ext cx="501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5</a:t>
            </a:r>
            <a:r>
              <a:rPr lang="zh-CN" altLang="en-US">
                <a:solidFill>
                  <a:srgbClr val="0000FF"/>
                </a:solidFill>
              </a:rPr>
              <a:t>）</a:t>
            </a:r>
            <a:r>
              <a:rPr lang="en-US" altLang="zh-CN">
                <a:solidFill>
                  <a:srgbClr val="0000FF"/>
                </a:solidFill>
              </a:rPr>
              <a:t>74181 ALU</a:t>
            </a:r>
            <a:r>
              <a:rPr lang="zh-CN" altLang="en-US">
                <a:solidFill>
                  <a:srgbClr val="0000FF"/>
                </a:solidFill>
              </a:rPr>
              <a:t>的工作方式</a:t>
            </a:r>
          </a:p>
        </p:txBody>
      </p:sp>
      <p:sp>
        <p:nvSpPr>
          <p:cNvPr id="44036" name="Rectangle 701">
            <a:extLst>
              <a:ext uri="{FF2B5EF4-FFF2-40B4-BE49-F238E27FC236}">
                <a16:creationId xmlns:a16="http://schemas.microsoft.com/office/drawing/2014/main" id="{222145E0-81A0-9CE1-8B50-841DEF80B122}"/>
              </a:ext>
            </a:extLst>
          </p:cNvPr>
          <p:cNvSpPr>
            <a:spLocks noGrp="1" noChangeArrowheads="1"/>
          </p:cNvSpPr>
          <p:nvPr>
            <p:ph type="title" idx="4294967295"/>
          </p:nvPr>
        </p:nvSpPr>
        <p:spPr>
          <a:xfrm>
            <a:off x="468313" y="0"/>
            <a:ext cx="8229600" cy="1143000"/>
          </a:xfrm>
        </p:spPr>
        <p:txBody>
          <a:bodyPr/>
          <a:lstStyle/>
          <a:p>
            <a:pPr eaLnBrk="1" hangingPunct="1">
              <a:defRPr/>
            </a:pPr>
            <a:r>
              <a:rPr kumimoji="1" lang="en-US" altLang="zh-CN" sz="2800">
                <a:solidFill>
                  <a:schemeClr val="tx1"/>
                </a:solidFill>
                <a:cs typeface="Times New Roman" panose="02020603050405020304" pitchFamily="18" charset="0"/>
              </a:rPr>
              <a:t>2. 5. 2  </a:t>
            </a:r>
            <a:r>
              <a:rPr kumimoji="1" lang="zh-CN" altLang="en-US" sz="2800">
                <a:solidFill>
                  <a:schemeClr val="tx1"/>
                </a:solidFill>
                <a:latin typeface="宋体" panose="02010600030101010101" pitchFamily="2" charset="-122"/>
              </a:rPr>
              <a:t>多功能算术逻辑部件</a:t>
            </a:r>
            <a:r>
              <a:rPr kumimoji="1" lang="zh-CN" altLang="en-US" sz="2800">
                <a:solidFill>
                  <a:srgbClr val="0000FF"/>
                </a:solidFill>
                <a:latin typeface="宋体" panose="02010600030101010101" pitchFamily="2" charset="-122"/>
              </a:rPr>
              <a:t>（</a:t>
            </a:r>
            <a:r>
              <a:rPr kumimoji="1" lang="en-US" altLang="zh-CN" sz="2800">
                <a:solidFill>
                  <a:srgbClr val="0000FF"/>
                </a:solidFill>
                <a:cs typeface="Times New Roman" panose="02020603050405020304" pitchFamily="18" charset="0"/>
              </a:rPr>
              <a:t>74181</a:t>
            </a:r>
            <a:r>
              <a:rPr kumimoji="1" lang="zh-CN" altLang="en-US" sz="2800">
                <a:solidFill>
                  <a:srgbClr val="0000FF"/>
                </a:solidFill>
                <a:latin typeface="宋体" panose="02010600030101010101" pitchFamily="2" charset="-122"/>
              </a:rPr>
              <a:t>）</a:t>
            </a:r>
          </a:p>
        </p:txBody>
      </p:sp>
      <p:grpSp>
        <p:nvGrpSpPr>
          <p:cNvPr id="12293" name="Group 5">
            <a:extLst>
              <a:ext uri="{FF2B5EF4-FFF2-40B4-BE49-F238E27FC236}">
                <a16:creationId xmlns:a16="http://schemas.microsoft.com/office/drawing/2014/main" id="{DC6FD2FD-6159-1058-C4C7-3CB5D93F3DF1}"/>
              </a:ext>
            </a:extLst>
          </p:cNvPr>
          <p:cNvGrpSpPr>
            <a:grpSpLocks/>
          </p:cNvGrpSpPr>
          <p:nvPr/>
        </p:nvGrpSpPr>
        <p:grpSpPr bwMode="auto">
          <a:xfrm>
            <a:off x="2195513" y="2205038"/>
            <a:ext cx="2641600" cy="990600"/>
            <a:chOff x="0" y="0"/>
            <a:chExt cx="1664" cy="624"/>
          </a:xfrm>
        </p:grpSpPr>
        <p:grpSp>
          <p:nvGrpSpPr>
            <p:cNvPr id="12305" name="Group 6">
              <a:extLst>
                <a:ext uri="{FF2B5EF4-FFF2-40B4-BE49-F238E27FC236}">
                  <a16:creationId xmlns:a16="http://schemas.microsoft.com/office/drawing/2014/main" id="{B8F99AD9-E6BE-1B56-B12B-D2A38AFA2CD8}"/>
                </a:ext>
              </a:extLst>
            </p:cNvPr>
            <p:cNvGrpSpPr>
              <a:grpSpLocks/>
            </p:cNvGrpSpPr>
            <p:nvPr/>
          </p:nvGrpSpPr>
          <p:grpSpPr bwMode="auto">
            <a:xfrm>
              <a:off x="0" y="0"/>
              <a:ext cx="1664" cy="624"/>
              <a:chOff x="0" y="0"/>
              <a:chExt cx="1327" cy="624"/>
            </a:xfrm>
          </p:grpSpPr>
          <p:sp>
            <p:nvSpPr>
              <p:cNvPr id="12308" name="Text Box 703">
                <a:extLst>
                  <a:ext uri="{FF2B5EF4-FFF2-40B4-BE49-F238E27FC236}">
                    <a16:creationId xmlns:a16="http://schemas.microsoft.com/office/drawing/2014/main" id="{33FCC3C0-8BCD-3799-83D6-8C29ECBD5176}"/>
                  </a:ext>
                </a:extLst>
              </p:cNvPr>
              <p:cNvSpPr txBox="1">
                <a:spLocks noChangeArrowheads="1"/>
              </p:cNvSpPr>
              <p:nvPr/>
            </p:nvSpPr>
            <p:spPr bwMode="auto">
              <a:xfrm>
                <a:off x="0" y="0"/>
                <a:ext cx="1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Arial" panose="020B0604020202020204" pitchFamily="34" charset="0"/>
                  </a:rPr>
                  <a:t>正逻辑</a:t>
                </a:r>
                <a:r>
                  <a:rPr lang="en-US" altLang="zh-CN">
                    <a:latin typeface="Arial" panose="020B0604020202020204" pitchFamily="34" charset="0"/>
                  </a:rPr>
                  <a:t>A=</a:t>
                </a:r>
                <a:r>
                  <a:rPr lang="zh-CN" altLang="en-US">
                    <a:latin typeface="Arial" panose="020B0604020202020204" pitchFamily="34" charset="0"/>
                  </a:rPr>
                  <a:t>负逻辑</a:t>
                </a:r>
                <a:r>
                  <a:rPr lang="en-US" altLang="zh-CN">
                    <a:latin typeface="Arial" panose="020B0604020202020204" pitchFamily="34" charset="0"/>
                  </a:rPr>
                  <a:t>A</a:t>
                </a:r>
              </a:p>
            </p:txBody>
          </p:sp>
          <p:sp>
            <p:nvSpPr>
              <p:cNvPr id="12309" name="Text Box 704">
                <a:extLst>
                  <a:ext uri="{FF2B5EF4-FFF2-40B4-BE49-F238E27FC236}">
                    <a16:creationId xmlns:a16="http://schemas.microsoft.com/office/drawing/2014/main" id="{521D6872-F5FC-68DD-28AC-60DCD9655D89}"/>
                  </a:ext>
                </a:extLst>
              </p:cNvPr>
              <p:cNvSpPr txBox="1">
                <a:spLocks noChangeArrowheads="1"/>
              </p:cNvSpPr>
              <p:nvPr/>
            </p:nvSpPr>
            <p:spPr bwMode="auto">
              <a:xfrm>
                <a:off x="0" y="336"/>
                <a:ext cx="1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Arial" panose="020B0604020202020204" pitchFamily="34" charset="0"/>
                  </a:rPr>
                  <a:t>负逻辑</a:t>
                </a:r>
                <a:r>
                  <a:rPr lang="en-US" altLang="zh-CN">
                    <a:latin typeface="Arial" panose="020B0604020202020204" pitchFamily="34" charset="0"/>
                  </a:rPr>
                  <a:t>A=</a:t>
                </a:r>
                <a:r>
                  <a:rPr lang="zh-CN" altLang="en-US">
                    <a:latin typeface="Arial" panose="020B0604020202020204" pitchFamily="34" charset="0"/>
                  </a:rPr>
                  <a:t>正逻辑</a:t>
                </a:r>
                <a:r>
                  <a:rPr lang="en-US" altLang="zh-CN">
                    <a:latin typeface="Arial" panose="020B0604020202020204" pitchFamily="34" charset="0"/>
                  </a:rPr>
                  <a:t>A</a:t>
                </a:r>
              </a:p>
            </p:txBody>
          </p:sp>
        </p:grpSp>
        <p:sp>
          <p:nvSpPr>
            <p:cNvPr id="12306" name="Line 708">
              <a:extLst>
                <a:ext uri="{FF2B5EF4-FFF2-40B4-BE49-F238E27FC236}">
                  <a16:creationId xmlns:a16="http://schemas.microsoft.com/office/drawing/2014/main" id="{947617DB-8C75-24B9-5952-DD88A1CBC5B8}"/>
                </a:ext>
              </a:extLst>
            </p:cNvPr>
            <p:cNvSpPr>
              <a:spLocks noChangeShapeType="1"/>
            </p:cNvSpPr>
            <p:nvPr/>
          </p:nvSpPr>
          <p:spPr bwMode="auto">
            <a:xfrm>
              <a:off x="1452" y="0"/>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7" name="Line 710">
              <a:extLst>
                <a:ext uri="{FF2B5EF4-FFF2-40B4-BE49-F238E27FC236}">
                  <a16:creationId xmlns:a16="http://schemas.microsoft.com/office/drawing/2014/main" id="{E85AAE92-1279-1F05-A08F-BC53DD0610BD}"/>
                </a:ext>
              </a:extLst>
            </p:cNvPr>
            <p:cNvSpPr>
              <a:spLocks noChangeShapeType="1"/>
            </p:cNvSpPr>
            <p:nvPr/>
          </p:nvSpPr>
          <p:spPr bwMode="auto">
            <a:xfrm>
              <a:off x="591" y="336"/>
              <a:ext cx="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94" name="Group 11">
            <a:extLst>
              <a:ext uri="{FF2B5EF4-FFF2-40B4-BE49-F238E27FC236}">
                <a16:creationId xmlns:a16="http://schemas.microsoft.com/office/drawing/2014/main" id="{897EE8C5-6D46-89B2-F3E4-832C614AEAEB}"/>
              </a:ext>
            </a:extLst>
          </p:cNvPr>
          <p:cNvGrpSpPr>
            <a:grpSpLocks/>
          </p:cNvGrpSpPr>
          <p:nvPr/>
        </p:nvGrpSpPr>
        <p:grpSpPr bwMode="auto">
          <a:xfrm>
            <a:off x="1692275" y="3644900"/>
            <a:ext cx="6188075" cy="1554163"/>
            <a:chOff x="0" y="0"/>
            <a:chExt cx="3898" cy="979"/>
          </a:xfrm>
        </p:grpSpPr>
        <p:sp>
          <p:nvSpPr>
            <p:cNvPr id="12296" name="Text Box 705">
              <a:extLst>
                <a:ext uri="{FF2B5EF4-FFF2-40B4-BE49-F238E27FC236}">
                  <a16:creationId xmlns:a16="http://schemas.microsoft.com/office/drawing/2014/main" id="{B7B89317-6147-5106-8C8F-36EFA5561615}"/>
                </a:ext>
              </a:extLst>
            </p:cNvPr>
            <p:cNvSpPr txBox="1">
              <a:spLocks noChangeArrowheads="1"/>
            </p:cNvSpPr>
            <p:nvPr/>
          </p:nvSpPr>
          <p:spPr bwMode="auto">
            <a:xfrm>
              <a:off x="0" y="0"/>
              <a:ext cx="3898"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关键：</a:t>
              </a:r>
              <a:r>
                <a:rPr lang="en-US" altLang="zh-CN">
                  <a:latin typeface="Arial" panose="020B0604020202020204" pitchFamily="34" charset="0"/>
                </a:rPr>
                <a:t>X </a:t>
              </a:r>
              <a:r>
                <a:rPr lang="en-US" altLang="zh-CN"/>
                <a:t>⊕</a:t>
              </a:r>
              <a:r>
                <a:rPr lang="en-US" altLang="zh-CN" sz="2000"/>
                <a:t> </a:t>
              </a:r>
              <a:r>
                <a:rPr lang="en-US" altLang="zh-CN">
                  <a:latin typeface="Arial" panose="020B0604020202020204" pitchFamily="34" charset="0"/>
                </a:rPr>
                <a:t>Y=X </a:t>
              </a:r>
              <a:r>
                <a:rPr lang="en-US" altLang="zh-CN"/>
                <a:t>⊕</a:t>
              </a:r>
              <a:r>
                <a:rPr lang="en-US" altLang="zh-CN" sz="2000"/>
                <a:t> </a:t>
              </a:r>
              <a:r>
                <a:rPr lang="en-US" altLang="zh-CN">
                  <a:latin typeface="Arial" panose="020B0604020202020204" pitchFamily="34" charset="0"/>
                </a:rPr>
                <a:t>Y</a:t>
              </a:r>
            </a:p>
            <a:p>
              <a:pPr eaLnBrk="1" hangingPunct="1"/>
              <a:r>
                <a:rPr lang="en-US" altLang="zh-CN">
                  <a:latin typeface="Arial" panose="020B0604020202020204" pitchFamily="34" charset="0"/>
                </a:rPr>
                <a:t>           F</a:t>
              </a:r>
              <a:r>
                <a:rPr lang="en-US" altLang="zh-CN" sz="1600">
                  <a:latin typeface="Arial" panose="020B0604020202020204" pitchFamily="34" charset="0"/>
                </a:rPr>
                <a:t>i </a:t>
              </a:r>
              <a:r>
                <a:rPr lang="en-US" altLang="zh-CN">
                  <a:latin typeface="Arial" panose="020B0604020202020204" pitchFamily="34" charset="0"/>
                </a:rPr>
                <a:t>= X</a:t>
              </a:r>
              <a:r>
                <a:rPr lang="en-US" altLang="zh-CN" sz="1600">
                  <a:latin typeface="Arial" panose="020B0604020202020204" pitchFamily="34" charset="0"/>
                </a:rPr>
                <a:t>i </a:t>
              </a:r>
              <a:r>
                <a:rPr lang="en-US" altLang="zh-CN"/>
                <a:t>⊕</a:t>
              </a:r>
              <a:r>
                <a:rPr lang="en-US" altLang="zh-CN" sz="2000"/>
                <a:t> </a:t>
              </a:r>
              <a:r>
                <a:rPr lang="en-US" altLang="zh-CN">
                  <a:latin typeface="Arial" panose="020B0604020202020204" pitchFamily="34" charset="0"/>
                </a:rPr>
                <a:t>Y</a:t>
              </a:r>
              <a:r>
                <a:rPr lang="en-US" altLang="zh-CN" sz="1600">
                  <a:latin typeface="Arial" panose="020B0604020202020204" pitchFamily="34" charset="0"/>
                </a:rPr>
                <a:t>i</a:t>
              </a:r>
              <a:r>
                <a:rPr lang="en-US" altLang="zh-CN">
                  <a:latin typeface="Arial" panose="020B0604020202020204" pitchFamily="34" charset="0"/>
                </a:rPr>
                <a:t> </a:t>
              </a:r>
              <a:r>
                <a:rPr lang="en-US" altLang="zh-CN"/>
                <a:t>⊕</a:t>
              </a:r>
              <a:r>
                <a:rPr lang="en-US" altLang="zh-CN" sz="2000"/>
                <a:t> </a:t>
              </a:r>
              <a:r>
                <a:rPr lang="en-US" altLang="zh-CN">
                  <a:latin typeface="Arial" panose="020B0604020202020204" pitchFamily="34" charset="0"/>
                </a:rPr>
                <a:t>C</a:t>
              </a:r>
              <a:r>
                <a:rPr lang="en-US" altLang="zh-CN" sz="1600">
                  <a:latin typeface="Arial" panose="020B0604020202020204" pitchFamily="34" charset="0"/>
                </a:rPr>
                <a:t>i</a:t>
              </a:r>
              <a:r>
                <a:rPr lang="en-US" altLang="zh-CN">
                  <a:latin typeface="Arial" panose="020B0604020202020204" pitchFamily="34" charset="0"/>
                </a:rPr>
                <a:t>=X</a:t>
              </a:r>
              <a:r>
                <a:rPr lang="en-US" altLang="zh-CN" sz="1600">
                  <a:latin typeface="Arial" panose="020B0604020202020204" pitchFamily="34" charset="0"/>
                </a:rPr>
                <a:t>i</a:t>
              </a:r>
              <a:r>
                <a:rPr lang="en-US" altLang="zh-CN">
                  <a:latin typeface="Arial" panose="020B0604020202020204" pitchFamily="34" charset="0"/>
                </a:rPr>
                <a:t> </a:t>
              </a:r>
              <a:r>
                <a:rPr lang="en-US" altLang="zh-CN"/>
                <a:t>⊕</a:t>
              </a:r>
              <a:r>
                <a:rPr lang="en-US" altLang="zh-CN" sz="2000"/>
                <a:t> </a:t>
              </a:r>
              <a:r>
                <a:rPr lang="en-US" altLang="zh-CN">
                  <a:latin typeface="Arial" panose="020B0604020202020204" pitchFamily="34" charset="0"/>
                </a:rPr>
                <a:t>Y</a:t>
              </a:r>
              <a:r>
                <a:rPr lang="en-US" altLang="zh-CN" sz="1600">
                  <a:latin typeface="Arial" panose="020B0604020202020204" pitchFamily="34" charset="0"/>
                </a:rPr>
                <a:t>i</a:t>
              </a:r>
              <a:r>
                <a:rPr lang="en-US" altLang="zh-CN">
                  <a:latin typeface="Arial" panose="020B0604020202020204" pitchFamily="34" charset="0"/>
                </a:rPr>
                <a:t> </a:t>
              </a:r>
              <a:r>
                <a:rPr lang="en-US" altLang="zh-CN"/>
                <a:t>⊕</a:t>
              </a:r>
              <a:r>
                <a:rPr lang="en-US" altLang="zh-CN" sz="2000"/>
                <a:t> </a:t>
              </a:r>
              <a:r>
                <a:rPr lang="en-US" altLang="zh-CN">
                  <a:latin typeface="Arial" panose="020B0604020202020204" pitchFamily="34" charset="0"/>
                </a:rPr>
                <a:t>C</a:t>
              </a:r>
              <a:r>
                <a:rPr lang="en-US" altLang="zh-CN" sz="1600">
                  <a:latin typeface="Arial" panose="020B0604020202020204" pitchFamily="34" charset="0"/>
                </a:rPr>
                <a:t>i</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grpSp>
          <p:nvGrpSpPr>
            <p:cNvPr id="12297" name="Group 13">
              <a:extLst>
                <a:ext uri="{FF2B5EF4-FFF2-40B4-BE49-F238E27FC236}">
                  <a16:creationId xmlns:a16="http://schemas.microsoft.com/office/drawing/2014/main" id="{C54D3769-6B3D-0A72-9B51-AEDD438FDF87}"/>
                </a:ext>
              </a:extLst>
            </p:cNvPr>
            <p:cNvGrpSpPr>
              <a:grpSpLocks/>
            </p:cNvGrpSpPr>
            <p:nvPr/>
          </p:nvGrpSpPr>
          <p:grpSpPr bwMode="auto">
            <a:xfrm>
              <a:off x="624" y="48"/>
              <a:ext cx="2566" cy="217"/>
              <a:chOff x="0" y="0"/>
              <a:chExt cx="2566" cy="217"/>
            </a:xfrm>
          </p:grpSpPr>
          <p:sp>
            <p:nvSpPr>
              <p:cNvPr id="12298" name="Line 711">
                <a:extLst>
                  <a:ext uri="{FF2B5EF4-FFF2-40B4-BE49-F238E27FC236}">
                    <a16:creationId xmlns:a16="http://schemas.microsoft.com/office/drawing/2014/main" id="{F6FFC7BC-B971-C984-40FC-BEEAFAB1FDE3}"/>
                  </a:ext>
                </a:extLst>
              </p:cNvPr>
              <p:cNvSpPr>
                <a:spLocks noChangeShapeType="1"/>
              </p:cNvSpPr>
              <p:nvPr/>
            </p:nvSpPr>
            <p:spPr bwMode="auto">
              <a:xfrm>
                <a:off x="624" y="0"/>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9" name="Line 712">
                <a:extLst>
                  <a:ext uri="{FF2B5EF4-FFF2-40B4-BE49-F238E27FC236}">
                    <a16:creationId xmlns:a16="http://schemas.microsoft.com/office/drawing/2014/main" id="{9E02F03E-840A-9821-935D-C774BFC52573}"/>
                  </a:ext>
                </a:extLst>
              </p:cNvPr>
              <p:cNvSpPr>
                <a:spLocks noChangeShapeType="1"/>
              </p:cNvSpPr>
              <p:nvPr/>
            </p:nvSpPr>
            <p:spPr bwMode="auto">
              <a:xfrm>
                <a:off x="1044" y="0"/>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0" name="Line 713">
                <a:extLst>
                  <a:ext uri="{FF2B5EF4-FFF2-40B4-BE49-F238E27FC236}">
                    <a16:creationId xmlns:a16="http://schemas.microsoft.com/office/drawing/2014/main" id="{03E0E8CF-4261-38FC-D7B9-06C923DEAFD1}"/>
                  </a:ext>
                </a:extLst>
              </p:cNvPr>
              <p:cNvSpPr>
                <a:spLocks noChangeShapeType="1"/>
              </p:cNvSpPr>
              <p:nvPr/>
            </p:nvSpPr>
            <p:spPr bwMode="auto">
              <a:xfrm>
                <a:off x="0" y="21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1" name="Line 714">
                <a:extLst>
                  <a:ext uri="{FF2B5EF4-FFF2-40B4-BE49-F238E27FC236}">
                    <a16:creationId xmlns:a16="http://schemas.microsoft.com/office/drawing/2014/main" id="{C7E9FB2F-6BFD-053D-8E45-082ABC9D0A69}"/>
                  </a:ext>
                </a:extLst>
              </p:cNvPr>
              <p:cNvSpPr>
                <a:spLocks noChangeShapeType="1"/>
              </p:cNvSpPr>
              <p:nvPr/>
            </p:nvSpPr>
            <p:spPr bwMode="auto">
              <a:xfrm>
                <a:off x="374" y="216"/>
                <a:ext cx="95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2" name="Line 715">
                <a:extLst>
                  <a:ext uri="{FF2B5EF4-FFF2-40B4-BE49-F238E27FC236}">
                    <a16:creationId xmlns:a16="http://schemas.microsoft.com/office/drawing/2014/main" id="{5027A5E6-716F-3439-9EF5-63C5A8E7E295}"/>
                  </a:ext>
                </a:extLst>
              </p:cNvPr>
              <p:cNvSpPr>
                <a:spLocks noChangeShapeType="1"/>
              </p:cNvSpPr>
              <p:nvPr/>
            </p:nvSpPr>
            <p:spPr bwMode="auto">
              <a:xfrm>
                <a:off x="1482" y="21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3" name="Line 718">
                <a:extLst>
                  <a:ext uri="{FF2B5EF4-FFF2-40B4-BE49-F238E27FC236}">
                    <a16:creationId xmlns:a16="http://schemas.microsoft.com/office/drawing/2014/main" id="{7F6839F8-2E3D-3C3F-99ED-8B642CEE3082}"/>
                  </a:ext>
                </a:extLst>
              </p:cNvPr>
              <p:cNvSpPr>
                <a:spLocks noChangeShapeType="1"/>
              </p:cNvSpPr>
              <p:nvPr/>
            </p:nvSpPr>
            <p:spPr bwMode="auto">
              <a:xfrm>
                <a:off x="1914" y="216"/>
                <a:ext cx="1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4" name="Line 719">
                <a:extLst>
                  <a:ext uri="{FF2B5EF4-FFF2-40B4-BE49-F238E27FC236}">
                    <a16:creationId xmlns:a16="http://schemas.microsoft.com/office/drawing/2014/main" id="{03544C02-BFD5-F451-4175-62DA27E79ADE}"/>
                  </a:ext>
                </a:extLst>
              </p:cNvPr>
              <p:cNvSpPr>
                <a:spLocks noChangeShapeType="1"/>
              </p:cNvSpPr>
              <p:nvPr/>
            </p:nvSpPr>
            <p:spPr bwMode="auto">
              <a:xfrm>
                <a:off x="2374" y="21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295" name="Text Box 721">
            <a:extLst>
              <a:ext uri="{FF2B5EF4-FFF2-40B4-BE49-F238E27FC236}">
                <a16:creationId xmlns:a16="http://schemas.microsoft.com/office/drawing/2014/main" id="{A65D200B-5D49-2BF9-0B38-C84809EC7910}"/>
              </a:ext>
            </a:extLst>
          </p:cNvPr>
          <p:cNvSpPr txBox="1">
            <a:spLocks noChangeArrowheads="1"/>
          </p:cNvSpPr>
          <p:nvPr/>
        </p:nvSpPr>
        <p:spPr bwMode="auto">
          <a:xfrm>
            <a:off x="1331913" y="4652963"/>
            <a:ext cx="7129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小结：同一个</a:t>
            </a:r>
            <a:r>
              <a:rPr lang="en-US" altLang="zh-CN">
                <a:latin typeface="Arial" panose="020B0604020202020204" pitchFamily="34" charset="0"/>
              </a:rPr>
              <a:t>ALU</a:t>
            </a:r>
            <a:r>
              <a:rPr lang="zh-CN" altLang="en-US">
                <a:latin typeface="Arial" panose="020B0604020202020204" pitchFamily="34" charset="0"/>
              </a:rPr>
              <a:t>电路，既可以用于负逻辑</a:t>
            </a:r>
          </a:p>
          <a:p>
            <a:pPr eaLnBrk="1" hangingPunct="1"/>
            <a:r>
              <a:rPr lang="zh-CN" altLang="en-US">
                <a:latin typeface="Arial" panose="020B0604020202020204" pitchFamily="34" charset="0"/>
              </a:rPr>
              <a:t>           数，也可用于正逻辑数</a:t>
            </a:r>
            <a:r>
              <a:rPr lang="en-US" altLang="zh-CN">
                <a:latin typeface="Arial" panose="020B0604020202020204" pitchFamily="34" charset="0"/>
              </a:rPr>
              <a:t>——</a:t>
            </a:r>
            <a:r>
              <a:rPr lang="zh-CN" altLang="en-US">
                <a:latin typeface="Arial" panose="020B0604020202020204" pitchFamily="34" charset="0"/>
              </a:rPr>
              <a:t>方便。使</a:t>
            </a:r>
          </a:p>
          <a:p>
            <a:pPr eaLnBrk="1" hangingPunct="1"/>
            <a:r>
              <a:rPr lang="zh-CN" altLang="en-US">
                <a:latin typeface="Arial" panose="020B0604020202020204" pitchFamily="34" charset="0"/>
              </a:rPr>
              <a:t>           用哪一种逻辑数，取决于数据通路的</a:t>
            </a:r>
          </a:p>
          <a:p>
            <a:pPr eaLnBrk="1" hangingPunct="1"/>
            <a:r>
              <a:rPr lang="zh-CN" altLang="en-US">
                <a:latin typeface="Arial" panose="020B0604020202020204" pitchFamily="34" charset="0"/>
              </a:rPr>
              <a:t>           电平配合</a:t>
            </a:r>
            <a:r>
              <a:rPr lang="en-US" altLang="zh-CN">
                <a:latin typeface="Arial" panose="020B0604020202020204" pitchFamily="34" charset="0"/>
              </a:rPr>
              <a:t>——</a:t>
            </a:r>
            <a:r>
              <a:rPr lang="zh-CN" altLang="en-US">
                <a:latin typeface="Arial" panose="020B0604020202020204" pitchFamily="34" charset="0"/>
              </a:rPr>
              <a:t>省器件，速度。</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0FF55398-F7E0-C287-6112-378F9D6A1804}"/>
              </a:ext>
            </a:extLst>
          </p:cNvPr>
          <p:cNvSpPr>
            <a:spLocks noChangeArrowheads="1"/>
          </p:cNvSpPr>
          <p:nvPr/>
        </p:nvSpPr>
        <p:spPr bwMode="auto">
          <a:xfrm>
            <a:off x="214313" y="214313"/>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3</a:t>
            </a:r>
            <a:r>
              <a:rPr lang="zh-CN" altLang="en-US"/>
              <a:t>．</a:t>
            </a:r>
            <a:r>
              <a:rPr lang="en-US" altLang="zh-CN"/>
              <a:t>74181 ALU</a:t>
            </a:r>
            <a:r>
              <a:rPr lang="zh-CN" altLang="en-US"/>
              <a:t>实现的算术</a:t>
            </a:r>
            <a:r>
              <a:rPr lang="en-US" altLang="zh-CN"/>
              <a:t>/</a:t>
            </a:r>
            <a:r>
              <a:rPr lang="zh-CN" altLang="en-US"/>
              <a:t>逻辑运算</a:t>
            </a:r>
          </a:p>
        </p:txBody>
      </p:sp>
      <p:sp>
        <p:nvSpPr>
          <p:cNvPr id="13315" name="Rectangle 4">
            <a:extLst>
              <a:ext uri="{FF2B5EF4-FFF2-40B4-BE49-F238E27FC236}">
                <a16:creationId xmlns:a16="http://schemas.microsoft.com/office/drawing/2014/main" id="{F5E5476B-11AF-2496-58D0-03243855291D}"/>
              </a:ext>
            </a:extLst>
          </p:cNvPr>
          <p:cNvSpPr>
            <a:spLocks noChangeArrowheads="1"/>
          </p:cNvSpPr>
          <p:nvPr/>
        </p:nvSpPr>
        <p:spPr bwMode="auto">
          <a:xfrm>
            <a:off x="285750" y="642938"/>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2</a:t>
            </a:r>
            <a:r>
              <a:rPr lang="zh-CN" altLang="en-US">
                <a:solidFill>
                  <a:srgbClr val="0000FF"/>
                </a:solidFill>
              </a:rPr>
              <a:t>）</a:t>
            </a:r>
            <a:r>
              <a:rPr lang="en-US" altLang="zh-CN">
                <a:solidFill>
                  <a:srgbClr val="0000FF"/>
                </a:solidFill>
              </a:rPr>
              <a:t>M,S</a:t>
            </a:r>
            <a:r>
              <a:rPr lang="en-US" altLang="zh-CN" sz="1600">
                <a:solidFill>
                  <a:srgbClr val="0000FF"/>
                </a:solidFill>
              </a:rPr>
              <a:t>3</a:t>
            </a:r>
            <a:r>
              <a:rPr lang="en-US" altLang="zh-CN">
                <a:solidFill>
                  <a:srgbClr val="0000FF"/>
                </a:solidFill>
              </a:rPr>
              <a:t>-S</a:t>
            </a:r>
            <a:r>
              <a:rPr lang="en-US" altLang="zh-CN" sz="1600">
                <a:solidFill>
                  <a:srgbClr val="0000FF"/>
                </a:solidFill>
              </a:rPr>
              <a:t>0</a:t>
            </a:r>
            <a:r>
              <a:rPr lang="zh-CN" altLang="en-US">
                <a:solidFill>
                  <a:srgbClr val="0000FF"/>
                </a:solidFill>
              </a:rPr>
              <a:t>控制的操作类型</a:t>
            </a:r>
          </a:p>
        </p:txBody>
      </p:sp>
      <p:grpSp>
        <p:nvGrpSpPr>
          <p:cNvPr id="13316" name="Group 5">
            <a:extLst>
              <a:ext uri="{FF2B5EF4-FFF2-40B4-BE49-F238E27FC236}">
                <a16:creationId xmlns:a16="http://schemas.microsoft.com/office/drawing/2014/main" id="{EC554D06-87A3-335F-5695-4E2377E231FD}"/>
              </a:ext>
            </a:extLst>
          </p:cNvPr>
          <p:cNvGrpSpPr>
            <a:grpSpLocks/>
          </p:cNvGrpSpPr>
          <p:nvPr/>
        </p:nvGrpSpPr>
        <p:grpSpPr bwMode="auto">
          <a:xfrm>
            <a:off x="468313" y="1071563"/>
            <a:ext cx="8461375" cy="5786437"/>
            <a:chOff x="0" y="0"/>
            <a:chExt cx="3417" cy="3071"/>
          </a:xfrm>
        </p:grpSpPr>
        <p:graphicFrame>
          <p:nvGraphicFramePr>
            <p:cNvPr id="13317" name="Object 1024">
              <a:extLst>
                <a:ext uri="{FF2B5EF4-FFF2-40B4-BE49-F238E27FC236}">
                  <a16:creationId xmlns:a16="http://schemas.microsoft.com/office/drawing/2014/main" id="{0DE124A6-048E-461E-530D-27E9736F5D1B}"/>
                </a:ext>
              </a:extLst>
            </p:cNvPr>
            <p:cNvGraphicFramePr>
              <a:graphicFrameLocks noChangeAspect="1"/>
            </p:cNvGraphicFramePr>
            <p:nvPr/>
          </p:nvGraphicFramePr>
          <p:xfrm>
            <a:off x="0" y="0"/>
            <a:ext cx="3417" cy="3071"/>
          </p:xfrm>
          <a:graphic>
            <a:graphicData uri="http://schemas.openxmlformats.org/presentationml/2006/ole">
              <mc:AlternateContent xmlns:mc="http://schemas.openxmlformats.org/markup-compatibility/2006">
                <mc:Choice xmlns:v="urn:schemas-microsoft-com:vml" Requires="v">
                  <p:oleObj r:id="rId2" imgW="5429250" imgH="4876800" progId="Word.Document.8">
                    <p:embed/>
                  </p:oleObj>
                </mc:Choice>
                <mc:Fallback>
                  <p:oleObj r:id="rId2" imgW="5429250" imgH="4876800" progId="Word.Document.8">
                    <p:embed/>
                    <p:pic>
                      <p:nvPicPr>
                        <p:cNvPr id="13317" name="Object 1024">
                          <a:extLst>
                            <a:ext uri="{FF2B5EF4-FFF2-40B4-BE49-F238E27FC236}">
                              <a16:creationId xmlns:a16="http://schemas.microsoft.com/office/drawing/2014/main" id="{0DE124A6-048E-461E-530D-27E9736F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17" cy="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18" name="Line 731">
              <a:extLst>
                <a:ext uri="{FF2B5EF4-FFF2-40B4-BE49-F238E27FC236}">
                  <a16:creationId xmlns:a16="http://schemas.microsoft.com/office/drawing/2014/main" id="{13EB1D41-D03B-E5E5-D283-967CFF909B7A}"/>
                </a:ext>
              </a:extLst>
            </p:cNvPr>
            <p:cNvSpPr>
              <a:spLocks noChangeShapeType="1"/>
            </p:cNvSpPr>
            <p:nvPr/>
          </p:nvSpPr>
          <p:spPr bwMode="auto">
            <a:xfrm>
              <a:off x="1412" y="6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9" name="Line 732">
              <a:extLst>
                <a:ext uri="{FF2B5EF4-FFF2-40B4-BE49-F238E27FC236}">
                  <a16:creationId xmlns:a16="http://schemas.microsoft.com/office/drawing/2014/main" id="{9B86D3DD-FF8B-8E76-AECE-164B1040363E}"/>
                </a:ext>
              </a:extLst>
            </p:cNvPr>
            <p:cNvSpPr>
              <a:spLocks noChangeShapeType="1"/>
            </p:cNvSpPr>
            <p:nvPr/>
          </p:nvSpPr>
          <p:spPr bwMode="auto">
            <a:xfrm>
              <a:off x="2356" y="6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0" name="Line 733">
              <a:extLst>
                <a:ext uri="{FF2B5EF4-FFF2-40B4-BE49-F238E27FC236}">
                  <a16:creationId xmlns:a16="http://schemas.microsoft.com/office/drawing/2014/main" id="{1B682AC3-4B1F-1EB6-E07E-A47ECF1CC5B5}"/>
                </a:ext>
              </a:extLst>
            </p:cNvPr>
            <p:cNvSpPr>
              <a:spLocks noChangeShapeType="1"/>
            </p:cNvSpPr>
            <p:nvPr/>
          </p:nvSpPr>
          <p:spPr bwMode="auto">
            <a:xfrm>
              <a:off x="1392" y="767"/>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1" name="Line 734">
              <a:extLst>
                <a:ext uri="{FF2B5EF4-FFF2-40B4-BE49-F238E27FC236}">
                  <a16:creationId xmlns:a16="http://schemas.microsoft.com/office/drawing/2014/main" id="{95F6A461-A7EA-7EA1-52DB-478AD4A34AB5}"/>
                </a:ext>
              </a:extLst>
            </p:cNvPr>
            <p:cNvSpPr>
              <a:spLocks noChangeShapeType="1"/>
            </p:cNvSpPr>
            <p:nvPr/>
          </p:nvSpPr>
          <p:spPr bwMode="auto">
            <a:xfrm>
              <a:off x="2331" y="76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2" name="Line 735">
              <a:extLst>
                <a:ext uri="{FF2B5EF4-FFF2-40B4-BE49-F238E27FC236}">
                  <a16:creationId xmlns:a16="http://schemas.microsoft.com/office/drawing/2014/main" id="{57FEA0CD-8651-1F6C-22D6-1C6C7B6DB88F}"/>
                </a:ext>
              </a:extLst>
            </p:cNvPr>
            <p:cNvSpPr>
              <a:spLocks noChangeShapeType="1"/>
            </p:cNvSpPr>
            <p:nvPr/>
          </p:nvSpPr>
          <p:spPr bwMode="auto">
            <a:xfrm>
              <a:off x="1372" y="90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736">
              <a:extLst>
                <a:ext uri="{FF2B5EF4-FFF2-40B4-BE49-F238E27FC236}">
                  <a16:creationId xmlns:a16="http://schemas.microsoft.com/office/drawing/2014/main" id="{EC8611FA-006C-1B2E-42C1-D0ADB9362CEB}"/>
                </a:ext>
              </a:extLst>
            </p:cNvPr>
            <p:cNvSpPr>
              <a:spLocks noChangeShapeType="1"/>
            </p:cNvSpPr>
            <p:nvPr/>
          </p:nvSpPr>
          <p:spPr bwMode="auto">
            <a:xfrm>
              <a:off x="1841" y="90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737">
              <a:extLst>
                <a:ext uri="{FF2B5EF4-FFF2-40B4-BE49-F238E27FC236}">
                  <a16:creationId xmlns:a16="http://schemas.microsoft.com/office/drawing/2014/main" id="{2E93A311-BBFE-AEB0-ED0B-8F12CDCCF7AC}"/>
                </a:ext>
              </a:extLst>
            </p:cNvPr>
            <p:cNvSpPr>
              <a:spLocks noChangeShapeType="1"/>
            </p:cNvSpPr>
            <p:nvPr/>
          </p:nvSpPr>
          <p:spPr bwMode="auto">
            <a:xfrm>
              <a:off x="2324" y="90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738">
              <a:extLst>
                <a:ext uri="{FF2B5EF4-FFF2-40B4-BE49-F238E27FC236}">
                  <a16:creationId xmlns:a16="http://schemas.microsoft.com/office/drawing/2014/main" id="{67CAD3C8-97C4-A7F0-C07F-9B1EA2DC1E18}"/>
                </a:ext>
              </a:extLst>
            </p:cNvPr>
            <p:cNvSpPr>
              <a:spLocks noChangeShapeType="1"/>
            </p:cNvSpPr>
            <p:nvPr/>
          </p:nvSpPr>
          <p:spPr bwMode="auto">
            <a:xfrm>
              <a:off x="2845" y="90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Line 739">
              <a:extLst>
                <a:ext uri="{FF2B5EF4-FFF2-40B4-BE49-F238E27FC236}">
                  <a16:creationId xmlns:a16="http://schemas.microsoft.com/office/drawing/2014/main" id="{227AF21C-736C-96AB-E872-5CFCDAF4680C}"/>
                </a:ext>
              </a:extLst>
            </p:cNvPr>
            <p:cNvSpPr>
              <a:spLocks noChangeShapeType="1"/>
            </p:cNvSpPr>
            <p:nvPr/>
          </p:nvSpPr>
          <p:spPr bwMode="auto">
            <a:xfrm>
              <a:off x="1392" y="1151"/>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7" name="Line 740">
              <a:extLst>
                <a:ext uri="{FF2B5EF4-FFF2-40B4-BE49-F238E27FC236}">
                  <a16:creationId xmlns:a16="http://schemas.microsoft.com/office/drawing/2014/main" id="{A663DA8C-2D05-9574-B39A-C0460B981254}"/>
                </a:ext>
              </a:extLst>
            </p:cNvPr>
            <p:cNvSpPr>
              <a:spLocks noChangeShapeType="1"/>
            </p:cNvSpPr>
            <p:nvPr/>
          </p:nvSpPr>
          <p:spPr bwMode="auto">
            <a:xfrm>
              <a:off x="2016" y="115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Line 741">
              <a:extLst>
                <a:ext uri="{FF2B5EF4-FFF2-40B4-BE49-F238E27FC236}">
                  <a16:creationId xmlns:a16="http://schemas.microsoft.com/office/drawing/2014/main" id="{A79DAC59-8666-5B6C-C23E-7FD8D9BAFE22}"/>
                </a:ext>
              </a:extLst>
            </p:cNvPr>
            <p:cNvSpPr>
              <a:spLocks noChangeShapeType="1"/>
            </p:cNvSpPr>
            <p:nvPr/>
          </p:nvSpPr>
          <p:spPr bwMode="auto">
            <a:xfrm>
              <a:off x="2340" y="1151"/>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9" name="Line 742">
              <a:extLst>
                <a:ext uri="{FF2B5EF4-FFF2-40B4-BE49-F238E27FC236}">
                  <a16:creationId xmlns:a16="http://schemas.microsoft.com/office/drawing/2014/main" id="{147C42F8-DC01-F6D8-BEFD-DE00743876F3}"/>
                </a:ext>
              </a:extLst>
            </p:cNvPr>
            <p:cNvSpPr>
              <a:spLocks noChangeShapeType="1"/>
            </p:cNvSpPr>
            <p:nvPr/>
          </p:nvSpPr>
          <p:spPr bwMode="auto">
            <a:xfrm>
              <a:off x="2913" y="115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Line 743">
              <a:extLst>
                <a:ext uri="{FF2B5EF4-FFF2-40B4-BE49-F238E27FC236}">
                  <a16:creationId xmlns:a16="http://schemas.microsoft.com/office/drawing/2014/main" id="{4772AF9F-5FD8-AB6E-1D9E-1F3DFB53C5BA}"/>
                </a:ext>
              </a:extLst>
            </p:cNvPr>
            <p:cNvSpPr>
              <a:spLocks noChangeShapeType="1"/>
            </p:cNvSpPr>
            <p:nvPr/>
          </p:nvSpPr>
          <p:spPr bwMode="auto">
            <a:xfrm>
              <a:off x="1417" y="129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744">
              <a:extLst>
                <a:ext uri="{FF2B5EF4-FFF2-40B4-BE49-F238E27FC236}">
                  <a16:creationId xmlns:a16="http://schemas.microsoft.com/office/drawing/2014/main" id="{664A415E-B9B3-929C-4134-AECB0D1ACC97}"/>
                </a:ext>
              </a:extLst>
            </p:cNvPr>
            <p:cNvSpPr>
              <a:spLocks noChangeShapeType="1"/>
            </p:cNvSpPr>
            <p:nvPr/>
          </p:nvSpPr>
          <p:spPr bwMode="auto">
            <a:xfrm>
              <a:off x="2047" y="129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2" name="Line 745">
              <a:extLst>
                <a:ext uri="{FF2B5EF4-FFF2-40B4-BE49-F238E27FC236}">
                  <a16:creationId xmlns:a16="http://schemas.microsoft.com/office/drawing/2014/main" id="{738B5971-B46D-B2C9-BB93-3468EA76CA47}"/>
                </a:ext>
              </a:extLst>
            </p:cNvPr>
            <p:cNvSpPr>
              <a:spLocks noChangeShapeType="1"/>
            </p:cNvSpPr>
            <p:nvPr/>
          </p:nvSpPr>
          <p:spPr bwMode="auto">
            <a:xfrm>
              <a:off x="2352" y="129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Line 746">
              <a:extLst>
                <a:ext uri="{FF2B5EF4-FFF2-40B4-BE49-F238E27FC236}">
                  <a16:creationId xmlns:a16="http://schemas.microsoft.com/office/drawing/2014/main" id="{1988DC60-32EF-38AF-1EA7-9BE0766F725A}"/>
                </a:ext>
              </a:extLst>
            </p:cNvPr>
            <p:cNvSpPr>
              <a:spLocks noChangeShapeType="1"/>
            </p:cNvSpPr>
            <p:nvPr/>
          </p:nvSpPr>
          <p:spPr bwMode="auto">
            <a:xfrm>
              <a:off x="2986" y="129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4" name="Line 747">
              <a:extLst>
                <a:ext uri="{FF2B5EF4-FFF2-40B4-BE49-F238E27FC236}">
                  <a16:creationId xmlns:a16="http://schemas.microsoft.com/office/drawing/2014/main" id="{95BEFB04-D55C-EE97-42E7-BB8CE8403117}"/>
                </a:ext>
              </a:extLst>
            </p:cNvPr>
            <p:cNvSpPr>
              <a:spLocks noChangeShapeType="1"/>
            </p:cNvSpPr>
            <p:nvPr/>
          </p:nvSpPr>
          <p:spPr bwMode="auto">
            <a:xfrm>
              <a:off x="1363" y="1410"/>
              <a:ext cx="1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5" name="Line 748">
              <a:extLst>
                <a:ext uri="{FF2B5EF4-FFF2-40B4-BE49-F238E27FC236}">
                  <a16:creationId xmlns:a16="http://schemas.microsoft.com/office/drawing/2014/main" id="{0B6293C4-A83C-606E-5DB0-94AF1D25813E}"/>
                </a:ext>
              </a:extLst>
            </p:cNvPr>
            <p:cNvSpPr>
              <a:spLocks noChangeShapeType="1"/>
            </p:cNvSpPr>
            <p:nvPr/>
          </p:nvSpPr>
          <p:spPr bwMode="auto">
            <a:xfrm>
              <a:off x="1451" y="156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6" name="Line 749">
              <a:extLst>
                <a:ext uri="{FF2B5EF4-FFF2-40B4-BE49-F238E27FC236}">
                  <a16:creationId xmlns:a16="http://schemas.microsoft.com/office/drawing/2014/main" id="{762A5FCA-F32C-3180-5725-F6DCD81FD324}"/>
                </a:ext>
              </a:extLst>
            </p:cNvPr>
            <p:cNvSpPr>
              <a:spLocks noChangeShapeType="1"/>
            </p:cNvSpPr>
            <p:nvPr/>
          </p:nvSpPr>
          <p:spPr bwMode="auto">
            <a:xfrm>
              <a:off x="1943" y="156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7" name="Line 750">
              <a:extLst>
                <a:ext uri="{FF2B5EF4-FFF2-40B4-BE49-F238E27FC236}">
                  <a16:creationId xmlns:a16="http://schemas.microsoft.com/office/drawing/2014/main" id="{F242F7C3-5B34-7BAA-28EC-89FBE5EF310E}"/>
                </a:ext>
              </a:extLst>
            </p:cNvPr>
            <p:cNvSpPr>
              <a:spLocks noChangeShapeType="1"/>
            </p:cNvSpPr>
            <p:nvPr/>
          </p:nvSpPr>
          <p:spPr bwMode="auto">
            <a:xfrm>
              <a:off x="2371" y="156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8" name="Line 751">
              <a:extLst>
                <a:ext uri="{FF2B5EF4-FFF2-40B4-BE49-F238E27FC236}">
                  <a16:creationId xmlns:a16="http://schemas.microsoft.com/office/drawing/2014/main" id="{2039A869-49C0-54DB-FD66-6838183F7AFF}"/>
                </a:ext>
              </a:extLst>
            </p:cNvPr>
            <p:cNvSpPr>
              <a:spLocks noChangeShapeType="1"/>
            </p:cNvSpPr>
            <p:nvPr/>
          </p:nvSpPr>
          <p:spPr bwMode="auto">
            <a:xfrm>
              <a:off x="2743" y="156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9" name="Line 752">
              <a:extLst>
                <a:ext uri="{FF2B5EF4-FFF2-40B4-BE49-F238E27FC236}">
                  <a16:creationId xmlns:a16="http://schemas.microsoft.com/office/drawing/2014/main" id="{25DDE4B3-9C0A-4FC5-8B85-DB8E124FA657}"/>
                </a:ext>
              </a:extLst>
            </p:cNvPr>
            <p:cNvSpPr>
              <a:spLocks noChangeShapeType="1"/>
            </p:cNvSpPr>
            <p:nvPr/>
          </p:nvSpPr>
          <p:spPr bwMode="auto">
            <a:xfrm>
              <a:off x="1392" y="16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0" name="Line 753">
              <a:extLst>
                <a:ext uri="{FF2B5EF4-FFF2-40B4-BE49-F238E27FC236}">
                  <a16:creationId xmlns:a16="http://schemas.microsoft.com/office/drawing/2014/main" id="{40563E16-D58B-A13C-E06F-C687ADEC064E}"/>
                </a:ext>
              </a:extLst>
            </p:cNvPr>
            <p:cNvSpPr>
              <a:spLocks noChangeShapeType="1"/>
            </p:cNvSpPr>
            <p:nvPr/>
          </p:nvSpPr>
          <p:spPr bwMode="auto">
            <a:xfrm>
              <a:off x="2312" y="16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1" name="Line 754">
              <a:extLst>
                <a:ext uri="{FF2B5EF4-FFF2-40B4-BE49-F238E27FC236}">
                  <a16:creationId xmlns:a16="http://schemas.microsoft.com/office/drawing/2014/main" id="{2ADCC6CE-82D7-D951-CD01-97C70C7C5398}"/>
                </a:ext>
              </a:extLst>
            </p:cNvPr>
            <p:cNvSpPr>
              <a:spLocks noChangeShapeType="1"/>
            </p:cNvSpPr>
            <p:nvPr/>
          </p:nvSpPr>
          <p:spPr bwMode="auto">
            <a:xfrm>
              <a:off x="2297" y="1811"/>
              <a:ext cx="1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755">
              <a:extLst>
                <a:ext uri="{FF2B5EF4-FFF2-40B4-BE49-F238E27FC236}">
                  <a16:creationId xmlns:a16="http://schemas.microsoft.com/office/drawing/2014/main" id="{4B1DEAE7-4BC0-1FDB-C990-EA3A8A91E957}"/>
                </a:ext>
              </a:extLst>
            </p:cNvPr>
            <p:cNvSpPr>
              <a:spLocks noChangeShapeType="1"/>
            </p:cNvSpPr>
            <p:nvPr/>
          </p:nvSpPr>
          <p:spPr bwMode="auto">
            <a:xfrm>
              <a:off x="1768" y="192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756">
              <a:extLst>
                <a:ext uri="{FF2B5EF4-FFF2-40B4-BE49-F238E27FC236}">
                  <a16:creationId xmlns:a16="http://schemas.microsoft.com/office/drawing/2014/main" id="{809F0583-E25F-1742-1A30-1B05FC54CCD1}"/>
                </a:ext>
              </a:extLst>
            </p:cNvPr>
            <p:cNvSpPr>
              <a:spLocks noChangeShapeType="1"/>
            </p:cNvSpPr>
            <p:nvPr/>
          </p:nvSpPr>
          <p:spPr bwMode="auto">
            <a:xfrm>
              <a:off x="2750" y="1924"/>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757">
              <a:extLst>
                <a:ext uri="{FF2B5EF4-FFF2-40B4-BE49-F238E27FC236}">
                  <a16:creationId xmlns:a16="http://schemas.microsoft.com/office/drawing/2014/main" id="{FCA26661-5083-E0C5-FEF4-EBCCB4F12841}"/>
                </a:ext>
              </a:extLst>
            </p:cNvPr>
            <p:cNvSpPr>
              <a:spLocks noChangeShapeType="1"/>
            </p:cNvSpPr>
            <p:nvPr/>
          </p:nvSpPr>
          <p:spPr bwMode="auto">
            <a:xfrm>
              <a:off x="1435" y="232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Line 758">
              <a:extLst>
                <a:ext uri="{FF2B5EF4-FFF2-40B4-BE49-F238E27FC236}">
                  <a16:creationId xmlns:a16="http://schemas.microsoft.com/office/drawing/2014/main" id="{F88DD944-FD10-C423-3FEE-DE34FFBD14AE}"/>
                </a:ext>
              </a:extLst>
            </p:cNvPr>
            <p:cNvSpPr>
              <a:spLocks noChangeShapeType="1"/>
            </p:cNvSpPr>
            <p:nvPr/>
          </p:nvSpPr>
          <p:spPr bwMode="auto">
            <a:xfrm>
              <a:off x="2400" y="232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6" name="Line 759">
              <a:extLst>
                <a:ext uri="{FF2B5EF4-FFF2-40B4-BE49-F238E27FC236}">
                  <a16:creationId xmlns:a16="http://schemas.microsoft.com/office/drawing/2014/main" id="{D332DB4F-096D-05EE-718F-25CE4EBC4E07}"/>
                </a:ext>
              </a:extLst>
            </p:cNvPr>
            <p:cNvSpPr>
              <a:spLocks noChangeShapeType="1"/>
            </p:cNvSpPr>
            <p:nvPr/>
          </p:nvSpPr>
          <p:spPr bwMode="auto">
            <a:xfrm>
              <a:off x="1836" y="244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7" name="Line 760">
              <a:extLst>
                <a:ext uri="{FF2B5EF4-FFF2-40B4-BE49-F238E27FC236}">
                  <a16:creationId xmlns:a16="http://schemas.microsoft.com/office/drawing/2014/main" id="{5DA27925-267D-2830-AB10-82738E537485}"/>
                </a:ext>
              </a:extLst>
            </p:cNvPr>
            <p:cNvSpPr>
              <a:spLocks noChangeShapeType="1"/>
            </p:cNvSpPr>
            <p:nvPr/>
          </p:nvSpPr>
          <p:spPr bwMode="auto">
            <a:xfrm>
              <a:off x="2773" y="244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1506"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1</a:t>
            </a:r>
            <a:r>
              <a:rPr lang="zh-CN" altLang="en-US" dirty="0"/>
              <a:t>）二－十进制码（</a:t>
            </a:r>
            <a:r>
              <a:rPr lang="en-US" altLang="zh-CN" dirty="0"/>
              <a:t>BCD</a:t>
            </a:r>
            <a:r>
              <a:rPr lang="zh-CN" altLang="en-US" dirty="0"/>
              <a:t>码）</a:t>
            </a:r>
          </a:p>
        </p:txBody>
      </p:sp>
      <p:graphicFrame>
        <p:nvGraphicFramePr>
          <p:cNvPr id="133751" name="Group 631"/>
          <p:cNvGraphicFramePr>
            <a:graphicFrameLocks noGrp="1"/>
          </p:cNvGraphicFramePr>
          <p:nvPr>
            <p:ph idx="1"/>
          </p:nvPr>
        </p:nvGraphicFramePr>
        <p:xfrm>
          <a:off x="1071563" y="1643063"/>
          <a:ext cx="6216650" cy="4243390"/>
        </p:xfrm>
        <a:graphic>
          <a:graphicData uri="http://schemas.openxmlformats.org/drawingml/2006/table">
            <a:tbl>
              <a:tblPr/>
              <a:tblGrid>
                <a:gridCol w="925512">
                  <a:extLst>
                    <a:ext uri="{9D8B030D-6E8A-4147-A177-3AD203B41FA5}">
                      <a16:colId xmlns:a16="http://schemas.microsoft.com/office/drawing/2014/main" val="20000"/>
                    </a:ext>
                  </a:extLst>
                </a:gridCol>
                <a:gridCol w="1058863">
                  <a:extLst>
                    <a:ext uri="{9D8B030D-6E8A-4147-A177-3AD203B41FA5}">
                      <a16:colId xmlns:a16="http://schemas.microsoft.com/office/drawing/2014/main" val="20001"/>
                    </a:ext>
                  </a:extLst>
                </a:gridCol>
                <a:gridCol w="860425">
                  <a:extLst>
                    <a:ext uri="{9D8B030D-6E8A-4147-A177-3AD203B41FA5}">
                      <a16:colId xmlns:a16="http://schemas.microsoft.com/office/drawing/2014/main" val="20002"/>
                    </a:ext>
                  </a:extLst>
                </a:gridCol>
                <a:gridCol w="858837">
                  <a:extLst>
                    <a:ext uri="{9D8B030D-6E8A-4147-A177-3AD203B41FA5}">
                      <a16:colId xmlns:a16="http://schemas.microsoft.com/office/drawing/2014/main" val="20003"/>
                    </a:ext>
                  </a:extLst>
                </a:gridCol>
                <a:gridCol w="860425">
                  <a:extLst>
                    <a:ext uri="{9D8B030D-6E8A-4147-A177-3AD203B41FA5}">
                      <a16:colId xmlns:a16="http://schemas.microsoft.com/office/drawing/2014/main" val="20004"/>
                    </a:ext>
                  </a:extLst>
                </a:gridCol>
                <a:gridCol w="858838">
                  <a:extLst>
                    <a:ext uri="{9D8B030D-6E8A-4147-A177-3AD203B41FA5}">
                      <a16:colId xmlns:a16="http://schemas.microsoft.com/office/drawing/2014/main" val="20005"/>
                    </a:ext>
                  </a:extLst>
                </a:gridCol>
                <a:gridCol w="793750">
                  <a:extLst>
                    <a:ext uri="{9D8B030D-6E8A-4147-A177-3AD203B41FA5}">
                      <a16:colId xmlns:a16="http://schemas.microsoft.com/office/drawing/2014/main" val="20006"/>
                    </a:ext>
                  </a:extLst>
                </a:gridCol>
              </a:tblGrid>
              <a:tr h="503238">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十进制数</a:t>
                      </a:r>
                      <a:endPar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8421</a:t>
                      </a:r>
                      <a:r>
                        <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码</a:t>
                      </a:r>
                      <a:endPar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2421</a:t>
                      </a:r>
                      <a:r>
                        <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码</a:t>
                      </a:r>
                      <a:endPar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5211</a:t>
                      </a:r>
                      <a:r>
                        <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码</a:t>
                      </a:r>
                      <a:endPar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4311</a:t>
                      </a:r>
                      <a:r>
                        <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码</a:t>
                      </a:r>
                      <a:endPar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格雷码</a:t>
                      </a:r>
                      <a:endParaRPr kumimoji="0" lang="zh-CN" altLang="en-US"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余</a:t>
                      </a: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3</a:t>
                      </a:r>
                      <a:r>
                        <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码</a:t>
                      </a:r>
                      <a:endParaRPr kumimoji="0" lang="zh-CN" altLang="en-US"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0"/>
                  </a:ext>
                </a:extLst>
              </a:tr>
              <a:tr h="373063">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1"/>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0001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2"/>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2</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3"/>
                  </a:ext>
                </a:extLst>
              </a:tr>
              <a:tr h="373063">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3</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0010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4"/>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4</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1000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0110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5"/>
                  </a:ext>
                </a:extLst>
              </a:tr>
              <a:tr h="373063">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5</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1011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0111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6"/>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6</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1011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1010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7"/>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7</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0111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1101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1100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1000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8"/>
                  </a:ext>
                </a:extLst>
              </a:tr>
              <a:tr h="373063">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8</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1110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1110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9"/>
                  </a:ext>
                </a:extLst>
              </a:tr>
              <a:tr h="374650">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9</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1001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FA6F7"/>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1111</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699FF"/>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1111</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cs typeface="Times New Roman" panose="02020603050405020304" pitchFamily="18" charset="0"/>
                        </a:rPr>
                        <a:t>0100</a:t>
                      </a:r>
                      <a:endParaRPr kumimoji="0" lang="en-US" altLang="zh-CN" sz="1600" b="1" i="0" u="none" strike="noStrike" cap="none" normalizeH="0" baseline="0">
                        <a:ln>
                          <a:noFill/>
                        </a:ln>
                        <a:solidFill>
                          <a:schemeClr val="tx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cs typeface="Times New Roman" panose="02020603050405020304" pitchFamily="18" charset="0"/>
                        </a:rPr>
                        <a:t>1100</a:t>
                      </a:r>
                      <a:endParaRPr kumimoji="0" lang="en-US" altLang="zh-CN" sz="1600" b="1" i="0" u="none" strike="noStrike" cap="none" normalizeH="0" baseline="0">
                        <a:ln>
                          <a:noFill/>
                        </a:ln>
                        <a:solidFill>
                          <a:schemeClr val="bg1"/>
                        </a:solidFill>
                        <a:effectLst/>
                        <a:latin typeface="新宋体" panose="02010609030101010101" charset="-122"/>
                        <a:ea typeface="黑体" panose="02010609060101010101" pitchFamily="2" charset="-122"/>
                      </a:endParaRPr>
                    </a:p>
                  </a:txBody>
                  <a:tcPr marL="18000" marR="18000" marT="46800" marB="468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33751"/>
                                        </p:tgtEl>
                                        <p:attrNameLst>
                                          <p:attrName>style.visibility</p:attrName>
                                        </p:attrNameLst>
                                      </p:cBhvr>
                                      <p:to>
                                        <p:strVal val="visible"/>
                                      </p:to>
                                    </p:set>
                                    <p:anim calcmode="lin" valueType="num">
                                      <p:cBhvr>
                                        <p:cTn id="7" dur="1" fill="hold"/>
                                        <p:tgtEl>
                                          <p:spTgt spid="13375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F804F7C2-9507-7059-8C6B-2D68281683E7}"/>
              </a:ext>
            </a:extLst>
          </p:cNvPr>
          <p:cNvSpPr>
            <a:spLocks noChangeArrowheads="1"/>
          </p:cNvSpPr>
          <p:nvPr/>
        </p:nvSpPr>
        <p:spPr bwMode="auto">
          <a:xfrm>
            <a:off x="990600" y="188913"/>
            <a:ext cx="399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4</a:t>
            </a:r>
            <a:r>
              <a:rPr lang="zh-CN" altLang="en-US"/>
              <a:t>．先行进位部件</a:t>
            </a:r>
            <a:r>
              <a:rPr lang="en-US" altLang="zh-CN"/>
              <a:t>74182 CLA</a:t>
            </a:r>
          </a:p>
        </p:txBody>
      </p:sp>
      <p:sp>
        <p:nvSpPr>
          <p:cNvPr id="14339" name="Rectangle 4">
            <a:extLst>
              <a:ext uri="{FF2B5EF4-FFF2-40B4-BE49-F238E27FC236}">
                <a16:creationId xmlns:a16="http://schemas.microsoft.com/office/drawing/2014/main" id="{BABA8617-0067-220D-F136-66B23A39740F}"/>
              </a:ext>
            </a:extLst>
          </p:cNvPr>
          <p:cNvSpPr>
            <a:spLocks noChangeArrowheads="1"/>
          </p:cNvSpPr>
          <p:nvPr/>
        </p:nvSpPr>
        <p:spPr bwMode="auto">
          <a:xfrm>
            <a:off x="901700" y="620713"/>
            <a:ext cx="6480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1</a:t>
            </a:r>
            <a:r>
              <a:rPr lang="zh-CN" altLang="en-US">
                <a:solidFill>
                  <a:srgbClr val="0000FF"/>
                </a:solidFill>
              </a:rPr>
              <a:t>）</a:t>
            </a:r>
            <a:r>
              <a:rPr lang="en-US" altLang="zh-CN">
                <a:solidFill>
                  <a:srgbClr val="0000FF"/>
                </a:solidFill>
              </a:rPr>
              <a:t>74182 CLA</a:t>
            </a:r>
            <a:r>
              <a:rPr lang="zh-CN" altLang="en-US">
                <a:solidFill>
                  <a:srgbClr val="0000FF"/>
                </a:solidFill>
              </a:rPr>
              <a:t>进位逻辑式</a:t>
            </a:r>
          </a:p>
        </p:txBody>
      </p:sp>
      <p:sp>
        <p:nvSpPr>
          <p:cNvPr id="14340" name="Text Box 9">
            <a:extLst>
              <a:ext uri="{FF2B5EF4-FFF2-40B4-BE49-F238E27FC236}">
                <a16:creationId xmlns:a16="http://schemas.microsoft.com/office/drawing/2014/main" id="{2F247EA9-65A0-4353-C14E-90A09746F8BB}"/>
              </a:ext>
            </a:extLst>
          </p:cNvPr>
          <p:cNvSpPr txBox="1">
            <a:spLocks noChangeArrowheads="1"/>
          </p:cNvSpPr>
          <p:nvPr/>
        </p:nvSpPr>
        <p:spPr bwMode="auto">
          <a:xfrm>
            <a:off x="539750" y="5949950"/>
            <a:ext cx="20256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P*=P</a:t>
            </a:r>
            <a:r>
              <a:rPr lang="en-US" altLang="zh-CN" sz="1600">
                <a:latin typeface="Arial" panose="020B0604020202020204" pitchFamily="34" charset="0"/>
              </a:rPr>
              <a:t>3 </a:t>
            </a:r>
            <a:r>
              <a:rPr lang="en-US" altLang="zh-CN">
                <a:latin typeface="Arial" panose="020B0604020202020204" pitchFamily="34" charset="0"/>
              </a:rPr>
              <a:t>P</a:t>
            </a:r>
            <a:r>
              <a:rPr lang="en-US" altLang="zh-CN" sz="1600">
                <a:latin typeface="Arial" panose="020B0604020202020204" pitchFamily="34" charset="0"/>
              </a:rPr>
              <a:t>2</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P</a:t>
            </a:r>
            <a:r>
              <a:rPr lang="en-US" altLang="zh-CN" sz="1600">
                <a:latin typeface="Arial" panose="020B0604020202020204" pitchFamily="34" charset="0"/>
              </a:rPr>
              <a:t>0</a:t>
            </a:r>
          </a:p>
          <a:p>
            <a:pPr eaLnBrk="1" hangingPunct="1"/>
            <a:endParaRPr lang="en-US" altLang="zh-CN">
              <a:latin typeface="Arial" panose="020B0604020202020204" pitchFamily="34" charset="0"/>
            </a:endParaRPr>
          </a:p>
        </p:txBody>
      </p:sp>
      <p:sp>
        <p:nvSpPr>
          <p:cNvPr id="14341" name="Text Box 5">
            <a:extLst>
              <a:ext uri="{FF2B5EF4-FFF2-40B4-BE49-F238E27FC236}">
                <a16:creationId xmlns:a16="http://schemas.microsoft.com/office/drawing/2014/main" id="{990F127E-E22E-2FCC-1A76-9809B3241793}"/>
              </a:ext>
            </a:extLst>
          </p:cNvPr>
          <p:cNvSpPr txBox="1">
            <a:spLocks noChangeArrowheads="1"/>
          </p:cNvSpPr>
          <p:nvPr/>
        </p:nvSpPr>
        <p:spPr bwMode="auto">
          <a:xfrm>
            <a:off x="541338" y="3868738"/>
            <a:ext cx="4086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C</a:t>
            </a:r>
            <a:r>
              <a:rPr lang="en-US" altLang="zh-CN" sz="1600">
                <a:latin typeface="Arial" panose="020B0604020202020204" pitchFamily="34" charset="0"/>
              </a:rPr>
              <a:t>n+x</a:t>
            </a:r>
            <a:r>
              <a:rPr lang="en-US" altLang="zh-CN">
                <a:latin typeface="Arial" panose="020B0604020202020204" pitchFamily="34" charset="0"/>
              </a:rPr>
              <a:t>=G</a:t>
            </a:r>
            <a:r>
              <a:rPr lang="en-US" altLang="zh-CN" sz="1600">
                <a:latin typeface="Arial" panose="020B0604020202020204" pitchFamily="34" charset="0"/>
              </a:rPr>
              <a:t>0</a:t>
            </a:r>
            <a:r>
              <a:rPr lang="en-US" altLang="zh-CN">
                <a:latin typeface="Arial" panose="020B0604020202020204" pitchFamily="34" charset="0"/>
              </a:rPr>
              <a:t>+P</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n</a:t>
            </a:r>
          </a:p>
          <a:p>
            <a:pPr eaLnBrk="1" hangingPunct="1"/>
            <a:endParaRPr lang="en-US" altLang="zh-CN">
              <a:latin typeface="Arial" panose="020B0604020202020204" pitchFamily="34" charset="0"/>
            </a:endParaRPr>
          </a:p>
          <a:p>
            <a:pPr eaLnBrk="1" hangingPunct="1"/>
            <a:endParaRPr lang="en-US" altLang="zh-CN" sz="1600">
              <a:latin typeface="Arial" panose="020B0604020202020204" pitchFamily="34" charset="0"/>
            </a:endParaRPr>
          </a:p>
        </p:txBody>
      </p:sp>
      <p:sp>
        <p:nvSpPr>
          <p:cNvPr id="14342" name="Text Box 6">
            <a:extLst>
              <a:ext uri="{FF2B5EF4-FFF2-40B4-BE49-F238E27FC236}">
                <a16:creationId xmlns:a16="http://schemas.microsoft.com/office/drawing/2014/main" id="{2A1B26ED-CDC7-DFF3-67AE-6D73D262981F}"/>
              </a:ext>
            </a:extLst>
          </p:cNvPr>
          <p:cNvSpPr txBox="1">
            <a:spLocks noChangeArrowheads="1"/>
          </p:cNvSpPr>
          <p:nvPr/>
        </p:nvSpPr>
        <p:spPr bwMode="auto">
          <a:xfrm>
            <a:off x="541338" y="4397375"/>
            <a:ext cx="331628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C</a:t>
            </a:r>
            <a:r>
              <a:rPr lang="en-US" altLang="zh-CN" sz="1600">
                <a:latin typeface="Arial" panose="020B0604020202020204" pitchFamily="34" charset="0"/>
              </a:rPr>
              <a:t>n+y</a:t>
            </a:r>
            <a:r>
              <a:rPr lang="en-US" altLang="zh-CN">
                <a:latin typeface="Arial" panose="020B0604020202020204" pitchFamily="34" charset="0"/>
              </a:rPr>
              <a:t>=G</a:t>
            </a:r>
            <a:r>
              <a:rPr lang="en-US" altLang="zh-CN" sz="1600">
                <a:latin typeface="Arial" panose="020B0604020202020204" pitchFamily="34" charset="0"/>
              </a:rPr>
              <a:t>1</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G</a:t>
            </a:r>
            <a:r>
              <a:rPr lang="en-US" altLang="zh-CN" sz="1600">
                <a:latin typeface="Arial" panose="020B0604020202020204" pitchFamily="34" charset="0"/>
              </a:rPr>
              <a:t>0</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P</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n</a:t>
            </a:r>
          </a:p>
          <a:p>
            <a:pPr eaLnBrk="1" hangingPunct="1"/>
            <a:endParaRPr lang="en-US" altLang="zh-CN" sz="1600">
              <a:latin typeface="Arial" panose="020B0604020202020204" pitchFamily="34" charset="0"/>
            </a:endParaRPr>
          </a:p>
          <a:p>
            <a:pPr eaLnBrk="1" hangingPunct="1"/>
            <a:endParaRPr lang="en-US" altLang="zh-CN">
              <a:latin typeface="Arial" panose="020B0604020202020204" pitchFamily="34" charset="0"/>
            </a:endParaRPr>
          </a:p>
        </p:txBody>
      </p:sp>
      <p:sp>
        <p:nvSpPr>
          <p:cNvPr id="14343" name="Text Box 7">
            <a:extLst>
              <a:ext uri="{FF2B5EF4-FFF2-40B4-BE49-F238E27FC236}">
                <a16:creationId xmlns:a16="http://schemas.microsoft.com/office/drawing/2014/main" id="{FCB1A392-8652-4356-4F84-FD4DA69D7DC6}"/>
              </a:ext>
            </a:extLst>
          </p:cNvPr>
          <p:cNvSpPr txBox="1">
            <a:spLocks noChangeArrowheads="1"/>
          </p:cNvSpPr>
          <p:nvPr/>
        </p:nvSpPr>
        <p:spPr bwMode="auto">
          <a:xfrm>
            <a:off x="541338" y="4927600"/>
            <a:ext cx="49117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C</a:t>
            </a:r>
            <a:r>
              <a:rPr lang="en-US" altLang="zh-CN" sz="1600">
                <a:latin typeface="Arial" panose="020B0604020202020204" pitchFamily="34" charset="0"/>
              </a:rPr>
              <a:t>n+z</a:t>
            </a:r>
            <a:r>
              <a:rPr lang="en-US" altLang="zh-CN">
                <a:latin typeface="Arial" panose="020B0604020202020204" pitchFamily="34" charset="0"/>
              </a:rPr>
              <a:t>=G</a:t>
            </a:r>
            <a:r>
              <a:rPr lang="en-US" altLang="zh-CN" sz="1600">
                <a:latin typeface="Arial" panose="020B0604020202020204" pitchFamily="34" charset="0"/>
              </a:rPr>
              <a:t>2</a:t>
            </a:r>
            <a:r>
              <a:rPr lang="en-US" altLang="zh-CN">
                <a:latin typeface="Arial" panose="020B0604020202020204" pitchFamily="34" charset="0"/>
              </a:rPr>
              <a:t>+P</a:t>
            </a:r>
            <a:r>
              <a:rPr lang="en-US" altLang="zh-CN" sz="1600">
                <a:latin typeface="Arial" panose="020B0604020202020204" pitchFamily="34" charset="0"/>
              </a:rPr>
              <a:t>2</a:t>
            </a:r>
            <a:r>
              <a:rPr lang="en-US" altLang="zh-CN">
                <a:latin typeface="Arial" panose="020B0604020202020204" pitchFamily="34" charset="0"/>
              </a:rPr>
              <a:t>G</a:t>
            </a:r>
            <a:r>
              <a:rPr lang="en-US" altLang="zh-CN" sz="1600">
                <a:latin typeface="Arial" panose="020B0604020202020204" pitchFamily="34" charset="0"/>
              </a:rPr>
              <a:t>1</a:t>
            </a:r>
            <a:r>
              <a:rPr lang="en-US" altLang="zh-CN">
                <a:latin typeface="Arial" panose="020B0604020202020204" pitchFamily="34" charset="0"/>
              </a:rPr>
              <a:t>+P</a:t>
            </a:r>
            <a:r>
              <a:rPr lang="en-US" altLang="zh-CN" sz="1600">
                <a:latin typeface="Arial" panose="020B0604020202020204" pitchFamily="34" charset="0"/>
              </a:rPr>
              <a:t>2</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G</a:t>
            </a:r>
            <a:r>
              <a:rPr lang="en-US" altLang="zh-CN" sz="1600">
                <a:latin typeface="Arial" panose="020B0604020202020204" pitchFamily="34" charset="0"/>
              </a:rPr>
              <a:t>0 </a:t>
            </a:r>
            <a:r>
              <a:rPr lang="en-US" altLang="zh-CN">
                <a:latin typeface="Arial" panose="020B0604020202020204" pitchFamily="34" charset="0"/>
              </a:rPr>
              <a:t>+P</a:t>
            </a:r>
            <a:r>
              <a:rPr lang="en-US" altLang="zh-CN" sz="1600">
                <a:latin typeface="Arial" panose="020B0604020202020204" pitchFamily="34" charset="0"/>
              </a:rPr>
              <a:t>2</a:t>
            </a:r>
            <a:r>
              <a:rPr lang="en-US" altLang="zh-CN" sz="1600">
                <a:solidFill>
                  <a:srgbClr val="FF0000"/>
                </a:solidFill>
                <a:latin typeface="Arial" panose="020B0604020202020204" pitchFamily="34" charset="0"/>
              </a:rPr>
              <a:t> </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P</a:t>
            </a:r>
            <a:r>
              <a:rPr lang="en-US" altLang="zh-CN" sz="1600">
                <a:latin typeface="Arial" panose="020B0604020202020204" pitchFamily="34" charset="0"/>
              </a:rPr>
              <a:t>0</a:t>
            </a:r>
            <a:r>
              <a:rPr lang="en-US" altLang="zh-CN">
                <a:solidFill>
                  <a:srgbClr val="FF0000"/>
                </a:solidFill>
                <a:latin typeface="Arial" panose="020B0604020202020204" pitchFamily="34" charset="0"/>
              </a:rPr>
              <a:t>C</a:t>
            </a:r>
            <a:r>
              <a:rPr lang="en-US" altLang="zh-CN" sz="1600">
                <a:solidFill>
                  <a:srgbClr val="FF0000"/>
                </a:solidFill>
                <a:latin typeface="Arial" panose="020B0604020202020204" pitchFamily="34" charset="0"/>
              </a:rPr>
              <a:t>n</a:t>
            </a:r>
          </a:p>
          <a:p>
            <a:pPr eaLnBrk="1" hangingPunct="1"/>
            <a:r>
              <a:rPr lang="en-US" altLang="zh-CN">
                <a:latin typeface="Arial" panose="020B0604020202020204" pitchFamily="34" charset="0"/>
              </a:rPr>
              <a:t>  </a:t>
            </a:r>
            <a:endParaRPr lang="en-US" altLang="zh-CN" sz="1600">
              <a:latin typeface="Arial" panose="020B0604020202020204" pitchFamily="34" charset="0"/>
            </a:endParaRPr>
          </a:p>
        </p:txBody>
      </p:sp>
      <p:sp>
        <p:nvSpPr>
          <p:cNvPr id="14344" name="Text Box 8">
            <a:extLst>
              <a:ext uri="{FF2B5EF4-FFF2-40B4-BE49-F238E27FC236}">
                <a16:creationId xmlns:a16="http://schemas.microsoft.com/office/drawing/2014/main" id="{E86250E6-1CA6-F1BC-5DAA-ECD8CE351ED7}"/>
              </a:ext>
            </a:extLst>
          </p:cNvPr>
          <p:cNvSpPr txBox="1">
            <a:spLocks noChangeArrowheads="1"/>
          </p:cNvSpPr>
          <p:nvPr/>
        </p:nvSpPr>
        <p:spPr bwMode="auto">
          <a:xfrm>
            <a:off x="539750" y="5445125"/>
            <a:ext cx="47037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G*=G</a:t>
            </a:r>
            <a:r>
              <a:rPr lang="en-US" altLang="zh-CN" sz="1600">
                <a:latin typeface="Arial" panose="020B0604020202020204" pitchFamily="34" charset="0"/>
              </a:rPr>
              <a:t>3</a:t>
            </a:r>
            <a:r>
              <a:rPr lang="en-US" altLang="zh-CN">
                <a:latin typeface="Arial" panose="020B0604020202020204" pitchFamily="34" charset="0"/>
              </a:rPr>
              <a:t>+P</a:t>
            </a:r>
            <a:r>
              <a:rPr lang="en-US" altLang="zh-CN" sz="1600">
                <a:latin typeface="Arial" panose="020B0604020202020204" pitchFamily="34" charset="0"/>
              </a:rPr>
              <a:t>3</a:t>
            </a:r>
            <a:r>
              <a:rPr lang="en-US" altLang="zh-CN">
                <a:latin typeface="Arial" panose="020B0604020202020204" pitchFamily="34" charset="0"/>
              </a:rPr>
              <a:t>G</a:t>
            </a:r>
            <a:r>
              <a:rPr lang="en-US" altLang="zh-CN" sz="1600">
                <a:latin typeface="Arial" panose="020B0604020202020204" pitchFamily="34" charset="0"/>
              </a:rPr>
              <a:t>2</a:t>
            </a:r>
            <a:r>
              <a:rPr lang="en-US" altLang="zh-CN">
                <a:latin typeface="Arial" panose="020B0604020202020204" pitchFamily="34" charset="0"/>
              </a:rPr>
              <a:t>+P</a:t>
            </a:r>
            <a:r>
              <a:rPr lang="en-US" altLang="zh-CN" sz="1600">
                <a:latin typeface="Arial" panose="020B0604020202020204" pitchFamily="34" charset="0"/>
              </a:rPr>
              <a:t>3</a:t>
            </a:r>
            <a:r>
              <a:rPr lang="en-US" altLang="zh-CN">
                <a:latin typeface="Arial" panose="020B0604020202020204" pitchFamily="34" charset="0"/>
              </a:rPr>
              <a:t>P</a:t>
            </a:r>
            <a:r>
              <a:rPr lang="en-US" altLang="zh-CN" sz="1600">
                <a:latin typeface="Arial" panose="020B0604020202020204" pitchFamily="34" charset="0"/>
              </a:rPr>
              <a:t>2</a:t>
            </a:r>
            <a:r>
              <a:rPr lang="en-US" altLang="zh-CN">
                <a:latin typeface="Arial" panose="020B0604020202020204" pitchFamily="34" charset="0"/>
              </a:rPr>
              <a:t>G</a:t>
            </a:r>
            <a:r>
              <a:rPr lang="en-US" altLang="zh-CN" sz="1600">
                <a:latin typeface="Arial" panose="020B0604020202020204" pitchFamily="34" charset="0"/>
              </a:rPr>
              <a:t>1 </a:t>
            </a:r>
            <a:r>
              <a:rPr lang="en-US" altLang="zh-CN">
                <a:latin typeface="Arial" panose="020B0604020202020204" pitchFamily="34" charset="0"/>
              </a:rPr>
              <a:t>+P</a:t>
            </a:r>
            <a:r>
              <a:rPr lang="en-US" altLang="zh-CN" sz="1600">
                <a:latin typeface="Arial" panose="020B0604020202020204" pitchFamily="34" charset="0"/>
              </a:rPr>
              <a:t>3 </a:t>
            </a:r>
            <a:r>
              <a:rPr lang="en-US" altLang="zh-CN">
                <a:latin typeface="Arial" panose="020B0604020202020204" pitchFamily="34" charset="0"/>
              </a:rPr>
              <a:t>P</a:t>
            </a:r>
            <a:r>
              <a:rPr lang="en-US" altLang="zh-CN" sz="1600">
                <a:latin typeface="Arial" panose="020B0604020202020204" pitchFamily="34" charset="0"/>
              </a:rPr>
              <a:t>2</a:t>
            </a:r>
            <a:r>
              <a:rPr lang="en-US" altLang="zh-CN">
                <a:latin typeface="Arial" panose="020B0604020202020204" pitchFamily="34" charset="0"/>
              </a:rPr>
              <a:t>P</a:t>
            </a:r>
            <a:r>
              <a:rPr lang="en-US" altLang="zh-CN" sz="1600">
                <a:latin typeface="Arial" panose="020B0604020202020204" pitchFamily="34" charset="0"/>
              </a:rPr>
              <a:t>1</a:t>
            </a:r>
            <a:r>
              <a:rPr lang="en-US" altLang="zh-CN">
                <a:latin typeface="Arial" panose="020B0604020202020204" pitchFamily="34" charset="0"/>
              </a:rPr>
              <a:t>G</a:t>
            </a:r>
            <a:r>
              <a:rPr lang="en-US" altLang="zh-CN" sz="1600">
                <a:latin typeface="Arial" panose="020B0604020202020204" pitchFamily="34" charset="0"/>
              </a:rPr>
              <a:t>0</a:t>
            </a:r>
          </a:p>
          <a:p>
            <a:pPr eaLnBrk="1" hangingPunct="1"/>
            <a:r>
              <a:rPr lang="en-US" altLang="zh-CN">
                <a:latin typeface="Arial" panose="020B0604020202020204" pitchFamily="34" charset="0"/>
              </a:rPr>
              <a:t>  </a:t>
            </a:r>
            <a:endParaRPr lang="en-US" altLang="zh-CN" sz="1600">
              <a:latin typeface="Arial" panose="020B0604020202020204" pitchFamily="34" charset="0"/>
            </a:endParaRPr>
          </a:p>
        </p:txBody>
      </p:sp>
      <p:grpSp>
        <p:nvGrpSpPr>
          <p:cNvPr id="14345" name="Group 9">
            <a:extLst>
              <a:ext uri="{FF2B5EF4-FFF2-40B4-BE49-F238E27FC236}">
                <a16:creationId xmlns:a16="http://schemas.microsoft.com/office/drawing/2014/main" id="{619B2AD2-BAFD-C822-33D9-F55A46A5E785}"/>
              </a:ext>
            </a:extLst>
          </p:cNvPr>
          <p:cNvGrpSpPr>
            <a:grpSpLocks/>
          </p:cNvGrpSpPr>
          <p:nvPr/>
        </p:nvGrpSpPr>
        <p:grpSpPr bwMode="auto">
          <a:xfrm>
            <a:off x="611188" y="1052513"/>
            <a:ext cx="4811712" cy="1671637"/>
            <a:chOff x="0" y="0"/>
            <a:chExt cx="2957" cy="1053"/>
          </a:xfrm>
        </p:grpSpPr>
        <p:sp>
          <p:nvSpPr>
            <p:cNvPr id="14348" name="Rectangle 26">
              <a:extLst>
                <a:ext uri="{FF2B5EF4-FFF2-40B4-BE49-F238E27FC236}">
                  <a16:creationId xmlns:a16="http://schemas.microsoft.com/office/drawing/2014/main" id="{4682C94E-5BD4-07F9-D9F4-5665C493117E}"/>
                </a:ext>
              </a:extLst>
            </p:cNvPr>
            <p:cNvSpPr>
              <a:spLocks noChangeArrowheads="1"/>
            </p:cNvSpPr>
            <p:nvPr/>
          </p:nvSpPr>
          <p:spPr bwMode="auto">
            <a:xfrm>
              <a:off x="0" y="0"/>
              <a:ext cx="935" cy="44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4</a:t>
              </a:r>
              <a:r>
                <a:rPr lang="en-US" altLang="zh-CN">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0</a:t>
              </a:r>
            </a:p>
            <a:p>
              <a:pPr eaLnBrk="1" hangingPunct="1"/>
              <a:endParaRPr lang="en-US" altLang="zh-CN" baseline="-25000">
                <a:latin typeface="黑体" panose="02010609060101010101" pitchFamily="49" charset="-122"/>
                <a:ea typeface="黑体" panose="02010609060101010101" pitchFamily="49" charset="-122"/>
              </a:endParaRPr>
            </a:p>
          </p:txBody>
        </p:sp>
        <p:sp>
          <p:nvSpPr>
            <p:cNvPr id="14349" name="Rectangle 27">
              <a:extLst>
                <a:ext uri="{FF2B5EF4-FFF2-40B4-BE49-F238E27FC236}">
                  <a16:creationId xmlns:a16="http://schemas.microsoft.com/office/drawing/2014/main" id="{FCA83C78-FBEF-EC83-160C-B26D5E27698C}"/>
                </a:ext>
              </a:extLst>
            </p:cNvPr>
            <p:cNvSpPr>
              <a:spLocks noChangeArrowheads="1"/>
            </p:cNvSpPr>
            <p:nvPr/>
          </p:nvSpPr>
          <p:spPr bwMode="auto">
            <a:xfrm>
              <a:off x="45" y="405"/>
              <a:ext cx="2221" cy="44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8</a:t>
              </a:r>
              <a:r>
                <a:rPr lang="en-US" altLang="zh-CN">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1</a:t>
              </a:r>
              <a:r>
                <a:rPr lang="en-US" altLang="zh-CN">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4</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0</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0</a:t>
              </a:r>
            </a:p>
            <a:p>
              <a:pPr eaLnBrk="1" hangingPunct="1"/>
              <a:endParaRPr lang="en-US" altLang="zh-CN" baseline="-25000">
                <a:latin typeface="黑体" panose="02010609060101010101" pitchFamily="49" charset="-122"/>
                <a:ea typeface="黑体" panose="02010609060101010101" pitchFamily="49" charset="-122"/>
              </a:endParaRPr>
            </a:p>
          </p:txBody>
        </p:sp>
        <p:sp>
          <p:nvSpPr>
            <p:cNvPr id="14350" name="Rectangle 28">
              <a:extLst>
                <a:ext uri="{FF2B5EF4-FFF2-40B4-BE49-F238E27FC236}">
                  <a16:creationId xmlns:a16="http://schemas.microsoft.com/office/drawing/2014/main" id="{C521A2CB-1A52-5439-A88A-12121FFC69F4}"/>
                </a:ext>
              </a:extLst>
            </p:cNvPr>
            <p:cNvSpPr>
              <a:spLocks noChangeArrowheads="1"/>
            </p:cNvSpPr>
            <p:nvPr/>
          </p:nvSpPr>
          <p:spPr bwMode="auto">
            <a:xfrm>
              <a:off x="0" y="454"/>
              <a:ext cx="113" cy="2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aseline="-25000">
                <a:latin typeface="黑体" panose="02010609060101010101" pitchFamily="49" charset="-122"/>
                <a:ea typeface="黑体" panose="02010609060101010101" pitchFamily="49" charset="-122"/>
              </a:endParaRPr>
            </a:p>
          </p:txBody>
        </p:sp>
        <p:sp>
          <p:nvSpPr>
            <p:cNvPr id="14351" name="Rectangle 29">
              <a:extLst>
                <a:ext uri="{FF2B5EF4-FFF2-40B4-BE49-F238E27FC236}">
                  <a16:creationId xmlns:a16="http://schemas.microsoft.com/office/drawing/2014/main" id="{7CE0BB73-85A7-079D-A793-F5EB7F2ECDF7}"/>
                </a:ext>
              </a:extLst>
            </p:cNvPr>
            <p:cNvSpPr>
              <a:spLocks noChangeArrowheads="1"/>
            </p:cNvSpPr>
            <p:nvPr/>
          </p:nvSpPr>
          <p:spPr bwMode="auto">
            <a:xfrm>
              <a:off x="0" y="765"/>
              <a:ext cx="2957" cy="2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12</a:t>
              </a:r>
              <a:r>
                <a:rPr lang="en-US" altLang="zh-CN">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2</a:t>
              </a:r>
              <a:r>
                <a:rPr lang="en-US" altLang="zh-CN">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8</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0</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0</a:t>
              </a:r>
            </a:p>
          </p:txBody>
        </p:sp>
      </p:grpSp>
      <p:sp>
        <p:nvSpPr>
          <p:cNvPr id="14346" name="Rectangle 37">
            <a:extLst>
              <a:ext uri="{FF2B5EF4-FFF2-40B4-BE49-F238E27FC236}">
                <a16:creationId xmlns:a16="http://schemas.microsoft.com/office/drawing/2014/main" id="{573B2A86-40C4-A4D4-A5CB-76B2D4EB39CB}"/>
              </a:ext>
            </a:extLst>
          </p:cNvPr>
          <p:cNvSpPr>
            <a:spLocks noChangeArrowheads="1"/>
          </p:cNvSpPr>
          <p:nvPr/>
        </p:nvSpPr>
        <p:spPr bwMode="auto">
          <a:xfrm>
            <a:off x="611188" y="2781300"/>
            <a:ext cx="7921625" cy="457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16</a:t>
            </a:r>
            <a:r>
              <a:rPr lang="en-US" altLang="zh-CN">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3</a:t>
            </a:r>
            <a:r>
              <a:rPr lang="en-US" altLang="zh-CN">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3</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12</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3</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3</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3</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3</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G</a:t>
            </a:r>
            <a:r>
              <a:rPr lang="en-US" altLang="zh-CN" baseline="-25000">
                <a:latin typeface="黑体" panose="02010609060101010101" pitchFamily="49" charset="-122"/>
                <a:ea typeface="黑体" panose="02010609060101010101" pitchFamily="49" charset="-122"/>
              </a:rPr>
              <a:t>0</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3</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2</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1</a:t>
            </a:r>
            <a:r>
              <a:rPr lang="en-US" altLang="zh-CN">
                <a:solidFill>
                  <a:srgbClr val="FF0000"/>
                </a:solidFill>
                <a:latin typeface="黑体" panose="02010609060101010101" pitchFamily="49" charset="-122"/>
                <a:ea typeface="黑体" panose="02010609060101010101" pitchFamily="49" charset="-122"/>
              </a:rPr>
              <a:t>P</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0</a:t>
            </a:r>
            <a:r>
              <a:rPr lang="en-US" altLang="zh-CN">
                <a:latin typeface="黑体" panose="02010609060101010101" pitchFamily="49" charset="-122"/>
                <a:ea typeface="黑体" panose="02010609060101010101" pitchFamily="49" charset="-122"/>
              </a:rPr>
              <a:t>=G</a:t>
            </a:r>
            <a:r>
              <a:rPr lang="en-US" altLang="zh-CN" baseline="30000">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+P</a:t>
            </a:r>
            <a:r>
              <a:rPr lang="en-US" altLang="zh-CN" baseline="30000">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C</a:t>
            </a:r>
            <a:r>
              <a:rPr lang="en-US" altLang="zh-CN" baseline="-25000">
                <a:latin typeface="黑体" panose="02010609060101010101" pitchFamily="49" charset="-122"/>
                <a:ea typeface="黑体" panose="02010609060101010101" pitchFamily="49" charset="-122"/>
              </a:rPr>
              <a:t>0</a:t>
            </a:r>
          </a:p>
        </p:txBody>
      </p:sp>
      <p:sp>
        <p:nvSpPr>
          <p:cNvPr id="14347" name="Text Box 15">
            <a:extLst>
              <a:ext uri="{FF2B5EF4-FFF2-40B4-BE49-F238E27FC236}">
                <a16:creationId xmlns:a16="http://schemas.microsoft.com/office/drawing/2014/main" id="{604CA648-BA30-9A47-72F8-A699C6E14CE0}"/>
              </a:ext>
            </a:extLst>
          </p:cNvPr>
          <p:cNvSpPr txBox="1">
            <a:spLocks noChangeArrowheads="1"/>
          </p:cNvSpPr>
          <p:nvPr/>
        </p:nvSpPr>
        <p:spPr bwMode="auto">
          <a:xfrm>
            <a:off x="250825" y="3357563"/>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写成一般表达式</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FB53DCC-679C-E1C9-0581-744DC3B17976}"/>
              </a:ext>
            </a:extLst>
          </p:cNvPr>
          <p:cNvSpPr>
            <a:spLocks noGrp="1" noChangeArrowheads="1"/>
          </p:cNvSpPr>
          <p:nvPr>
            <p:ph type="title" idx="4294967295"/>
          </p:nvPr>
        </p:nvSpPr>
        <p:spPr>
          <a:xfrm>
            <a:off x="457200" y="0"/>
            <a:ext cx="8229600" cy="1143000"/>
          </a:xfrm>
        </p:spPr>
        <p:txBody>
          <a:bodyPr/>
          <a:lstStyle/>
          <a:p>
            <a:pPr eaLnBrk="1" hangingPunct="1">
              <a:defRPr/>
            </a:pPr>
            <a:r>
              <a:rPr kumimoji="1" lang="en-US" altLang="zh-CN" sz="2800">
                <a:solidFill>
                  <a:schemeClr val="tx1"/>
                </a:solidFill>
                <a:cs typeface="Times New Roman" panose="02020603050405020304" pitchFamily="18" charset="0"/>
              </a:rPr>
              <a:t>2. 5. 2  </a:t>
            </a:r>
            <a:r>
              <a:rPr kumimoji="1" lang="zh-CN" altLang="en-US" sz="2800">
                <a:solidFill>
                  <a:schemeClr val="tx1"/>
                </a:solidFill>
                <a:latin typeface="宋体" panose="02010600030101010101" pitchFamily="2" charset="-122"/>
              </a:rPr>
              <a:t>多功能算术逻辑部件</a:t>
            </a:r>
            <a:r>
              <a:rPr kumimoji="1" lang="zh-CN" altLang="en-US" sz="2800">
                <a:solidFill>
                  <a:srgbClr val="0000FF"/>
                </a:solidFill>
                <a:latin typeface="宋体" panose="02010600030101010101" pitchFamily="2" charset="-122"/>
              </a:rPr>
              <a:t>（</a:t>
            </a:r>
            <a:r>
              <a:rPr kumimoji="1" lang="en-US" altLang="zh-CN" sz="2800">
                <a:solidFill>
                  <a:srgbClr val="0000FF"/>
                </a:solidFill>
                <a:cs typeface="Times New Roman" panose="02020603050405020304" pitchFamily="18" charset="0"/>
              </a:rPr>
              <a:t>74181</a:t>
            </a:r>
            <a:r>
              <a:rPr kumimoji="1" lang="zh-CN" altLang="en-US" sz="2800">
                <a:solidFill>
                  <a:srgbClr val="0000FF"/>
                </a:solidFill>
                <a:latin typeface="宋体" panose="02010600030101010101" pitchFamily="2" charset="-122"/>
              </a:rPr>
              <a:t>）</a:t>
            </a:r>
          </a:p>
        </p:txBody>
      </p:sp>
      <p:sp>
        <p:nvSpPr>
          <p:cNvPr id="15363" name="Rectangle 3">
            <a:extLst>
              <a:ext uri="{FF2B5EF4-FFF2-40B4-BE49-F238E27FC236}">
                <a16:creationId xmlns:a16="http://schemas.microsoft.com/office/drawing/2014/main" id="{3E98C7DB-A5AD-BAAE-CC37-1C11B6B71FC3}"/>
              </a:ext>
            </a:extLst>
          </p:cNvPr>
          <p:cNvSpPr>
            <a:spLocks noChangeArrowheads="1"/>
          </p:cNvSpPr>
          <p:nvPr/>
        </p:nvSpPr>
        <p:spPr bwMode="auto">
          <a:xfrm>
            <a:off x="990600" y="990600"/>
            <a:ext cx="399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4</a:t>
            </a:r>
            <a:r>
              <a:rPr lang="zh-CN" altLang="en-US"/>
              <a:t>．先行进位部件</a:t>
            </a:r>
            <a:r>
              <a:rPr lang="en-US" altLang="zh-CN"/>
              <a:t>74182 CLA</a:t>
            </a:r>
          </a:p>
        </p:txBody>
      </p:sp>
      <p:grpSp>
        <p:nvGrpSpPr>
          <p:cNvPr id="15364" name="Group 4">
            <a:extLst>
              <a:ext uri="{FF2B5EF4-FFF2-40B4-BE49-F238E27FC236}">
                <a16:creationId xmlns:a16="http://schemas.microsoft.com/office/drawing/2014/main" id="{5E8A7D78-F216-24AA-0CB2-E012DA00638D}"/>
              </a:ext>
            </a:extLst>
          </p:cNvPr>
          <p:cNvGrpSpPr>
            <a:grpSpLocks noChangeAspect="1"/>
          </p:cNvGrpSpPr>
          <p:nvPr/>
        </p:nvGrpSpPr>
        <p:grpSpPr bwMode="auto">
          <a:xfrm>
            <a:off x="282575" y="1773238"/>
            <a:ext cx="8748713" cy="4370387"/>
            <a:chOff x="0" y="0"/>
            <a:chExt cx="2852" cy="1811"/>
          </a:xfrm>
        </p:grpSpPr>
        <p:sp>
          <p:nvSpPr>
            <p:cNvPr id="15365" name="AutoShape 5">
              <a:extLst>
                <a:ext uri="{FF2B5EF4-FFF2-40B4-BE49-F238E27FC236}">
                  <a16:creationId xmlns:a16="http://schemas.microsoft.com/office/drawing/2014/main" id="{994718BA-EFB7-73C4-E0C8-A618B288097A}"/>
                </a:ext>
              </a:extLst>
            </p:cNvPr>
            <p:cNvSpPr>
              <a:spLocks noChangeAspect="1" noChangeArrowheads="1"/>
            </p:cNvSpPr>
            <p:nvPr/>
          </p:nvSpPr>
          <p:spPr bwMode="auto">
            <a:xfrm rot="-5400000">
              <a:off x="711" y="591"/>
              <a:ext cx="148"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6" name="AutoShape 6">
              <a:extLst>
                <a:ext uri="{FF2B5EF4-FFF2-40B4-BE49-F238E27FC236}">
                  <a16:creationId xmlns:a16="http://schemas.microsoft.com/office/drawing/2014/main" id="{72AB0635-0211-D103-BAB5-2B3B637F6B84}"/>
                </a:ext>
              </a:extLst>
            </p:cNvPr>
            <p:cNvSpPr>
              <a:spLocks noChangeAspect="1" noChangeArrowheads="1"/>
            </p:cNvSpPr>
            <p:nvPr/>
          </p:nvSpPr>
          <p:spPr bwMode="auto">
            <a:xfrm rot="-5400000">
              <a:off x="211" y="585"/>
              <a:ext cx="146"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7" name="AutoShape 7">
              <a:extLst>
                <a:ext uri="{FF2B5EF4-FFF2-40B4-BE49-F238E27FC236}">
                  <a16:creationId xmlns:a16="http://schemas.microsoft.com/office/drawing/2014/main" id="{5D2576E2-86A9-2EA9-D781-E8E2F01E406E}"/>
                </a:ext>
              </a:extLst>
            </p:cNvPr>
            <p:cNvSpPr>
              <a:spLocks noChangeAspect="1" noChangeArrowheads="1"/>
            </p:cNvSpPr>
            <p:nvPr/>
          </p:nvSpPr>
          <p:spPr bwMode="auto">
            <a:xfrm rot="-5400000">
              <a:off x="550" y="585"/>
              <a:ext cx="146"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8" name="AutoShape 8">
              <a:extLst>
                <a:ext uri="{FF2B5EF4-FFF2-40B4-BE49-F238E27FC236}">
                  <a16:creationId xmlns:a16="http://schemas.microsoft.com/office/drawing/2014/main" id="{48A2A962-AF27-814B-026E-0DDD141969FF}"/>
                </a:ext>
              </a:extLst>
            </p:cNvPr>
            <p:cNvSpPr>
              <a:spLocks noChangeAspect="1" noChangeArrowheads="1"/>
            </p:cNvSpPr>
            <p:nvPr/>
          </p:nvSpPr>
          <p:spPr bwMode="auto">
            <a:xfrm rot="-5400000">
              <a:off x="379" y="585"/>
              <a:ext cx="146"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369" name="Group 9">
              <a:extLst>
                <a:ext uri="{FF2B5EF4-FFF2-40B4-BE49-F238E27FC236}">
                  <a16:creationId xmlns:a16="http://schemas.microsoft.com/office/drawing/2014/main" id="{17B92D7B-C393-8D08-27AE-6984AD4D9856}"/>
                </a:ext>
              </a:extLst>
            </p:cNvPr>
            <p:cNvGrpSpPr>
              <a:grpSpLocks noChangeAspect="1"/>
            </p:cNvGrpSpPr>
            <p:nvPr/>
          </p:nvGrpSpPr>
          <p:grpSpPr bwMode="auto">
            <a:xfrm>
              <a:off x="486" y="299"/>
              <a:ext cx="129" cy="170"/>
              <a:chOff x="0" y="0"/>
              <a:chExt cx="391" cy="482"/>
            </a:xfrm>
          </p:grpSpPr>
          <p:sp>
            <p:nvSpPr>
              <p:cNvPr id="15538" name="Freeform 10">
                <a:extLst>
                  <a:ext uri="{FF2B5EF4-FFF2-40B4-BE49-F238E27FC236}">
                    <a16:creationId xmlns:a16="http://schemas.microsoft.com/office/drawing/2014/main" id="{7BDC58E2-EF1A-CC81-7C82-CAEF644A5058}"/>
                  </a:ext>
                </a:extLst>
              </p:cNvPr>
              <p:cNvSpPr>
                <a:spLocks noChangeAspect="1" noChangeArrowheads="1"/>
              </p:cNvSpPr>
              <p:nvPr/>
            </p:nvSpPr>
            <p:spPr bwMode="auto">
              <a:xfrm>
                <a:off x="5" y="0"/>
                <a:ext cx="386" cy="166"/>
              </a:xfrm>
              <a:custGeom>
                <a:avLst/>
                <a:gdLst>
                  <a:gd name="T0" fmla="*/ 0 w 1440"/>
                  <a:gd name="T1" fmla="*/ 166 h 156"/>
                  <a:gd name="T2" fmla="*/ 193 w 1440"/>
                  <a:gd name="T3" fmla="*/ 0 h 156"/>
                  <a:gd name="T4" fmla="*/ 386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9" name="Freeform 11">
                <a:extLst>
                  <a:ext uri="{FF2B5EF4-FFF2-40B4-BE49-F238E27FC236}">
                    <a16:creationId xmlns:a16="http://schemas.microsoft.com/office/drawing/2014/main" id="{BBADD655-9EC4-AF9B-7B7D-BF6F773BF0C1}"/>
                  </a:ext>
                </a:extLst>
              </p:cNvPr>
              <p:cNvSpPr>
                <a:spLocks noChangeAspect="1" noChangeArrowheads="1"/>
              </p:cNvSpPr>
              <p:nvPr/>
            </p:nvSpPr>
            <p:spPr bwMode="auto">
              <a:xfrm>
                <a:off x="0" y="439"/>
                <a:ext cx="386" cy="43"/>
              </a:xfrm>
              <a:custGeom>
                <a:avLst/>
                <a:gdLst>
                  <a:gd name="T0" fmla="*/ 0 w 1440"/>
                  <a:gd name="T1" fmla="*/ 43 h 156"/>
                  <a:gd name="T2" fmla="*/ 193 w 1440"/>
                  <a:gd name="T3" fmla="*/ 0 h 156"/>
                  <a:gd name="T4" fmla="*/ 386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0" name="Freeform 12">
                <a:extLst>
                  <a:ext uri="{FF2B5EF4-FFF2-40B4-BE49-F238E27FC236}">
                    <a16:creationId xmlns:a16="http://schemas.microsoft.com/office/drawing/2014/main" id="{78E401C3-ACD0-F76F-3196-880938B9B6EA}"/>
                  </a:ext>
                </a:extLst>
              </p:cNvPr>
              <p:cNvSpPr>
                <a:spLocks noChangeAspect="1"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1" name="Freeform 13">
                <a:extLst>
                  <a:ext uri="{FF2B5EF4-FFF2-40B4-BE49-F238E27FC236}">
                    <a16:creationId xmlns:a16="http://schemas.microsoft.com/office/drawing/2014/main" id="{4EDBA6CF-7654-A07D-8698-3E3E9488256E}"/>
                  </a:ext>
                </a:extLst>
              </p:cNvPr>
              <p:cNvSpPr>
                <a:spLocks noChangeAspect="1" noChangeArrowheads="1"/>
              </p:cNvSpPr>
              <p:nvPr/>
            </p:nvSpPr>
            <p:spPr bwMode="auto">
              <a:xfrm rot="16200000" flipV="1">
                <a:off x="221"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370" name="Oval 14">
              <a:extLst>
                <a:ext uri="{FF2B5EF4-FFF2-40B4-BE49-F238E27FC236}">
                  <a16:creationId xmlns:a16="http://schemas.microsoft.com/office/drawing/2014/main" id="{DE3F0CC7-1077-C059-6131-15B0FBE7159B}"/>
                </a:ext>
              </a:extLst>
            </p:cNvPr>
            <p:cNvSpPr>
              <a:spLocks noChangeAspect="1" noChangeArrowheads="1"/>
            </p:cNvSpPr>
            <p:nvPr/>
          </p:nvSpPr>
          <p:spPr bwMode="auto">
            <a:xfrm>
              <a:off x="528" y="269"/>
              <a:ext cx="38" cy="3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71" name="Line 15">
              <a:extLst>
                <a:ext uri="{FF2B5EF4-FFF2-40B4-BE49-F238E27FC236}">
                  <a16:creationId xmlns:a16="http://schemas.microsoft.com/office/drawing/2014/main" id="{1AAC88D0-B83D-99C2-9F98-F3CD5F990D57}"/>
                </a:ext>
              </a:extLst>
            </p:cNvPr>
            <p:cNvSpPr>
              <a:spLocks noChangeAspect="1" noChangeShapeType="1"/>
            </p:cNvSpPr>
            <p:nvPr/>
          </p:nvSpPr>
          <p:spPr bwMode="auto">
            <a:xfrm>
              <a:off x="502" y="460"/>
              <a:ext cx="1"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2" name="Line 16">
              <a:extLst>
                <a:ext uri="{FF2B5EF4-FFF2-40B4-BE49-F238E27FC236}">
                  <a16:creationId xmlns:a16="http://schemas.microsoft.com/office/drawing/2014/main" id="{6FF237E0-C077-DC42-A01D-BCD1292E1499}"/>
                </a:ext>
              </a:extLst>
            </p:cNvPr>
            <p:cNvSpPr>
              <a:spLocks noChangeAspect="1" noChangeShapeType="1"/>
            </p:cNvSpPr>
            <p:nvPr/>
          </p:nvSpPr>
          <p:spPr bwMode="auto">
            <a:xfrm>
              <a:off x="588" y="460"/>
              <a:ext cx="0"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3" name="Line 17">
              <a:extLst>
                <a:ext uri="{FF2B5EF4-FFF2-40B4-BE49-F238E27FC236}">
                  <a16:creationId xmlns:a16="http://schemas.microsoft.com/office/drawing/2014/main" id="{BEF253EB-DAAC-2088-E96F-F3EF2362AAD7}"/>
                </a:ext>
              </a:extLst>
            </p:cNvPr>
            <p:cNvSpPr>
              <a:spLocks noChangeAspect="1" noChangeShapeType="1"/>
            </p:cNvSpPr>
            <p:nvPr/>
          </p:nvSpPr>
          <p:spPr bwMode="auto">
            <a:xfrm>
              <a:off x="528" y="460"/>
              <a:ext cx="0"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4" name="Line 18">
              <a:extLst>
                <a:ext uri="{FF2B5EF4-FFF2-40B4-BE49-F238E27FC236}">
                  <a16:creationId xmlns:a16="http://schemas.microsoft.com/office/drawing/2014/main" id="{79906A9C-757B-967D-5BC5-7878F5B432FD}"/>
                </a:ext>
              </a:extLst>
            </p:cNvPr>
            <p:cNvSpPr>
              <a:spLocks noChangeAspect="1" noChangeShapeType="1"/>
            </p:cNvSpPr>
            <p:nvPr/>
          </p:nvSpPr>
          <p:spPr bwMode="auto">
            <a:xfrm>
              <a:off x="561" y="459"/>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5" name="Line 19">
              <a:extLst>
                <a:ext uri="{FF2B5EF4-FFF2-40B4-BE49-F238E27FC236}">
                  <a16:creationId xmlns:a16="http://schemas.microsoft.com/office/drawing/2014/main" id="{B90C700B-D323-99C7-D9D3-70A68836E818}"/>
                </a:ext>
              </a:extLst>
            </p:cNvPr>
            <p:cNvSpPr>
              <a:spLocks noChangeAspect="1" noChangeShapeType="1"/>
            </p:cNvSpPr>
            <p:nvPr/>
          </p:nvSpPr>
          <p:spPr bwMode="auto">
            <a:xfrm flipH="1">
              <a:off x="294" y="505"/>
              <a:ext cx="20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6" name="Line 20">
              <a:extLst>
                <a:ext uri="{FF2B5EF4-FFF2-40B4-BE49-F238E27FC236}">
                  <a16:creationId xmlns:a16="http://schemas.microsoft.com/office/drawing/2014/main" id="{DC7347FA-D424-C982-43B8-1A6059DCB327}"/>
                </a:ext>
              </a:extLst>
            </p:cNvPr>
            <p:cNvSpPr>
              <a:spLocks noChangeAspect="1" noChangeShapeType="1"/>
            </p:cNvSpPr>
            <p:nvPr/>
          </p:nvSpPr>
          <p:spPr bwMode="auto">
            <a:xfrm>
              <a:off x="288" y="505"/>
              <a:ext cx="0"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7" name="Line 21">
              <a:extLst>
                <a:ext uri="{FF2B5EF4-FFF2-40B4-BE49-F238E27FC236}">
                  <a16:creationId xmlns:a16="http://schemas.microsoft.com/office/drawing/2014/main" id="{259604AA-A65D-DF92-A4FE-F72A4C147B0E}"/>
                </a:ext>
              </a:extLst>
            </p:cNvPr>
            <p:cNvSpPr>
              <a:spLocks noChangeAspect="1" noChangeShapeType="1"/>
            </p:cNvSpPr>
            <p:nvPr/>
          </p:nvSpPr>
          <p:spPr bwMode="auto">
            <a:xfrm flipH="1">
              <a:off x="591" y="510"/>
              <a:ext cx="19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22">
              <a:extLst>
                <a:ext uri="{FF2B5EF4-FFF2-40B4-BE49-F238E27FC236}">
                  <a16:creationId xmlns:a16="http://schemas.microsoft.com/office/drawing/2014/main" id="{FEF8B49A-604F-71F9-5C4D-B7E4B5351C20}"/>
                </a:ext>
              </a:extLst>
            </p:cNvPr>
            <p:cNvSpPr>
              <a:spLocks noChangeAspect="1" noChangeShapeType="1"/>
            </p:cNvSpPr>
            <p:nvPr/>
          </p:nvSpPr>
          <p:spPr bwMode="auto">
            <a:xfrm>
              <a:off x="787" y="508"/>
              <a:ext cx="2" cy="7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23">
              <a:extLst>
                <a:ext uri="{FF2B5EF4-FFF2-40B4-BE49-F238E27FC236}">
                  <a16:creationId xmlns:a16="http://schemas.microsoft.com/office/drawing/2014/main" id="{22E6CCCE-EB8E-42B9-2EBE-6BFB3AC60F78}"/>
                </a:ext>
              </a:extLst>
            </p:cNvPr>
            <p:cNvSpPr>
              <a:spLocks noChangeAspect="1" noChangeShapeType="1"/>
            </p:cNvSpPr>
            <p:nvPr/>
          </p:nvSpPr>
          <p:spPr bwMode="auto">
            <a:xfrm>
              <a:off x="469" y="544"/>
              <a:ext cx="5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Line 24">
              <a:extLst>
                <a:ext uri="{FF2B5EF4-FFF2-40B4-BE49-F238E27FC236}">
                  <a16:creationId xmlns:a16="http://schemas.microsoft.com/office/drawing/2014/main" id="{B9A4B9BC-CDF4-7CE5-F23D-E98ABB4ADF8C}"/>
                </a:ext>
              </a:extLst>
            </p:cNvPr>
            <p:cNvSpPr>
              <a:spLocks noChangeAspect="1" noChangeShapeType="1"/>
            </p:cNvSpPr>
            <p:nvPr/>
          </p:nvSpPr>
          <p:spPr bwMode="auto">
            <a:xfrm>
              <a:off x="464" y="544"/>
              <a:ext cx="0" cy="3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1" name="Line 25">
              <a:extLst>
                <a:ext uri="{FF2B5EF4-FFF2-40B4-BE49-F238E27FC236}">
                  <a16:creationId xmlns:a16="http://schemas.microsoft.com/office/drawing/2014/main" id="{1C80754B-8263-8BF1-FB4F-8ADC50E816CD}"/>
                </a:ext>
              </a:extLst>
            </p:cNvPr>
            <p:cNvSpPr>
              <a:spLocks noChangeAspect="1" noChangeShapeType="1"/>
            </p:cNvSpPr>
            <p:nvPr/>
          </p:nvSpPr>
          <p:spPr bwMode="auto">
            <a:xfrm>
              <a:off x="565" y="547"/>
              <a:ext cx="5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Line 26">
              <a:extLst>
                <a:ext uri="{FF2B5EF4-FFF2-40B4-BE49-F238E27FC236}">
                  <a16:creationId xmlns:a16="http://schemas.microsoft.com/office/drawing/2014/main" id="{E90096CE-7FA2-C283-52C9-DFFAA24A985D}"/>
                </a:ext>
              </a:extLst>
            </p:cNvPr>
            <p:cNvSpPr>
              <a:spLocks noChangeAspect="1" noChangeShapeType="1"/>
            </p:cNvSpPr>
            <p:nvPr/>
          </p:nvSpPr>
          <p:spPr bwMode="auto">
            <a:xfrm>
              <a:off x="626" y="550"/>
              <a:ext cx="1" cy="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Line 27">
              <a:extLst>
                <a:ext uri="{FF2B5EF4-FFF2-40B4-BE49-F238E27FC236}">
                  <a16:creationId xmlns:a16="http://schemas.microsoft.com/office/drawing/2014/main" id="{DBD8683F-0748-F216-ECDB-2156DC70202D}"/>
                </a:ext>
              </a:extLst>
            </p:cNvPr>
            <p:cNvSpPr>
              <a:spLocks noChangeAspect="1" noChangeShapeType="1"/>
            </p:cNvSpPr>
            <p:nvPr/>
          </p:nvSpPr>
          <p:spPr bwMode="auto">
            <a:xfrm>
              <a:off x="332" y="822"/>
              <a:ext cx="496" cy="1"/>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4" name="Line 28">
              <a:extLst>
                <a:ext uri="{FF2B5EF4-FFF2-40B4-BE49-F238E27FC236}">
                  <a16:creationId xmlns:a16="http://schemas.microsoft.com/office/drawing/2014/main" id="{82523D96-7066-788F-09C1-BAB9ED21CF0F}"/>
                </a:ext>
              </a:extLst>
            </p:cNvPr>
            <p:cNvSpPr>
              <a:spLocks noChangeAspect="1" noChangeShapeType="1"/>
            </p:cNvSpPr>
            <p:nvPr/>
          </p:nvSpPr>
          <p:spPr bwMode="auto">
            <a:xfrm>
              <a:off x="309" y="888"/>
              <a:ext cx="1224" cy="1"/>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5" name="Line 29">
              <a:extLst>
                <a:ext uri="{FF2B5EF4-FFF2-40B4-BE49-F238E27FC236}">
                  <a16:creationId xmlns:a16="http://schemas.microsoft.com/office/drawing/2014/main" id="{D5CCD518-8ACB-7ADB-09BE-540BAD0B5717}"/>
                </a:ext>
              </a:extLst>
            </p:cNvPr>
            <p:cNvSpPr>
              <a:spLocks noChangeAspect="1" noChangeShapeType="1"/>
            </p:cNvSpPr>
            <p:nvPr/>
          </p:nvSpPr>
          <p:spPr bwMode="auto">
            <a:xfrm flipV="1">
              <a:off x="239" y="1021"/>
              <a:ext cx="2371" cy="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6" name="Line 30">
              <a:extLst>
                <a:ext uri="{FF2B5EF4-FFF2-40B4-BE49-F238E27FC236}">
                  <a16:creationId xmlns:a16="http://schemas.microsoft.com/office/drawing/2014/main" id="{7598EC2E-4413-32E8-7063-B9F2AF2949A1}"/>
                </a:ext>
              </a:extLst>
            </p:cNvPr>
            <p:cNvSpPr>
              <a:spLocks noChangeAspect="1" noChangeShapeType="1"/>
            </p:cNvSpPr>
            <p:nvPr/>
          </p:nvSpPr>
          <p:spPr bwMode="auto">
            <a:xfrm>
              <a:off x="105" y="1086"/>
              <a:ext cx="2420" cy="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7" name="Line 31">
              <a:extLst>
                <a:ext uri="{FF2B5EF4-FFF2-40B4-BE49-F238E27FC236}">
                  <a16:creationId xmlns:a16="http://schemas.microsoft.com/office/drawing/2014/main" id="{5977A8F1-1BE7-A948-5138-63EED412FC95}"/>
                </a:ext>
              </a:extLst>
            </p:cNvPr>
            <p:cNvSpPr>
              <a:spLocks noChangeAspect="1" noChangeShapeType="1"/>
            </p:cNvSpPr>
            <p:nvPr/>
          </p:nvSpPr>
          <p:spPr bwMode="auto">
            <a:xfrm>
              <a:off x="280" y="955"/>
              <a:ext cx="1862" cy="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8" name="Line 32">
              <a:extLst>
                <a:ext uri="{FF2B5EF4-FFF2-40B4-BE49-F238E27FC236}">
                  <a16:creationId xmlns:a16="http://schemas.microsoft.com/office/drawing/2014/main" id="{735FC7EE-A7E8-28DC-FC51-20F94E7A30E2}"/>
                </a:ext>
              </a:extLst>
            </p:cNvPr>
            <p:cNvSpPr>
              <a:spLocks noChangeAspect="1" noChangeShapeType="1"/>
            </p:cNvSpPr>
            <p:nvPr/>
          </p:nvSpPr>
          <p:spPr bwMode="auto">
            <a:xfrm>
              <a:off x="82" y="1153"/>
              <a:ext cx="1984" cy="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9" name="Line 33">
              <a:extLst>
                <a:ext uri="{FF2B5EF4-FFF2-40B4-BE49-F238E27FC236}">
                  <a16:creationId xmlns:a16="http://schemas.microsoft.com/office/drawing/2014/main" id="{E644C916-ABF9-B7DC-9688-3049EE10C9F3}"/>
                </a:ext>
              </a:extLst>
            </p:cNvPr>
            <p:cNvSpPr>
              <a:spLocks noChangeAspect="1" noChangeShapeType="1"/>
            </p:cNvSpPr>
            <p:nvPr/>
          </p:nvSpPr>
          <p:spPr bwMode="auto">
            <a:xfrm>
              <a:off x="47" y="1219"/>
              <a:ext cx="1422" cy="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90" name="Line 34">
              <a:extLst>
                <a:ext uri="{FF2B5EF4-FFF2-40B4-BE49-F238E27FC236}">
                  <a16:creationId xmlns:a16="http://schemas.microsoft.com/office/drawing/2014/main" id="{463AD572-C8C2-3C6A-25BC-6C5397C99DAD}"/>
                </a:ext>
              </a:extLst>
            </p:cNvPr>
            <p:cNvSpPr>
              <a:spLocks noChangeAspect="1" noChangeShapeType="1"/>
            </p:cNvSpPr>
            <p:nvPr/>
          </p:nvSpPr>
          <p:spPr bwMode="auto">
            <a:xfrm>
              <a:off x="17" y="1285"/>
              <a:ext cx="738" cy="1"/>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5391" name="Group 35">
              <a:extLst>
                <a:ext uri="{FF2B5EF4-FFF2-40B4-BE49-F238E27FC236}">
                  <a16:creationId xmlns:a16="http://schemas.microsoft.com/office/drawing/2014/main" id="{EFC8C57F-116E-CD8B-0C5F-82C4C004C28E}"/>
                </a:ext>
              </a:extLst>
            </p:cNvPr>
            <p:cNvGrpSpPr>
              <a:grpSpLocks noChangeAspect="1"/>
            </p:cNvGrpSpPr>
            <p:nvPr/>
          </p:nvGrpSpPr>
          <p:grpSpPr bwMode="auto">
            <a:xfrm>
              <a:off x="0" y="574"/>
              <a:ext cx="129" cy="170"/>
              <a:chOff x="0" y="0"/>
              <a:chExt cx="391" cy="482"/>
            </a:xfrm>
          </p:grpSpPr>
          <p:sp>
            <p:nvSpPr>
              <p:cNvPr id="15534" name="Freeform 36">
                <a:extLst>
                  <a:ext uri="{FF2B5EF4-FFF2-40B4-BE49-F238E27FC236}">
                    <a16:creationId xmlns:a16="http://schemas.microsoft.com/office/drawing/2014/main" id="{4B898BBF-E84D-0DB6-2692-09C1F93B4EA7}"/>
                  </a:ext>
                </a:extLst>
              </p:cNvPr>
              <p:cNvSpPr>
                <a:spLocks noChangeAspect="1" noChangeArrowheads="1"/>
              </p:cNvSpPr>
              <p:nvPr/>
            </p:nvSpPr>
            <p:spPr bwMode="auto">
              <a:xfrm>
                <a:off x="5" y="0"/>
                <a:ext cx="386" cy="166"/>
              </a:xfrm>
              <a:custGeom>
                <a:avLst/>
                <a:gdLst>
                  <a:gd name="T0" fmla="*/ 0 w 1440"/>
                  <a:gd name="T1" fmla="*/ 166 h 156"/>
                  <a:gd name="T2" fmla="*/ 193 w 1440"/>
                  <a:gd name="T3" fmla="*/ 0 h 156"/>
                  <a:gd name="T4" fmla="*/ 386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5" name="Freeform 37">
                <a:extLst>
                  <a:ext uri="{FF2B5EF4-FFF2-40B4-BE49-F238E27FC236}">
                    <a16:creationId xmlns:a16="http://schemas.microsoft.com/office/drawing/2014/main" id="{EEB276FC-B75A-F91C-43F7-036D1A8A91A6}"/>
                  </a:ext>
                </a:extLst>
              </p:cNvPr>
              <p:cNvSpPr>
                <a:spLocks noChangeAspect="1" noChangeArrowheads="1"/>
              </p:cNvSpPr>
              <p:nvPr/>
            </p:nvSpPr>
            <p:spPr bwMode="auto">
              <a:xfrm>
                <a:off x="0" y="439"/>
                <a:ext cx="386" cy="43"/>
              </a:xfrm>
              <a:custGeom>
                <a:avLst/>
                <a:gdLst>
                  <a:gd name="T0" fmla="*/ 0 w 1440"/>
                  <a:gd name="T1" fmla="*/ 43 h 156"/>
                  <a:gd name="T2" fmla="*/ 193 w 1440"/>
                  <a:gd name="T3" fmla="*/ 0 h 156"/>
                  <a:gd name="T4" fmla="*/ 386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6" name="Freeform 38">
                <a:extLst>
                  <a:ext uri="{FF2B5EF4-FFF2-40B4-BE49-F238E27FC236}">
                    <a16:creationId xmlns:a16="http://schemas.microsoft.com/office/drawing/2014/main" id="{4055935F-B02F-96D3-8F68-31F1CA1E7709}"/>
                  </a:ext>
                </a:extLst>
              </p:cNvPr>
              <p:cNvSpPr>
                <a:spLocks noChangeAspect="1"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7" name="Freeform 39">
                <a:extLst>
                  <a:ext uri="{FF2B5EF4-FFF2-40B4-BE49-F238E27FC236}">
                    <a16:creationId xmlns:a16="http://schemas.microsoft.com/office/drawing/2014/main" id="{8DBC4329-C9CB-9020-E8BF-B2A1AFF40A9A}"/>
                  </a:ext>
                </a:extLst>
              </p:cNvPr>
              <p:cNvSpPr>
                <a:spLocks noChangeAspect="1" noChangeArrowheads="1"/>
              </p:cNvSpPr>
              <p:nvPr/>
            </p:nvSpPr>
            <p:spPr bwMode="auto">
              <a:xfrm rot="16200000" flipV="1">
                <a:off x="221"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392" name="Line 40">
              <a:extLst>
                <a:ext uri="{FF2B5EF4-FFF2-40B4-BE49-F238E27FC236}">
                  <a16:creationId xmlns:a16="http://schemas.microsoft.com/office/drawing/2014/main" id="{FDD19033-C93F-6A2A-9A8A-6493115CD03A}"/>
                </a:ext>
              </a:extLst>
            </p:cNvPr>
            <p:cNvSpPr>
              <a:spLocks noChangeAspect="1" noChangeShapeType="1"/>
            </p:cNvSpPr>
            <p:nvPr/>
          </p:nvSpPr>
          <p:spPr bwMode="auto">
            <a:xfrm>
              <a:off x="52" y="736"/>
              <a:ext cx="1" cy="4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3" name="Line 41">
              <a:extLst>
                <a:ext uri="{FF2B5EF4-FFF2-40B4-BE49-F238E27FC236}">
                  <a16:creationId xmlns:a16="http://schemas.microsoft.com/office/drawing/2014/main" id="{A7AE405A-38CD-5F8F-7171-9325667095A2}"/>
                </a:ext>
              </a:extLst>
            </p:cNvPr>
            <p:cNvSpPr>
              <a:spLocks noChangeAspect="1" noChangeShapeType="1"/>
            </p:cNvSpPr>
            <p:nvPr/>
          </p:nvSpPr>
          <p:spPr bwMode="auto">
            <a:xfrm>
              <a:off x="82" y="733"/>
              <a:ext cx="0" cy="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4" name="Line 42">
              <a:extLst>
                <a:ext uri="{FF2B5EF4-FFF2-40B4-BE49-F238E27FC236}">
                  <a16:creationId xmlns:a16="http://schemas.microsoft.com/office/drawing/2014/main" id="{9018B98B-54DA-C323-2053-0468C750D64E}"/>
                </a:ext>
              </a:extLst>
            </p:cNvPr>
            <p:cNvSpPr>
              <a:spLocks noChangeAspect="1" noChangeShapeType="1"/>
            </p:cNvSpPr>
            <p:nvPr/>
          </p:nvSpPr>
          <p:spPr bwMode="auto">
            <a:xfrm>
              <a:off x="752" y="736"/>
              <a:ext cx="1" cy="6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5" name="Line 43">
              <a:extLst>
                <a:ext uri="{FF2B5EF4-FFF2-40B4-BE49-F238E27FC236}">
                  <a16:creationId xmlns:a16="http://schemas.microsoft.com/office/drawing/2014/main" id="{9742D687-C0CF-318C-FF93-E2D8B607979D}"/>
                </a:ext>
              </a:extLst>
            </p:cNvPr>
            <p:cNvSpPr>
              <a:spLocks noChangeAspect="1" noChangeShapeType="1"/>
            </p:cNvSpPr>
            <p:nvPr/>
          </p:nvSpPr>
          <p:spPr bwMode="auto">
            <a:xfrm>
              <a:off x="834" y="736"/>
              <a:ext cx="1" cy="6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6" name="Line 44">
              <a:extLst>
                <a:ext uri="{FF2B5EF4-FFF2-40B4-BE49-F238E27FC236}">
                  <a16:creationId xmlns:a16="http://schemas.microsoft.com/office/drawing/2014/main" id="{513D80B8-45C0-6849-2DD9-F37E253CF04E}"/>
                </a:ext>
              </a:extLst>
            </p:cNvPr>
            <p:cNvSpPr>
              <a:spLocks noChangeAspect="1" noChangeShapeType="1"/>
            </p:cNvSpPr>
            <p:nvPr/>
          </p:nvSpPr>
          <p:spPr bwMode="auto">
            <a:xfrm>
              <a:off x="1464" y="741"/>
              <a:ext cx="0"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7" name="Line 45">
              <a:extLst>
                <a:ext uri="{FF2B5EF4-FFF2-40B4-BE49-F238E27FC236}">
                  <a16:creationId xmlns:a16="http://schemas.microsoft.com/office/drawing/2014/main" id="{C65D0A94-01D9-24E7-2D88-D15A166E0866}"/>
                </a:ext>
              </a:extLst>
            </p:cNvPr>
            <p:cNvSpPr>
              <a:spLocks noChangeAspect="1" noChangeShapeType="1"/>
            </p:cNvSpPr>
            <p:nvPr/>
          </p:nvSpPr>
          <p:spPr bwMode="auto">
            <a:xfrm>
              <a:off x="2065" y="741"/>
              <a:ext cx="0"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8" name="Line 46">
              <a:extLst>
                <a:ext uri="{FF2B5EF4-FFF2-40B4-BE49-F238E27FC236}">
                  <a16:creationId xmlns:a16="http://schemas.microsoft.com/office/drawing/2014/main" id="{B94EECEA-EA2C-3FC4-66DE-8E273EF68991}"/>
                </a:ext>
              </a:extLst>
            </p:cNvPr>
            <p:cNvSpPr>
              <a:spLocks noChangeAspect="1" noChangeShapeType="1"/>
            </p:cNvSpPr>
            <p:nvPr/>
          </p:nvSpPr>
          <p:spPr bwMode="auto">
            <a:xfrm>
              <a:off x="2520" y="753"/>
              <a:ext cx="0"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9" name="Line 47">
              <a:extLst>
                <a:ext uri="{FF2B5EF4-FFF2-40B4-BE49-F238E27FC236}">
                  <a16:creationId xmlns:a16="http://schemas.microsoft.com/office/drawing/2014/main" id="{2B2D7EC1-9D13-EE2B-098D-B40268B32BD8}"/>
                </a:ext>
              </a:extLst>
            </p:cNvPr>
            <p:cNvSpPr>
              <a:spLocks noChangeAspect="1" noChangeShapeType="1"/>
            </p:cNvSpPr>
            <p:nvPr/>
          </p:nvSpPr>
          <p:spPr bwMode="auto">
            <a:xfrm>
              <a:off x="18" y="741"/>
              <a:ext cx="1" cy="5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0" name="AutoShape 48">
              <a:extLst>
                <a:ext uri="{FF2B5EF4-FFF2-40B4-BE49-F238E27FC236}">
                  <a16:creationId xmlns:a16="http://schemas.microsoft.com/office/drawing/2014/main" id="{A03C3945-A6F6-6FF3-3F18-A68A50C6F8EF}"/>
                </a:ext>
              </a:extLst>
            </p:cNvPr>
            <p:cNvSpPr>
              <a:spLocks noChangeAspect="1" noChangeArrowheads="1"/>
            </p:cNvSpPr>
            <p:nvPr/>
          </p:nvSpPr>
          <p:spPr bwMode="auto">
            <a:xfrm rot="-5400000">
              <a:off x="1417" y="597"/>
              <a:ext cx="148"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01" name="AutoShape 49">
              <a:extLst>
                <a:ext uri="{FF2B5EF4-FFF2-40B4-BE49-F238E27FC236}">
                  <a16:creationId xmlns:a16="http://schemas.microsoft.com/office/drawing/2014/main" id="{D092F3FC-EC29-6BCD-1359-0FAFD8046F3F}"/>
                </a:ext>
              </a:extLst>
            </p:cNvPr>
            <p:cNvSpPr>
              <a:spLocks noChangeAspect="1" noChangeArrowheads="1"/>
            </p:cNvSpPr>
            <p:nvPr/>
          </p:nvSpPr>
          <p:spPr bwMode="auto">
            <a:xfrm rot="-5400000">
              <a:off x="918" y="593"/>
              <a:ext cx="147"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02" name="AutoShape 50">
              <a:extLst>
                <a:ext uri="{FF2B5EF4-FFF2-40B4-BE49-F238E27FC236}">
                  <a16:creationId xmlns:a16="http://schemas.microsoft.com/office/drawing/2014/main" id="{36F74853-A361-5415-4F02-B92D2B2979D2}"/>
                </a:ext>
              </a:extLst>
            </p:cNvPr>
            <p:cNvSpPr>
              <a:spLocks noChangeAspect="1" noChangeArrowheads="1"/>
            </p:cNvSpPr>
            <p:nvPr/>
          </p:nvSpPr>
          <p:spPr bwMode="auto">
            <a:xfrm rot="-5400000">
              <a:off x="1256" y="593"/>
              <a:ext cx="147"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03" name="AutoShape 51">
              <a:extLst>
                <a:ext uri="{FF2B5EF4-FFF2-40B4-BE49-F238E27FC236}">
                  <a16:creationId xmlns:a16="http://schemas.microsoft.com/office/drawing/2014/main" id="{62015498-F99F-5C20-53C6-3F723F51FE99}"/>
                </a:ext>
              </a:extLst>
            </p:cNvPr>
            <p:cNvSpPr>
              <a:spLocks noChangeAspect="1" noChangeArrowheads="1"/>
            </p:cNvSpPr>
            <p:nvPr/>
          </p:nvSpPr>
          <p:spPr bwMode="auto">
            <a:xfrm rot="-5400000">
              <a:off x="1083" y="592"/>
              <a:ext cx="147" cy="128"/>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404" name="Group 52">
              <a:extLst>
                <a:ext uri="{FF2B5EF4-FFF2-40B4-BE49-F238E27FC236}">
                  <a16:creationId xmlns:a16="http://schemas.microsoft.com/office/drawing/2014/main" id="{4440607E-7A2C-75FB-6F8A-558F8024039E}"/>
                </a:ext>
              </a:extLst>
            </p:cNvPr>
            <p:cNvGrpSpPr>
              <a:grpSpLocks noChangeAspect="1"/>
            </p:cNvGrpSpPr>
            <p:nvPr/>
          </p:nvGrpSpPr>
          <p:grpSpPr bwMode="auto">
            <a:xfrm>
              <a:off x="1192" y="305"/>
              <a:ext cx="128" cy="170"/>
              <a:chOff x="0" y="0"/>
              <a:chExt cx="391" cy="482"/>
            </a:xfrm>
          </p:grpSpPr>
          <p:sp>
            <p:nvSpPr>
              <p:cNvPr id="15530" name="Freeform 53">
                <a:extLst>
                  <a:ext uri="{FF2B5EF4-FFF2-40B4-BE49-F238E27FC236}">
                    <a16:creationId xmlns:a16="http://schemas.microsoft.com/office/drawing/2014/main" id="{9F221EE0-2321-49FB-83BA-3ADA45B37E0C}"/>
                  </a:ext>
                </a:extLst>
              </p:cNvPr>
              <p:cNvSpPr>
                <a:spLocks noChangeAspect="1" noChangeArrowheads="1"/>
              </p:cNvSpPr>
              <p:nvPr/>
            </p:nvSpPr>
            <p:spPr bwMode="auto">
              <a:xfrm>
                <a:off x="5" y="0"/>
                <a:ext cx="386" cy="166"/>
              </a:xfrm>
              <a:custGeom>
                <a:avLst/>
                <a:gdLst>
                  <a:gd name="T0" fmla="*/ 0 w 1440"/>
                  <a:gd name="T1" fmla="*/ 166 h 156"/>
                  <a:gd name="T2" fmla="*/ 193 w 1440"/>
                  <a:gd name="T3" fmla="*/ 0 h 156"/>
                  <a:gd name="T4" fmla="*/ 386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1" name="Freeform 54">
                <a:extLst>
                  <a:ext uri="{FF2B5EF4-FFF2-40B4-BE49-F238E27FC236}">
                    <a16:creationId xmlns:a16="http://schemas.microsoft.com/office/drawing/2014/main" id="{C689D796-C487-704A-8276-D5FFF03E46E7}"/>
                  </a:ext>
                </a:extLst>
              </p:cNvPr>
              <p:cNvSpPr>
                <a:spLocks noChangeAspect="1" noChangeArrowheads="1"/>
              </p:cNvSpPr>
              <p:nvPr/>
            </p:nvSpPr>
            <p:spPr bwMode="auto">
              <a:xfrm>
                <a:off x="0" y="439"/>
                <a:ext cx="386" cy="43"/>
              </a:xfrm>
              <a:custGeom>
                <a:avLst/>
                <a:gdLst>
                  <a:gd name="T0" fmla="*/ 0 w 1440"/>
                  <a:gd name="T1" fmla="*/ 43 h 156"/>
                  <a:gd name="T2" fmla="*/ 193 w 1440"/>
                  <a:gd name="T3" fmla="*/ 0 h 156"/>
                  <a:gd name="T4" fmla="*/ 386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2" name="Freeform 55">
                <a:extLst>
                  <a:ext uri="{FF2B5EF4-FFF2-40B4-BE49-F238E27FC236}">
                    <a16:creationId xmlns:a16="http://schemas.microsoft.com/office/drawing/2014/main" id="{62C42B9D-B6D6-14AC-4704-9C5BF53D6E30}"/>
                  </a:ext>
                </a:extLst>
              </p:cNvPr>
              <p:cNvSpPr>
                <a:spLocks noChangeAspect="1"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3" name="Freeform 56">
                <a:extLst>
                  <a:ext uri="{FF2B5EF4-FFF2-40B4-BE49-F238E27FC236}">
                    <a16:creationId xmlns:a16="http://schemas.microsoft.com/office/drawing/2014/main" id="{C6258F31-EC9D-26B6-3068-B24AE4FBBCE0}"/>
                  </a:ext>
                </a:extLst>
              </p:cNvPr>
              <p:cNvSpPr>
                <a:spLocks noChangeAspect="1" noChangeArrowheads="1"/>
              </p:cNvSpPr>
              <p:nvPr/>
            </p:nvSpPr>
            <p:spPr bwMode="auto">
              <a:xfrm rot="16200000" flipV="1">
                <a:off x="221"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05" name="Oval 57">
              <a:extLst>
                <a:ext uri="{FF2B5EF4-FFF2-40B4-BE49-F238E27FC236}">
                  <a16:creationId xmlns:a16="http://schemas.microsoft.com/office/drawing/2014/main" id="{85713F0D-AFA6-CCE3-FD59-07AFDC5E5061}"/>
                </a:ext>
              </a:extLst>
            </p:cNvPr>
            <p:cNvSpPr>
              <a:spLocks noChangeAspect="1" noChangeArrowheads="1"/>
            </p:cNvSpPr>
            <p:nvPr/>
          </p:nvSpPr>
          <p:spPr bwMode="auto">
            <a:xfrm>
              <a:off x="1234" y="275"/>
              <a:ext cx="37" cy="3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06" name="Line 58">
              <a:extLst>
                <a:ext uri="{FF2B5EF4-FFF2-40B4-BE49-F238E27FC236}">
                  <a16:creationId xmlns:a16="http://schemas.microsoft.com/office/drawing/2014/main" id="{D29BA154-7406-1029-9A8A-CBE3F93EE472}"/>
                </a:ext>
              </a:extLst>
            </p:cNvPr>
            <p:cNvSpPr>
              <a:spLocks noChangeAspect="1" noChangeShapeType="1"/>
            </p:cNvSpPr>
            <p:nvPr/>
          </p:nvSpPr>
          <p:spPr bwMode="auto">
            <a:xfrm>
              <a:off x="1207" y="466"/>
              <a:ext cx="1"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7" name="Line 59">
              <a:extLst>
                <a:ext uri="{FF2B5EF4-FFF2-40B4-BE49-F238E27FC236}">
                  <a16:creationId xmlns:a16="http://schemas.microsoft.com/office/drawing/2014/main" id="{AC0745DB-EED6-A4C1-0724-1D7FDDCC46F4}"/>
                </a:ext>
              </a:extLst>
            </p:cNvPr>
            <p:cNvSpPr>
              <a:spLocks noChangeAspect="1" noChangeShapeType="1"/>
            </p:cNvSpPr>
            <p:nvPr/>
          </p:nvSpPr>
          <p:spPr bwMode="auto">
            <a:xfrm>
              <a:off x="1294" y="466"/>
              <a:ext cx="0"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8" name="Line 60">
              <a:extLst>
                <a:ext uri="{FF2B5EF4-FFF2-40B4-BE49-F238E27FC236}">
                  <a16:creationId xmlns:a16="http://schemas.microsoft.com/office/drawing/2014/main" id="{DED45431-1B0C-799A-C82C-764BF2829D75}"/>
                </a:ext>
              </a:extLst>
            </p:cNvPr>
            <p:cNvSpPr>
              <a:spLocks noChangeAspect="1" noChangeShapeType="1"/>
            </p:cNvSpPr>
            <p:nvPr/>
          </p:nvSpPr>
          <p:spPr bwMode="auto">
            <a:xfrm>
              <a:off x="1234" y="466"/>
              <a:ext cx="0"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9" name="Line 61">
              <a:extLst>
                <a:ext uri="{FF2B5EF4-FFF2-40B4-BE49-F238E27FC236}">
                  <a16:creationId xmlns:a16="http://schemas.microsoft.com/office/drawing/2014/main" id="{90E0E25F-4C7F-3A4B-ADDC-166EAA9E9378}"/>
                </a:ext>
              </a:extLst>
            </p:cNvPr>
            <p:cNvSpPr>
              <a:spLocks noChangeAspect="1" noChangeShapeType="1"/>
            </p:cNvSpPr>
            <p:nvPr/>
          </p:nvSpPr>
          <p:spPr bwMode="auto">
            <a:xfrm>
              <a:off x="1267" y="465"/>
              <a:ext cx="0"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0" name="Line 62">
              <a:extLst>
                <a:ext uri="{FF2B5EF4-FFF2-40B4-BE49-F238E27FC236}">
                  <a16:creationId xmlns:a16="http://schemas.microsoft.com/office/drawing/2014/main" id="{794BB8EF-2406-B640-6802-59BC5E8A3FB2}"/>
                </a:ext>
              </a:extLst>
            </p:cNvPr>
            <p:cNvSpPr>
              <a:spLocks noChangeAspect="1" noChangeShapeType="1"/>
            </p:cNvSpPr>
            <p:nvPr/>
          </p:nvSpPr>
          <p:spPr bwMode="auto">
            <a:xfrm flipH="1">
              <a:off x="1000" y="511"/>
              <a:ext cx="20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1" name="Line 63">
              <a:extLst>
                <a:ext uri="{FF2B5EF4-FFF2-40B4-BE49-F238E27FC236}">
                  <a16:creationId xmlns:a16="http://schemas.microsoft.com/office/drawing/2014/main" id="{44F5CFA9-DAC6-3444-12E0-D286E8F92FEF}"/>
                </a:ext>
              </a:extLst>
            </p:cNvPr>
            <p:cNvSpPr>
              <a:spLocks noChangeAspect="1" noChangeShapeType="1"/>
            </p:cNvSpPr>
            <p:nvPr/>
          </p:nvSpPr>
          <p:spPr bwMode="auto">
            <a:xfrm>
              <a:off x="993" y="511"/>
              <a:ext cx="1"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2" name="Line 64">
              <a:extLst>
                <a:ext uri="{FF2B5EF4-FFF2-40B4-BE49-F238E27FC236}">
                  <a16:creationId xmlns:a16="http://schemas.microsoft.com/office/drawing/2014/main" id="{4AA35023-B65C-F07B-55AB-4A9C4197868B}"/>
                </a:ext>
              </a:extLst>
            </p:cNvPr>
            <p:cNvSpPr>
              <a:spLocks noChangeAspect="1" noChangeShapeType="1"/>
            </p:cNvSpPr>
            <p:nvPr/>
          </p:nvSpPr>
          <p:spPr bwMode="auto">
            <a:xfrm flipH="1">
              <a:off x="1297" y="516"/>
              <a:ext cx="19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3" name="Line 65">
              <a:extLst>
                <a:ext uri="{FF2B5EF4-FFF2-40B4-BE49-F238E27FC236}">
                  <a16:creationId xmlns:a16="http://schemas.microsoft.com/office/drawing/2014/main" id="{D56FBB2A-DAB7-552C-EC8E-5852FC1504EA}"/>
                </a:ext>
              </a:extLst>
            </p:cNvPr>
            <p:cNvSpPr>
              <a:spLocks noChangeAspect="1" noChangeShapeType="1"/>
            </p:cNvSpPr>
            <p:nvPr/>
          </p:nvSpPr>
          <p:spPr bwMode="auto">
            <a:xfrm>
              <a:off x="1493" y="513"/>
              <a:ext cx="1"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4" name="Line 66">
              <a:extLst>
                <a:ext uri="{FF2B5EF4-FFF2-40B4-BE49-F238E27FC236}">
                  <a16:creationId xmlns:a16="http://schemas.microsoft.com/office/drawing/2014/main" id="{B618A9D0-F324-320A-8FB4-2390FE4503F6}"/>
                </a:ext>
              </a:extLst>
            </p:cNvPr>
            <p:cNvSpPr>
              <a:spLocks noChangeAspect="1" noChangeShapeType="1"/>
            </p:cNvSpPr>
            <p:nvPr/>
          </p:nvSpPr>
          <p:spPr bwMode="auto">
            <a:xfrm>
              <a:off x="1175" y="550"/>
              <a:ext cx="5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5" name="Line 67">
              <a:extLst>
                <a:ext uri="{FF2B5EF4-FFF2-40B4-BE49-F238E27FC236}">
                  <a16:creationId xmlns:a16="http://schemas.microsoft.com/office/drawing/2014/main" id="{3482C50E-D767-8C8C-FBE3-1CEC9142981D}"/>
                </a:ext>
              </a:extLst>
            </p:cNvPr>
            <p:cNvSpPr>
              <a:spLocks noChangeAspect="1" noChangeShapeType="1"/>
            </p:cNvSpPr>
            <p:nvPr/>
          </p:nvSpPr>
          <p:spPr bwMode="auto">
            <a:xfrm>
              <a:off x="1169" y="550"/>
              <a:ext cx="1" cy="3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6" name="Line 68">
              <a:extLst>
                <a:ext uri="{FF2B5EF4-FFF2-40B4-BE49-F238E27FC236}">
                  <a16:creationId xmlns:a16="http://schemas.microsoft.com/office/drawing/2014/main" id="{42B26B74-BD32-EAAE-2C16-9784F35DFACF}"/>
                </a:ext>
              </a:extLst>
            </p:cNvPr>
            <p:cNvSpPr>
              <a:spLocks noChangeAspect="1" noChangeShapeType="1"/>
            </p:cNvSpPr>
            <p:nvPr/>
          </p:nvSpPr>
          <p:spPr bwMode="auto">
            <a:xfrm>
              <a:off x="1270" y="553"/>
              <a:ext cx="5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7" name="Line 69">
              <a:extLst>
                <a:ext uri="{FF2B5EF4-FFF2-40B4-BE49-F238E27FC236}">
                  <a16:creationId xmlns:a16="http://schemas.microsoft.com/office/drawing/2014/main" id="{FA8D602B-2678-A8C6-503C-1F66EC0F904E}"/>
                </a:ext>
              </a:extLst>
            </p:cNvPr>
            <p:cNvSpPr>
              <a:spLocks noChangeAspect="1" noChangeShapeType="1"/>
            </p:cNvSpPr>
            <p:nvPr/>
          </p:nvSpPr>
          <p:spPr bwMode="auto">
            <a:xfrm>
              <a:off x="1332" y="555"/>
              <a:ext cx="1" cy="3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8" name="AutoShape 70">
              <a:extLst>
                <a:ext uri="{FF2B5EF4-FFF2-40B4-BE49-F238E27FC236}">
                  <a16:creationId xmlns:a16="http://schemas.microsoft.com/office/drawing/2014/main" id="{44AB2830-07C4-CBFA-80F7-29AB4199A840}"/>
                </a:ext>
              </a:extLst>
            </p:cNvPr>
            <p:cNvSpPr>
              <a:spLocks noChangeAspect="1" noChangeArrowheads="1"/>
            </p:cNvSpPr>
            <p:nvPr/>
          </p:nvSpPr>
          <p:spPr bwMode="auto">
            <a:xfrm rot="-5400000">
              <a:off x="2024" y="597"/>
              <a:ext cx="148"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19" name="AutoShape 71">
              <a:extLst>
                <a:ext uri="{FF2B5EF4-FFF2-40B4-BE49-F238E27FC236}">
                  <a16:creationId xmlns:a16="http://schemas.microsoft.com/office/drawing/2014/main" id="{BF932683-14DC-E6BD-9687-641018FD983F}"/>
                </a:ext>
              </a:extLst>
            </p:cNvPr>
            <p:cNvSpPr>
              <a:spLocks noChangeAspect="1" noChangeArrowheads="1"/>
            </p:cNvSpPr>
            <p:nvPr/>
          </p:nvSpPr>
          <p:spPr bwMode="auto">
            <a:xfrm rot="-5400000">
              <a:off x="1653" y="593"/>
              <a:ext cx="147"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20" name="AutoShape 72">
              <a:extLst>
                <a:ext uri="{FF2B5EF4-FFF2-40B4-BE49-F238E27FC236}">
                  <a16:creationId xmlns:a16="http://schemas.microsoft.com/office/drawing/2014/main" id="{C20AF3E7-1602-2A7C-DAC1-295C19233804}"/>
                </a:ext>
              </a:extLst>
            </p:cNvPr>
            <p:cNvSpPr>
              <a:spLocks noChangeAspect="1" noChangeArrowheads="1"/>
            </p:cNvSpPr>
            <p:nvPr/>
          </p:nvSpPr>
          <p:spPr bwMode="auto">
            <a:xfrm rot="-5400000">
              <a:off x="1840" y="593"/>
              <a:ext cx="147"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421" name="Group 73">
              <a:extLst>
                <a:ext uri="{FF2B5EF4-FFF2-40B4-BE49-F238E27FC236}">
                  <a16:creationId xmlns:a16="http://schemas.microsoft.com/office/drawing/2014/main" id="{477C7A69-94BB-2D69-ED86-1F67D7BBFF69}"/>
                </a:ext>
              </a:extLst>
            </p:cNvPr>
            <p:cNvGrpSpPr>
              <a:grpSpLocks noChangeAspect="1"/>
            </p:cNvGrpSpPr>
            <p:nvPr/>
          </p:nvGrpSpPr>
          <p:grpSpPr bwMode="auto">
            <a:xfrm>
              <a:off x="1851" y="305"/>
              <a:ext cx="128" cy="170"/>
              <a:chOff x="0" y="0"/>
              <a:chExt cx="391" cy="482"/>
            </a:xfrm>
          </p:grpSpPr>
          <p:sp>
            <p:nvSpPr>
              <p:cNvPr id="15526" name="Freeform 74">
                <a:extLst>
                  <a:ext uri="{FF2B5EF4-FFF2-40B4-BE49-F238E27FC236}">
                    <a16:creationId xmlns:a16="http://schemas.microsoft.com/office/drawing/2014/main" id="{6EEE2471-EF61-A483-F371-9EC91DC1C3E0}"/>
                  </a:ext>
                </a:extLst>
              </p:cNvPr>
              <p:cNvSpPr>
                <a:spLocks noChangeAspect="1" noChangeArrowheads="1"/>
              </p:cNvSpPr>
              <p:nvPr/>
            </p:nvSpPr>
            <p:spPr bwMode="auto">
              <a:xfrm>
                <a:off x="5" y="0"/>
                <a:ext cx="386" cy="166"/>
              </a:xfrm>
              <a:custGeom>
                <a:avLst/>
                <a:gdLst>
                  <a:gd name="T0" fmla="*/ 0 w 1440"/>
                  <a:gd name="T1" fmla="*/ 166 h 156"/>
                  <a:gd name="T2" fmla="*/ 193 w 1440"/>
                  <a:gd name="T3" fmla="*/ 0 h 156"/>
                  <a:gd name="T4" fmla="*/ 386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7" name="Freeform 75">
                <a:extLst>
                  <a:ext uri="{FF2B5EF4-FFF2-40B4-BE49-F238E27FC236}">
                    <a16:creationId xmlns:a16="http://schemas.microsoft.com/office/drawing/2014/main" id="{A51AE736-817C-BA94-6022-0A941ED7DB60}"/>
                  </a:ext>
                </a:extLst>
              </p:cNvPr>
              <p:cNvSpPr>
                <a:spLocks noChangeAspect="1" noChangeArrowheads="1"/>
              </p:cNvSpPr>
              <p:nvPr/>
            </p:nvSpPr>
            <p:spPr bwMode="auto">
              <a:xfrm>
                <a:off x="0" y="439"/>
                <a:ext cx="386" cy="43"/>
              </a:xfrm>
              <a:custGeom>
                <a:avLst/>
                <a:gdLst>
                  <a:gd name="T0" fmla="*/ 0 w 1440"/>
                  <a:gd name="T1" fmla="*/ 43 h 156"/>
                  <a:gd name="T2" fmla="*/ 193 w 1440"/>
                  <a:gd name="T3" fmla="*/ 0 h 156"/>
                  <a:gd name="T4" fmla="*/ 386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8" name="Freeform 76">
                <a:extLst>
                  <a:ext uri="{FF2B5EF4-FFF2-40B4-BE49-F238E27FC236}">
                    <a16:creationId xmlns:a16="http://schemas.microsoft.com/office/drawing/2014/main" id="{E87ACBCA-BEFF-DAD8-B615-4D6C251A3547}"/>
                  </a:ext>
                </a:extLst>
              </p:cNvPr>
              <p:cNvSpPr>
                <a:spLocks noChangeAspect="1"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9" name="Freeform 77">
                <a:extLst>
                  <a:ext uri="{FF2B5EF4-FFF2-40B4-BE49-F238E27FC236}">
                    <a16:creationId xmlns:a16="http://schemas.microsoft.com/office/drawing/2014/main" id="{734E35C6-2D1E-75CA-2C5C-899364DDAD84}"/>
                  </a:ext>
                </a:extLst>
              </p:cNvPr>
              <p:cNvSpPr>
                <a:spLocks noChangeAspect="1" noChangeArrowheads="1"/>
              </p:cNvSpPr>
              <p:nvPr/>
            </p:nvSpPr>
            <p:spPr bwMode="auto">
              <a:xfrm rot="16200000" flipV="1">
                <a:off x="221"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22" name="Oval 78">
              <a:extLst>
                <a:ext uri="{FF2B5EF4-FFF2-40B4-BE49-F238E27FC236}">
                  <a16:creationId xmlns:a16="http://schemas.microsoft.com/office/drawing/2014/main" id="{7D1A9F9F-7B17-7C7D-864F-1806E2D4C488}"/>
                </a:ext>
              </a:extLst>
            </p:cNvPr>
            <p:cNvSpPr>
              <a:spLocks noChangeAspect="1" noChangeArrowheads="1"/>
            </p:cNvSpPr>
            <p:nvPr/>
          </p:nvSpPr>
          <p:spPr bwMode="auto">
            <a:xfrm>
              <a:off x="1893" y="275"/>
              <a:ext cx="37" cy="3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23" name="Line 79">
              <a:extLst>
                <a:ext uri="{FF2B5EF4-FFF2-40B4-BE49-F238E27FC236}">
                  <a16:creationId xmlns:a16="http://schemas.microsoft.com/office/drawing/2014/main" id="{93C616D9-1CBB-C1DE-3109-CB6468639D4A}"/>
                </a:ext>
              </a:extLst>
            </p:cNvPr>
            <p:cNvSpPr>
              <a:spLocks noChangeAspect="1" noChangeShapeType="1"/>
            </p:cNvSpPr>
            <p:nvPr/>
          </p:nvSpPr>
          <p:spPr bwMode="auto">
            <a:xfrm>
              <a:off x="1872" y="466"/>
              <a:ext cx="1"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4" name="Line 80">
              <a:extLst>
                <a:ext uri="{FF2B5EF4-FFF2-40B4-BE49-F238E27FC236}">
                  <a16:creationId xmlns:a16="http://schemas.microsoft.com/office/drawing/2014/main" id="{33E04CE9-757B-3ED4-403C-3426F9AD8657}"/>
                </a:ext>
              </a:extLst>
            </p:cNvPr>
            <p:cNvSpPr>
              <a:spLocks noChangeAspect="1" noChangeShapeType="1"/>
            </p:cNvSpPr>
            <p:nvPr/>
          </p:nvSpPr>
          <p:spPr bwMode="auto">
            <a:xfrm>
              <a:off x="1953" y="466"/>
              <a:ext cx="0"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5" name="Line 81">
              <a:extLst>
                <a:ext uri="{FF2B5EF4-FFF2-40B4-BE49-F238E27FC236}">
                  <a16:creationId xmlns:a16="http://schemas.microsoft.com/office/drawing/2014/main" id="{53CE0F02-4A89-62F4-9E33-136A07EBFC42}"/>
                </a:ext>
              </a:extLst>
            </p:cNvPr>
            <p:cNvSpPr>
              <a:spLocks noChangeAspect="1" noChangeShapeType="1"/>
            </p:cNvSpPr>
            <p:nvPr/>
          </p:nvSpPr>
          <p:spPr bwMode="auto">
            <a:xfrm>
              <a:off x="1914" y="465"/>
              <a:ext cx="1" cy="1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6" name="Line 82">
              <a:extLst>
                <a:ext uri="{FF2B5EF4-FFF2-40B4-BE49-F238E27FC236}">
                  <a16:creationId xmlns:a16="http://schemas.microsoft.com/office/drawing/2014/main" id="{FE5E3D10-155B-3781-AA65-19F00F8476FA}"/>
                </a:ext>
              </a:extLst>
            </p:cNvPr>
            <p:cNvSpPr>
              <a:spLocks noChangeAspect="1" noChangeShapeType="1"/>
            </p:cNvSpPr>
            <p:nvPr/>
          </p:nvSpPr>
          <p:spPr bwMode="auto">
            <a:xfrm flipH="1">
              <a:off x="1735" y="511"/>
              <a:ext cx="13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7" name="Line 83">
              <a:extLst>
                <a:ext uri="{FF2B5EF4-FFF2-40B4-BE49-F238E27FC236}">
                  <a16:creationId xmlns:a16="http://schemas.microsoft.com/office/drawing/2014/main" id="{40CDA7E4-78A3-81BB-3486-76DE5DD76F8D}"/>
                </a:ext>
              </a:extLst>
            </p:cNvPr>
            <p:cNvSpPr>
              <a:spLocks noChangeAspect="1" noChangeShapeType="1"/>
            </p:cNvSpPr>
            <p:nvPr/>
          </p:nvSpPr>
          <p:spPr bwMode="auto">
            <a:xfrm>
              <a:off x="1728" y="511"/>
              <a:ext cx="1"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8" name="Line 84">
              <a:extLst>
                <a:ext uri="{FF2B5EF4-FFF2-40B4-BE49-F238E27FC236}">
                  <a16:creationId xmlns:a16="http://schemas.microsoft.com/office/drawing/2014/main" id="{5B647A09-EFBA-B921-83D2-9CBEC8C0D6D6}"/>
                </a:ext>
              </a:extLst>
            </p:cNvPr>
            <p:cNvSpPr>
              <a:spLocks noChangeAspect="1" noChangeShapeType="1"/>
            </p:cNvSpPr>
            <p:nvPr/>
          </p:nvSpPr>
          <p:spPr bwMode="auto">
            <a:xfrm flipH="1">
              <a:off x="1956" y="516"/>
              <a:ext cx="1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9" name="Line 85">
              <a:extLst>
                <a:ext uri="{FF2B5EF4-FFF2-40B4-BE49-F238E27FC236}">
                  <a16:creationId xmlns:a16="http://schemas.microsoft.com/office/drawing/2014/main" id="{5527FB16-DE5A-4361-01D1-51C5BDD8F548}"/>
                </a:ext>
              </a:extLst>
            </p:cNvPr>
            <p:cNvSpPr>
              <a:spLocks noChangeAspect="1" noChangeShapeType="1"/>
            </p:cNvSpPr>
            <p:nvPr/>
          </p:nvSpPr>
          <p:spPr bwMode="auto">
            <a:xfrm>
              <a:off x="2100" y="513"/>
              <a:ext cx="1"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0" name="AutoShape 86">
              <a:extLst>
                <a:ext uri="{FF2B5EF4-FFF2-40B4-BE49-F238E27FC236}">
                  <a16:creationId xmlns:a16="http://schemas.microsoft.com/office/drawing/2014/main" id="{C383DCD1-E304-AE1E-97BA-ECA334298C53}"/>
                </a:ext>
              </a:extLst>
            </p:cNvPr>
            <p:cNvSpPr>
              <a:spLocks noChangeAspect="1" noChangeArrowheads="1"/>
            </p:cNvSpPr>
            <p:nvPr/>
          </p:nvSpPr>
          <p:spPr bwMode="auto">
            <a:xfrm rot="-5400000">
              <a:off x="2484" y="603"/>
              <a:ext cx="148"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31" name="AutoShape 87">
              <a:extLst>
                <a:ext uri="{FF2B5EF4-FFF2-40B4-BE49-F238E27FC236}">
                  <a16:creationId xmlns:a16="http://schemas.microsoft.com/office/drawing/2014/main" id="{E860D0EB-5066-841A-2AF5-2F1DAC266C75}"/>
                </a:ext>
              </a:extLst>
            </p:cNvPr>
            <p:cNvSpPr>
              <a:spLocks noChangeAspect="1" noChangeArrowheads="1"/>
            </p:cNvSpPr>
            <p:nvPr/>
          </p:nvSpPr>
          <p:spPr bwMode="auto">
            <a:xfrm rot="-5400000">
              <a:off x="2242" y="599"/>
              <a:ext cx="147" cy="129"/>
            </a:xfrm>
            <a:prstGeom prst="flowChartDelay">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432" name="Group 88">
              <a:extLst>
                <a:ext uri="{FF2B5EF4-FFF2-40B4-BE49-F238E27FC236}">
                  <a16:creationId xmlns:a16="http://schemas.microsoft.com/office/drawing/2014/main" id="{01FFB470-BEDC-E1CB-04D4-507F7B5C5A4F}"/>
                </a:ext>
              </a:extLst>
            </p:cNvPr>
            <p:cNvGrpSpPr>
              <a:grpSpLocks noChangeAspect="1"/>
            </p:cNvGrpSpPr>
            <p:nvPr/>
          </p:nvGrpSpPr>
          <p:grpSpPr bwMode="auto">
            <a:xfrm>
              <a:off x="2376" y="311"/>
              <a:ext cx="128" cy="170"/>
              <a:chOff x="0" y="0"/>
              <a:chExt cx="391" cy="482"/>
            </a:xfrm>
          </p:grpSpPr>
          <p:sp>
            <p:nvSpPr>
              <p:cNvPr id="15522" name="Freeform 89">
                <a:extLst>
                  <a:ext uri="{FF2B5EF4-FFF2-40B4-BE49-F238E27FC236}">
                    <a16:creationId xmlns:a16="http://schemas.microsoft.com/office/drawing/2014/main" id="{8A2D42F4-4AF7-C790-0697-B1C383B5B52D}"/>
                  </a:ext>
                </a:extLst>
              </p:cNvPr>
              <p:cNvSpPr>
                <a:spLocks noChangeAspect="1" noChangeArrowheads="1"/>
              </p:cNvSpPr>
              <p:nvPr/>
            </p:nvSpPr>
            <p:spPr bwMode="auto">
              <a:xfrm>
                <a:off x="5" y="0"/>
                <a:ext cx="386" cy="166"/>
              </a:xfrm>
              <a:custGeom>
                <a:avLst/>
                <a:gdLst>
                  <a:gd name="T0" fmla="*/ 0 w 1440"/>
                  <a:gd name="T1" fmla="*/ 166 h 156"/>
                  <a:gd name="T2" fmla="*/ 193 w 1440"/>
                  <a:gd name="T3" fmla="*/ 0 h 156"/>
                  <a:gd name="T4" fmla="*/ 386 w 1440"/>
                  <a:gd name="T5" fmla="*/ 166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5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3" name="Freeform 90">
                <a:extLst>
                  <a:ext uri="{FF2B5EF4-FFF2-40B4-BE49-F238E27FC236}">
                    <a16:creationId xmlns:a16="http://schemas.microsoft.com/office/drawing/2014/main" id="{3BC4522F-D58A-220F-C734-BA7618265383}"/>
                  </a:ext>
                </a:extLst>
              </p:cNvPr>
              <p:cNvSpPr>
                <a:spLocks noChangeAspect="1" noChangeArrowheads="1"/>
              </p:cNvSpPr>
              <p:nvPr/>
            </p:nvSpPr>
            <p:spPr bwMode="auto">
              <a:xfrm>
                <a:off x="0" y="439"/>
                <a:ext cx="386" cy="43"/>
              </a:xfrm>
              <a:custGeom>
                <a:avLst/>
                <a:gdLst>
                  <a:gd name="T0" fmla="*/ 0 w 1440"/>
                  <a:gd name="T1" fmla="*/ 43 h 156"/>
                  <a:gd name="T2" fmla="*/ 193 w 1440"/>
                  <a:gd name="T3" fmla="*/ 0 h 156"/>
                  <a:gd name="T4" fmla="*/ 386 w 1440"/>
                  <a:gd name="T5" fmla="*/ 43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4" name="Freeform 91">
                <a:extLst>
                  <a:ext uri="{FF2B5EF4-FFF2-40B4-BE49-F238E27FC236}">
                    <a16:creationId xmlns:a16="http://schemas.microsoft.com/office/drawing/2014/main" id="{EDC06D0C-330E-7E2E-69E8-946BEF4C1026}"/>
                  </a:ext>
                </a:extLst>
              </p:cNvPr>
              <p:cNvSpPr>
                <a:spLocks noChangeAspect="1" noChangeArrowheads="1"/>
              </p:cNvSpPr>
              <p:nvPr/>
            </p:nvSpPr>
            <p:spPr bwMode="auto">
              <a:xfrm rot="5400000" flipV="1">
                <a:off x="-140" y="304"/>
                <a:ext cx="300" cy="12"/>
              </a:xfrm>
              <a:custGeom>
                <a:avLst/>
                <a:gdLst>
                  <a:gd name="T0" fmla="*/ 0 w 1440"/>
                  <a:gd name="T1" fmla="*/ 12 h 156"/>
                  <a:gd name="T2" fmla="*/ 150 w 1440"/>
                  <a:gd name="T3" fmla="*/ 0 h 156"/>
                  <a:gd name="T4" fmla="*/ 300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5" name="Freeform 92">
                <a:extLst>
                  <a:ext uri="{FF2B5EF4-FFF2-40B4-BE49-F238E27FC236}">
                    <a16:creationId xmlns:a16="http://schemas.microsoft.com/office/drawing/2014/main" id="{638AD28B-8985-99A7-BDC7-572A6B7AB877}"/>
                  </a:ext>
                </a:extLst>
              </p:cNvPr>
              <p:cNvSpPr>
                <a:spLocks noChangeAspect="1" noChangeArrowheads="1"/>
              </p:cNvSpPr>
              <p:nvPr/>
            </p:nvSpPr>
            <p:spPr bwMode="auto">
              <a:xfrm rot="16200000" flipV="1">
                <a:off x="221" y="290"/>
                <a:ext cx="301" cy="12"/>
              </a:xfrm>
              <a:custGeom>
                <a:avLst/>
                <a:gdLst>
                  <a:gd name="T0" fmla="*/ 0 w 1440"/>
                  <a:gd name="T1" fmla="*/ 12 h 156"/>
                  <a:gd name="T2" fmla="*/ 151 w 1440"/>
                  <a:gd name="T3" fmla="*/ 0 h 156"/>
                  <a:gd name="T4" fmla="*/ 301 w 1440"/>
                  <a:gd name="T5" fmla="*/ 12 h 156"/>
                  <a:gd name="T6" fmla="*/ 0 60000 65536"/>
                  <a:gd name="T7" fmla="*/ 0 60000 65536"/>
                  <a:gd name="T8" fmla="*/ 0 60000 65536"/>
                </a:gdLst>
                <a:ahLst/>
                <a:cxnLst>
                  <a:cxn ang="T6">
                    <a:pos x="T0" y="T1"/>
                  </a:cxn>
                  <a:cxn ang="T7">
                    <a:pos x="T2" y="T3"/>
                  </a:cxn>
                  <a:cxn ang="T8">
                    <a:pos x="T4" y="T5"/>
                  </a:cxn>
                </a:cxnLst>
                <a:rect l="0" t="0" r="r" b="b"/>
                <a:pathLst>
                  <a:path w="1440" h="156">
                    <a:moveTo>
                      <a:pt x="0" y="156"/>
                    </a:moveTo>
                    <a:cubicBezTo>
                      <a:pt x="240" y="78"/>
                      <a:pt x="480" y="0"/>
                      <a:pt x="720" y="0"/>
                    </a:cubicBezTo>
                    <a:cubicBezTo>
                      <a:pt x="960" y="0"/>
                      <a:pt x="1320" y="130"/>
                      <a:pt x="1440" y="156"/>
                    </a:cubicBezTo>
                  </a:path>
                </a:pathLst>
              </a:cu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33" name="Oval 93">
              <a:extLst>
                <a:ext uri="{FF2B5EF4-FFF2-40B4-BE49-F238E27FC236}">
                  <a16:creationId xmlns:a16="http://schemas.microsoft.com/office/drawing/2014/main" id="{9BEA937D-F24C-E646-B153-F71053C712DF}"/>
                </a:ext>
              </a:extLst>
            </p:cNvPr>
            <p:cNvSpPr>
              <a:spLocks noChangeAspect="1" noChangeArrowheads="1"/>
            </p:cNvSpPr>
            <p:nvPr/>
          </p:nvSpPr>
          <p:spPr bwMode="auto">
            <a:xfrm>
              <a:off x="2417" y="281"/>
              <a:ext cx="38" cy="3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34" name="Line 94">
              <a:extLst>
                <a:ext uri="{FF2B5EF4-FFF2-40B4-BE49-F238E27FC236}">
                  <a16:creationId xmlns:a16="http://schemas.microsoft.com/office/drawing/2014/main" id="{B6B8FDFF-52F9-A8B3-D5EC-6541BCA6C4B6}"/>
                </a:ext>
              </a:extLst>
            </p:cNvPr>
            <p:cNvSpPr>
              <a:spLocks noChangeAspect="1" noChangeShapeType="1"/>
            </p:cNvSpPr>
            <p:nvPr/>
          </p:nvSpPr>
          <p:spPr bwMode="auto">
            <a:xfrm>
              <a:off x="2397" y="472"/>
              <a:ext cx="1"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5" name="Line 95">
              <a:extLst>
                <a:ext uri="{FF2B5EF4-FFF2-40B4-BE49-F238E27FC236}">
                  <a16:creationId xmlns:a16="http://schemas.microsoft.com/office/drawing/2014/main" id="{7E0A416F-5009-8CAF-2C7B-109751C1F2EB}"/>
                </a:ext>
              </a:extLst>
            </p:cNvPr>
            <p:cNvSpPr>
              <a:spLocks noChangeAspect="1" noChangeShapeType="1"/>
            </p:cNvSpPr>
            <p:nvPr/>
          </p:nvSpPr>
          <p:spPr bwMode="auto">
            <a:xfrm>
              <a:off x="2478" y="472"/>
              <a:ext cx="0"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6" name="Line 96">
              <a:extLst>
                <a:ext uri="{FF2B5EF4-FFF2-40B4-BE49-F238E27FC236}">
                  <a16:creationId xmlns:a16="http://schemas.microsoft.com/office/drawing/2014/main" id="{AD8BF794-AD19-87E3-35E5-A677D51B08B9}"/>
                </a:ext>
              </a:extLst>
            </p:cNvPr>
            <p:cNvSpPr>
              <a:spLocks noChangeAspect="1" noChangeShapeType="1"/>
            </p:cNvSpPr>
            <p:nvPr/>
          </p:nvSpPr>
          <p:spPr bwMode="auto">
            <a:xfrm flipH="1">
              <a:off x="2324" y="517"/>
              <a:ext cx="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7" name="Line 97">
              <a:extLst>
                <a:ext uri="{FF2B5EF4-FFF2-40B4-BE49-F238E27FC236}">
                  <a16:creationId xmlns:a16="http://schemas.microsoft.com/office/drawing/2014/main" id="{7A7C3F3A-4351-000E-899B-491DAA11AE18}"/>
                </a:ext>
              </a:extLst>
            </p:cNvPr>
            <p:cNvSpPr>
              <a:spLocks noChangeAspect="1" noChangeShapeType="1"/>
            </p:cNvSpPr>
            <p:nvPr/>
          </p:nvSpPr>
          <p:spPr bwMode="auto">
            <a:xfrm>
              <a:off x="2317" y="517"/>
              <a:ext cx="1" cy="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8" name="Line 98">
              <a:extLst>
                <a:ext uri="{FF2B5EF4-FFF2-40B4-BE49-F238E27FC236}">
                  <a16:creationId xmlns:a16="http://schemas.microsoft.com/office/drawing/2014/main" id="{EBDA6C17-2C45-4969-2362-98477BF47A63}"/>
                </a:ext>
              </a:extLst>
            </p:cNvPr>
            <p:cNvSpPr>
              <a:spLocks noChangeAspect="1" noChangeShapeType="1"/>
            </p:cNvSpPr>
            <p:nvPr/>
          </p:nvSpPr>
          <p:spPr bwMode="auto">
            <a:xfrm flipH="1">
              <a:off x="2482" y="520"/>
              <a:ext cx="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39" name="Line 99">
              <a:extLst>
                <a:ext uri="{FF2B5EF4-FFF2-40B4-BE49-F238E27FC236}">
                  <a16:creationId xmlns:a16="http://schemas.microsoft.com/office/drawing/2014/main" id="{491E03B2-56F6-B7B0-2ED5-CE111E193213}"/>
                </a:ext>
              </a:extLst>
            </p:cNvPr>
            <p:cNvSpPr>
              <a:spLocks noChangeAspect="1" noChangeShapeType="1"/>
            </p:cNvSpPr>
            <p:nvPr/>
          </p:nvSpPr>
          <p:spPr bwMode="auto">
            <a:xfrm>
              <a:off x="2560" y="519"/>
              <a:ext cx="2" cy="7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0" name="Line 100">
              <a:extLst>
                <a:ext uri="{FF2B5EF4-FFF2-40B4-BE49-F238E27FC236}">
                  <a16:creationId xmlns:a16="http://schemas.microsoft.com/office/drawing/2014/main" id="{DEA05E25-5AB4-ABE5-8AF8-43AF8ED3A53A}"/>
                </a:ext>
              </a:extLst>
            </p:cNvPr>
            <p:cNvSpPr>
              <a:spLocks noChangeAspect="1" noChangeShapeType="1"/>
            </p:cNvSpPr>
            <p:nvPr/>
          </p:nvSpPr>
          <p:spPr bwMode="auto">
            <a:xfrm>
              <a:off x="105" y="736"/>
              <a:ext cx="1" cy="3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1" name="Line 101">
              <a:extLst>
                <a:ext uri="{FF2B5EF4-FFF2-40B4-BE49-F238E27FC236}">
                  <a16:creationId xmlns:a16="http://schemas.microsoft.com/office/drawing/2014/main" id="{5B17CE29-44BE-E672-F136-5AF79A896900}"/>
                </a:ext>
              </a:extLst>
            </p:cNvPr>
            <p:cNvSpPr>
              <a:spLocks noChangeAspect="1" noChangeShapeType="1"/>
            </p:cNvSpPr>
            <p:nvPr/>
          </p:nvSpPr>
          <p:spPr bwMode="auto">
            <a:xfrm>
              <a:off x="245" y="736"/>
              <a:ext cx="1"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2" name="Line 102">
              <a:extLst>
                <a:ext uri="{FF2B5EF4-FFF2-40B4-BE49-F238E27FC236}">
                  <a16:creationId xmlns:a16="http://schemas.microsoft.com/office/drawing/2014/main" id="{329938EB-2874-6EB0-052A-6988585F8AB2}"/>
                </a:ext>
              </a:extLst>
            </p:cNvPr>
            <p:cNvSpPr>
              <a:spLocks noChangeAspect="1" noChangeShapeType="1"/>
            </p:cNvSpPr>
            <p:nvPr/>
          </p:nvSpPr>
          <p:spPr bwMode="auto">
            <a:xfrm>
              <a:off x="2607" y="747"/>
              <a:ext cx="1"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3" name="Line 103">
              <a:extLst>
                <a:ext uri="{FF2B5EF4-FFF2-40B4-BE49-F238E27FC236}">
                  <a16:creationId xmlns:a16="http://schemas.microsoft.com/office/drawing/2014/main" id="{7C5229E0-CFCC-0D3A-0D3B-FB39D4F1E8E4}"/>
                </a:ext>
              </a:extLst>
            </p:cNvPr>
            <p:cNvSpPr>
              <a:spLocks noChangeAspect="1" noChangeShapeType="1"/>
            </p:cNvSpPr>
            <p:nvPr/>
          </p:nvSpPr>
          <p:spPr bwMode="auto">
            <a:xfrm>
              <a:off x="274" y="736"/>
              <a:ext cx="1"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4" name="Line 104">
              <a:extLst>
                <a:ext uri="{FF2B5EF4-FFF2-40B4-BE49-F238E27FC236}">
                  <a16:creationId xmlns:a16="http://schemas.microsoft.com/office/drawing/2014/main" id="{3AB00F2D-C708-8F5E-5456-4D66D97C8DAD}"/>
                </a:ext>
              </a:extLst>
            </p:cNvPr>
            <p:cNvSpPr>
              <a:spLocks noChangeAspect="1" noChangeShapeType="1"/>
            </p:cNvSpPr>
            <p:nvPr/>
          </p:nvSpPr>
          <p:spPr bwMode="auto">
            <a:xfrm>
              <a:off x="2146" y="747"/>
              <a:ext cx="1"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5" name="Line 105">
              <a:extLst>
                <a:ext uri="{FF2B5EF4-FFF2-40B4-BE49-F238E27FC236}">
                  <a16:creationId xmlns:a16="http://schemas.microsoft.com/office/drawing/2014/main" id="{EC5EA12A-435F-A0AF-1CA6-C1CE039C6F19}"/>
                </a:ext>
              </a:extLst>
            </p:cNvPr>
            <p:cNvSpPr>
              <a:spLocks noChangeAspect="1" noChangeShapeType="1"/>
            </p:cNvSpPr>
            <p:nvPr/>
          </p:nvSpPr>
          <p:spPr bwMode="auto">
            <a:xfrm>
              <a:off x="1534" y="747"/>
              <a:ext cx="0" cy="6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6" name="Line 106">
              <a:extLst>
                <a:ext uri="{FF2B5EF4-FFF2-40B4-BE49-F238E27FC236}">
                  <a16:creationId xmlns:a16="http://schemas.microsoft.com/office/drawing/2014/main" id="{961B25E4-C9B8-4057-8EA8-DAA54D0D0019}"/>
                </a:ext>
              </a:extLst>
            </p:cNvPr>
            <p:cNvSpPr>
              <a:spLocks noChangeAspect="1" noChangeShapeType="1"/>
            </p:cNvSpPr>
            <p:nvPr/>
          </p:nvSpPr>
          <p:spPr bwMode="auto">
            <a:xfrm>
              <a:off x="309" y="736"/>
              <a:ext cx="1" cy="1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7" name="Line 107">
              <a:extLst>
                <a:ext uri="{FF2B5EF4-FFF2-40B4-BE49-F238E27FC236}">
                  <a16:creationId xmlns:a16="http://schemas.microsoft.com/office/drawing/2014/main" id="{384A9954-4D04-D9F5-CF03-8B8622EBDCEC}"/>
                </a:ext>
              </a:extLst>
            </p:cNvPr>
            <p:cNvSpPr>
              <a:spLocks noChangeAspect="1" noChangeShapeType="1"/>
            </p:cNvSpPr>
            <p:nvPr/>
          </p:nvSpPr>
          <p:spPr bwMode="auto">
            <a:xfrm>
              <a:off x="332" y="736"/>
              <a:ext cx="1" cy="8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8" name="Line 108">
              <a:extLst>
                <a:ext uri="{FF2B5EF4-FFF2-40B4-BE49-F238E27FC236}">
                  <a16:creationId xmlns:a16="http://schemas.microsoft.com/office/drawing/2014/main" id="{20A7A7DD-D13E-3F3D-6363-CD93022B5FCA}"/>
                </a:ext>
              </a:extLst>
            </p:cNvPr>
            <p:cNvSpPr>
              <a:spLocks noChangeAspect="1" noChangeShapeType="1"/>
            </p:cNvSpPr>
            <p:nvPr/>
          </p:nvSpPr>
          <p:spPr bwMode="auto">
            <a:xfrm>
              <a:off x="513" y="736"/>
              <a:ext cx="0" cy="8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49" name="Line 109">
              <a:extLst>
                <a:ext uri="{FF2B5EF4-FFF2-40B4-BE49-F238E27FC236}">
                  <a16:creationId xmlns:a16="http://schemas.microsoft.com/office/drawing/2014/main" id="{FEC5EF62-5DA2-5894-658B-B83D65B79524}"/>
                </a:ext>
              </a:extLst>
            </p:cNvPr>
            <p:cNvSpPr>
              <a:spLocks noChangeAspect="1" noChangeShapeType="1"/>
            </p:cNvSpPr>
            <p:nvPr/>
          </p:nvSpPr>
          <p:spPr bwMode="auto">
            <a:xfrm>
              <a:off x="671" y="736"/>
              <a:ext cx="0" cy="82"/>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0" name="Line 110">
              <a:extLst>
                <a:ext uri="{FF2B5EF4-FFF2-40B4-BE49-F238E27FC236}">
                  <a16:creationId xmlns:a16="http://schemas.microsoft.com/office/drawing/2014/main" id="{4A6A2E81-DB0D-BD4F-B354-522C3509FDA4}"/>
                </a:ext>
              </a:extLst>
            </p:cNvPr>
            <p:cNvSpPr>
              <a:spLocks noChangeAspect="1" noChangeShapeType="1"/>
            </p:cNvSpPr>
            <p:nvPr/>
          </p:nvSpPr>
          <p:spPr bwMode="auto">
            <a:xfrm>
              <a:off x="408" y="736"/>
              <a:ext cx="1" cy="413"/>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1" name="Line 111">
              <a:extLst>
                <a:ext uri="{FF2B5EF4-FFF2-40B4-BE49-F238E27FC236}">
                  <a16:creationId xmlns:a16="http://schemas.microsoft.com/office/drawing/2014/main" id="{6627DBD0-E7F2-20C3-3699-59D385D139AA}"/>
                </a:ext>
              </a:extLst>
            </p:cNvPr>
            <p:cNvSpPr>
              <a:spLocks noChangeAspect="1" noChangeShapeType="1"/>
            </p:cNvSpPr>
            <p:nvPr/>
          </p:nvSpPr>
          <p:spPr bwMode="auto">
            <a:xfrm>
              <a:off x="437" y="733"/>
              <a:ext cx="0"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2" name="Line 112">
              <a:extLst>
                <a:ext uri="{FF2B5EF4-FFF2-40B4-BE49-F238E27FC236}">
                  <a16:creationId xmlns:a16="http://schemas.microsoft.com/office/drawing/2014/main" id="{5B3B1CEC-47A5-444E-67B3-AB7293097A19}"/>
                </a:ext>
              </a:extLst>
            </p:cNvPr>
            <p:cNvSpPr>
              <a:spLocks noChangeAspect="1" noChangeShapeType="1"/>
            </p:cNvSpPr>
            <p:nvPr/>
          </p:nvSpPr>
          <p:spPr bwMode="auto">
            <a:xfrm>
              <a:off x="478" y="733"/>
              <a:ext cx="1" cy="149"/>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3" name="Line 113">
              <a:extLst>
                <a:ext uri="{FF2B5EF4-FFF2-40B4-BE49-F238E27FC236}">
                  <a16:creationId xmlns:a16="http://schemas.microsoft.com/office/drawing/2014/main" id="{4E2F8D01-CD26-8351-B2BC-FF280CB343F4}"/>
                </a:ext>
              </a:extLst>
            </p:cNvPr>
            <p:cNvSpPr>
              <a:spLocks noChangeAspect="1" noChangeShapeType="1"/>
            </p:cNvSpPr>
            <p:nvPr/>
          </p:nvSpPr>
          <p:spPr bwMode="auto">
            <a:xfrm>
              <a:off x="588" y="724"/>
              <a:ext cx="1" cy="4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54" name="Line 114">
              <a:extLst>
                <a:ext uri="{FF2B5EF4-FFF2-40B4-BE49-F238E27FC236}">
                  <a16:creationId xmlns:a16="http://schemas.microsoft.com/office/drawing/2014/main" id="{1181F3B3-C9A8-F748-121E-18E890069D5C}"/>
                </a:ext>
              </a:extLst>
            </p:cNvPr>
            <p:cNvSpPr>
              <a:spLocks noChangeAspect="1" noChangeShapeType="1"/>
            </p:cNvSpPr>
            <p:nvPr/>
          </p:nvSpPr>
          <p:spPr bwMode="auto">
            <a:xfrm>
              <a:off x="630" y="736"/>
              <a:ext cx="0" cy="148"/>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5" name="Line 115">
              <a:extLst>
                <a:ext uri="{FF2B5EF4-FFF2-40B4-BE49-F238E27FC236}">
                  <a16:creationId xmlns:a16="http://schemas.microsoft.com/office/drawing/2014/main" id="{32467086-2E2C-5922-FD2F-8E920FD2D1F0}"/>
                </a:ext>
              </a:extLst>
            </p:cNvPr>
            <p:cNvSpPr>
              <a:spLocks noChangeAspect="1" noChangeShapeType="1"/>
            </p:cNvSpPr>
            <p:nvPr/>
          </p:nvSpPr>
          <p:spPr bwMode="auto">
            <a:xfrm>
              <a:off x="950" y="733"/>
              <a:ext cx="1" cy="149"/>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6" name="Line 116">
              <a:extLst>
                <a:ext uri="{FF2B5EF4-FFF2-40B4-BE49-F238E27FC236}">
                  <a16:creationId xmlns:a16="http://schemas.microsoft.com/office/drawing/2014/main" id="{F8D301BE-F26D-B56C-E77A-0653A1701B7D}"/>
                </a:ext>
              </a:extLst>
            </p:cNvPr>
            <p:cNvSpPr>
              <a:spLocks noChangeAspect="1" noChangeShapeType="1"/>
            </p:cNvSpPr>
            <p:nvPr/>
          </p:nvSpPr>
          <p:spPr bwMode="auto">
            <a:xfrm>
              <a:off x="980" y="739"/>
              <a:ext cx="0"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7" name="Line 117">
              <a:extLst>
                <a:ext uri="{FF2B5EF4-FFF2-40B4-BE49-F238E27FC236}">
                  <a16:creationId xmlns:a16="http://schemas.microsoft.com/office/drawing/2014/main" id="{8D259DD9-C546-12D7-4353-C1F3DA5B194B}"/>
                </a:ext>
              </a:extLst>
            </p:cNvPr>
            <p:cNvSpPr>
              <a:spLocks noChangeAspect="1" noChangeShapeType="1"/>
            </p:cNvSpPr>
            <p:nvPr/>
          </p:nvSpPr>
          <p:spPr bwMode="auto">
            <a:xfrm>
              <a:off x="1014" y="738"/>
              <a:ext cx="1" cy="281"/>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58" name="Line 118">
              <a:extLst>
                <a:ext uri="{FF2B5EF4-FFF2-40B4-BE49-F238E27FC236}">
                  <a16:creationId xmlns:a16="http://schemas.microsoft.com/office/drawing/2014/main" id="{39F450BA-D744-FCF5-E647-C0BD555B7A94}"/>
                </a:ext>
              </a:extLst>
            </p:cNvPr>
            <p:cNvSpPr>
              <a:spLocks noChangeAspect="1" noChangeShapeType="1"/>
            </p:cNvSpPr>
            <p:nvPr/>
          </p:nvSpPr>
          <p:spPr bwMode="auto">
            <a:xfrm>
              <a:off x="1038" y="736"/>
              <a:ext cx="0" cy="8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59" name="Line 119">
              <a:extLst>
                <a:ext uri="{FF2B5EF4-FFF2-40B4-BE49-F238E27FC236}">
                  <a16:creationId xmlns:a16="http://schemas.microsoft.com/office/drawing/2014/main" id="{066BB01A-FCAC-58E1-8B0D-C34DC13D5CB9}"/>
                </a:ext>
              </a:extLst>
            </p:cNvPr>
            <p:cNvSpPr>
              <a:spLocks noChangeAspect="1" noChangeShapeType="1"/>
            </p:cNvSpPr>
            <p:nvPr/>
          </p:nvSpPr>
          <p:spPr bwMode="auto">
            <a:xfrm>
              <a:off x="1125" y="739"/>
              <a:ext cx="1" cy="149"/>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0" name="Line 120">
              <a:extLst>
                <a:ext uri="{FF2B5EF4-FFF2-40B4-BE49-F238E27FC236}">
                  <a16:creationId xmlns:a16="http://schemas.microsoft.com/office/drawing/2014/main" id="{2A496C73-09D9-3BF5-FFC6-993D5B202761}"/>
                </a:ext>
              </a:extLst>
            </p:cNvPr>
            <p:cNvSpPr>
              <a:spLocks noChangeAspect="1" noChangeShapeType="1"/>
            </p:cNvSpPr>
            <p:nvPr/>
          </p:nvSpPr>
          <p:spPr bwMode="auto">
            <a:xfrm>
              <a:off x="1155" y="736"/>
              <a:ext cx="0" cy="346"/>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1" name="Line 121">
              <a:extLst>
                <a:ext uri="{FF2B5EF4-FFF2-40B4-BE49-F238E27FC236}">
                  <a16:creationId xmlns:a16="http://schemas.microsoft.com/office/drawing/2014/main" id="{97335D1A-13AE-FB71-E4F0-4DFE75147DE0}"/>
                </a:ext>
              </a:extLst>
            </p:cNvPr>
            <p:cNvSpPr>
              <a:spLocks noChangeAspect="1" noChangeShapeType="1"/>
            </p:cNvSpPr>
            <p:nvPr/>
          </p:nvSpPr>
          <p:spPr bwMode="auto">
            <a:xfrm>
              <a:off x="1184" y="736"/>
              <a:ext cx="1"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2" name="Line 122">
              <a:extLst>
                <a:ext uri="{FF2B5EF4-FFF2-40B4-BE49-F238E27FC236}">
                  <a16:creationId xmlns:a16="http://schemas.microsoft.com/office/drawing/2014/main" id="{9D43FB96-F005-0665-B3D0-447A0A6024D9}"/>
                </a:ext>
              </a:extLst>
            </p:cNvPr>
            <p:cNvSpPr>
              <a:spLocks noChangeAspect="1" noChangeShapeType="1"/>
            </p:cNvSpPr>
            <p:nvPr/>
          </p:nvSpPr>
          <p:spPr bwMode="auto">
            <a:xfrm>
              <a:off x="1207" y="736"/>
              <a:ext cx="1" cy="28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3" name="Line 123">
              <a:extLst>
                <a:ext uri="{FF2B5EF4-FFF2-40B4-BE49-F238E27FC236}">
                  <a16:creationId xmlns:a16="http://schemas.microsoft.com/office/drawing/2014/main" id="{326666E5-43A9-F507-9E1E-E75046F984CC}"/>
                </a:ext>
              </a:extLst>
            </p:cNvPr>
            <p:cNvSpPr>
              <a:spLocks noChangeAspect="1" noChangeShapeType="1"/>
            </p:cNvSpPr>
            <p:nvPr/>
          </p:nvSpPr>
          <p:spPr bwMode="auto">
            <a:xfrm>
              <a:off x="1294" y="739"/>
              <a:ext cx="1" cy="149"/>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4" name="Line 124">
              <a:extLst>
                <a:ext uri="{FF2B5EF4-FFF2-40B4-BE49-F238E27FC236}">
                  <a16:creationId xmlns:a16="http://schemas.microsoft.com/office/drawing/2014/main" id="{A664E7A5-BD77-68DA-920F-89F65CBB5ACF}"/>
                </a:ext>
              </a:extLst>
            </p:cNvPr>
            <p:cNvSpPr>
              <a:spLocks noChangeAspect="1" noChangeShapeType="1"/>
            </p:cNvSpPr>
            <p:nvPr/>
          </p:nvSpPr>
          <p:spPr bwMode="auto">
            <a:xfrm>
              <a:off x="1336" y="741"/>
              <a:ext cx="0"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5" name="Line 125">
              <a:extLst>
                <a:ext uri="{FF2B5EF4-FFF2-40B4-BE49-F238E27FC236}">
                  <a16:creationId xmlns:a16="http://schemas.microsoft.com/office/drawing/2014/main" id="{C6859801-D823-5082-BEEF-5275BB2A6D78}"/>
                </a:ext>
              </a:extLst>
            </p:cNvPr>
            <p:cNvSpPr>
              <a:spLocks noChangeAspect="1" noChangeShapeType="1"/>
            </p:cNvSpPr>
            <p:nvPr/>
          </p:nvSpPr>
          <p:spPr bwMode="auto">
            <a:xfrm>
              <a:off x="1371" y="736"/>
              <a:ext cx="0" cy="413"/>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6" name="Line 126">
              <a:extLst>
                <a:ext uri="{FF2B5EF4-FFF2-40B4-BE49-F238E27FC236}">
                  <a16:creationId xmlns:a16="http://schemas.microsoft.com/office/drawing/2014/main" id="{6A7F4698-811F-D8C0-21B7-8C74280B18C3}"/>
                </a:ext>
              </a:extLst>
            </p:cNvPr>
            <p:cNvSpPr>
              <a:spLocks noChangeAspect="1" noChangeShapeType="1"/>
            </p:cNvSpPr>
            <p:nvPr/>
          </p:nvSpPr>
          <p:spPr bwMode="auto">
            <a:xfrm>
              <a:off x="1038" y="822"/>
              <a:ext cx="174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7" name="Line 127">
              <a:extLst>
                <a:ext uri="{FF2B5EF4-FFF2-40B4-BE49-F238E27FC236}">
                  <a16:creationId xmlns:a16="http://schemas.microsoft.com/office/drawing/2014/main" id="{74C4D1AA-BBA5-C3E5-676D-7BE276EAE118}"/>
                </a:ext>
              </a:extLst>
            </p:cNvPr>
            <p:cNvSpPr>
              <a:spLocks noChangeAspect="1" noChangeShapeType="1"/>
            </p:cNvSpPr>
            <p:nvPr/>
          </p:nvSpPr>
          <p:spPr bwMode="auto">
            <a:xfrm>
              <a:off x="1697" y="736"/>
              <a:ext cx="0"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8" name="Line 128">
              <a:extLst>
                <a:ext uri="{FF2B5EF4-FFF2-40B4-BE49-F238E27FC236}">
                  <a16:creationId xmlns:a16="http://schemas.microsoft.com/office/drawing/2014/main" id="{B096CF68-82C8-1C9F-2CCB-66FAD90E37B2}"/>
                </a:ext>
              </a:extLst>
            </p:cNvPr>
            <p:cNvSpPr>
              <a:spLocks noChangeAspect="1" noChangeShapeType="1"/>
            </p:cNvSpPr>
            <p:nvPr/>
          </p:nvSpPr>
          <p:spPr bwMode="auto">
            <a:xfrm>
              <a:off x="1732" y="739"/>
              <a:ext cx="0" cy="281"/>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69" name="Line 129">
              <a:extLst>
                <a:ext uri="{FF2B5EF4-FFF2-40B4-BE49-F238E27FC236}">
                  <a16:creationId xmlns:a16="http://schemas.microsoft.com/office/drawing/2014/main" id="{25F67652-C4C3-0DB9-132C-25BD498586EE}"/>
                </a:ext>
              </a:extLst>
            </p:cNvPr>
            <p:cNvSpPr>
              <a:spLocks noChangeAspect="1" noChangeShapeType="1"/>
            </p:cNvSpPr>
            <p:nvPr/>
          </p:nvSpPr>
          <p:spPr bwMode="auto">
            <a:xfrm>
              <a:off x="1767" y="741"/>
              <a:ext cx="0" cy="83"/>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0" name="Line 130">
              <a:extLst>
                <a:ext uri="{FF2B5EF4-FFF2-40B4-BE49-F238E27FC236}">
                  <a16:creationId xmlns:a16="http://schemas.microsoft.com/office/drawing/2014/main" id="{C441342A-109E-CCA0-E88F-4413B0211555}"/>
                </a:ext>
              </a:extLst>
            </p:cNvPr>
            <p:cNvSpPr>
              <a:spLocks noChangeAspect="1" noChangeShapeType="1"/>
            </p:cNvSpPr>
            <p:nvPr/>
          </p:nvSpPr>
          <p:spPr bwMode="auto">
            <a:xfrm>
              <a:off x="1877" y="736"/>
              <a:ext cx="1" cy="346"/>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1" name="Line 131">
              <a:extLst>
                <a:ext uri="{FF2B5EF4-FFF2-40B4-BE49-F238E27FC236}">
                  <a16:creationId xmlns:a16="http://schemas.microsoft.com/office/drawing/2014/main" id="{18DE56D7-B1F1-A975-E957-83F97DF96C5B}"/>
                </a:ext>
              </a:extLst>
            </p:cNvPr>
            <p:cNvSpPr>
              <a:spLocks noChangeAspect="1" noChangeShapeType="1"/>
            </p:cNvSpPr>
            <p:nvPr/>
          </p:nvSpPr>
          <p:spPr bwMode="auto">
            <a:xfrm>
              <a:off x="1918" y="736"/>
              <a:ext cx="1" cy="215"/>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2" name="Line 132">
              <a:extLst>
                <a:ext uri="{FF2B5EF4-FFF2-40B4-BE49-F238E27FC236}">
                  <a16:creationId xmlns:a16="http://schemas.microsoft.com/office/drawing/2014/main" id="{D2548118-1A50-6E83-0443-4EF4571B48CD}"/>
                </a:ext>
              </a:extLst>
            </p:cNvPr>
            <p:cNvSpPr>
              <a:spLocks noChangeAspect="1" noChangeShapeType="1"/>
            </p:cNvSpPr>
            <p:nvPr/>
          </p:nvSpPr>
          <p:spPr bwMode="auto">
            <a:xfrm>
              <a:off x="1959" y="736"/>
              <a:ext cx="1" cy="28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3" name="Line 133">
              <a:extLst>
                <a:ext uri="{FF2B5EF4-FFF2-40B4-BE49-F238E27FC236}">
                  <a16:creationId xmlns:a16="http://schemas.microsoft.com/office/drawing/2014/main" id="{677630D7-0F3B-3C5B-9BC2-3BA10A71F555}"/>
                </a:ext>
              </a:extLst>
            </p:cNvPr>
            <p:cNvSpPr>
              <a:spLocks noChangeAspect="1" noChangeShapeType="1"/>
            </p:cNvSpPr>
            <p:nvPr/>
          </p:nvSpPr>
          <p:spPr bwMode="auto">
            <a:xfrm>
              <a:off x="2286" y="736"/>
              <a:ext cx="0" cy="280"/>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4" name="Line 134">
              <a:extLst>
                <a:ext uri="{FF2B5EF4-FFF2-40B4-BE49-F238E27FC236}">
                  <a16:creationId xmlns:a16="http://schemas.microsoft.com/office/drawing/2014/main" id="{0F64579E-895B-FEF4-0A85-7D2CDC4C1D72}"/>
                </a:ext>
              </a:extLst>
            </p:cNvPr>
            <p:cNvSpPr>
              <a:spLocks noChangeAspect="1" noChangeShapeType="1"/>
            </p:cNvSpPr>
            <p:nvPr/>
          </p:nvSpPr>
          <p:spPr bwMode="auto">
            <a:xfrm>
              <a:off x="2350" y="741"/>
              <a:ext cx="0" cy="83"/>
            </a:xfrm>
            <a:prstGeom prst="line">
              <a:avLst/>
            </a:prstGeom>
            <a:noFill/>
            <a:ln w="1270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75" name="Line 135">
              <a:extLst>
                <a:ext uri="{FF2B5EF4-FFF2-40B4-BE49-F238E27FC236}">
                  <a16:creationId xmlns:a16="http://schemas.microsoft.com/office/drawing/2014/main" id="{A29A0B8A-27E4-BB4B-D68F-D84A6F8F4AF6}"/>
                </a:ext>
              </a:extLst>
            </p:cNvPr>
            <p:cNvSpPr>
              <a:spLocks noChangeAspect="1" noChangeShapeType="1"/>
            </p:cNvSpPr>
            <p:nvPr/>
          </p:nvSpPr>
          <p:spPr bwMode="auto">
            <a:xfrm>
              <a:off x="2776" y="826"/>
              <a:ext cx="1" cy="5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76" name="Group 136">
              <a:extLst>
                <a:ext uri="{FF2B5EF4-FFF2-40B4-BE49-F238E27FC236}">
                  <a16:creationId xmlns:a16="http://schemas.microsoft.com/office/drawing/2014/main" id="{3A04F26F-14E8-78E7-E2F3-936513B8887B}"/>
                </a:ext>
              </a:extLst>
            </p:cNvPr>
            <p:cNvGrpSpPr>
              <a:grpSpLocks noChangeAspect="1"/>
            </p:cNvGrpSpPr>
            <p:nvPr/>
          </p:nvGrpSpPr>
          <p:grpSpPr bwMode="auto">
            <a:xfrm>
              <a:off x="2730" y="1014"/>
              <a:ext cx="99" cy="120"/>
              <a:chOff x="0" y="0"/>
              <a:chExt cx="170" cy="207"/>
            </a:xfrm>
          </p:grpSpPr>
          <p:sp>
            <p:nvSpPr>
              <p:cNvPr id="15520" name="AutoShape 137">
                <a:extLst>
                  <a:ext uri="{FF2B5EF4-FFF2-40B4-BE49-F238E27FC236}">
                    <a16:creationId xmlns:a16="http://schemas.microsoft.com/office/drawing/2014/main" id="{565B7223-128E-3ED4-EB13-918998085F3C}"/>
                  </a:ext>
                </a:extLst>
              </p:cNvPr>
              <p:cNvSpPr>
                <a:spLocks noChangeAspect="1" noChangeArrowheads="1"/>
              </p:cNvSpPr>
              <p:nvPr/>
            </p:nvSpPr>
            <p:spPr bwMode="auto">
              <a:xfrm>
                <a:off x="0" y="37"/>
                <a:ext cx="170" cy="170"/>
              </a:xfrm>
              <a:prstGeom prst="triangle">
                <a:avLst>
                  <a:gd name="adj" fmla="val 50000"/>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21" name="Oval 138">
                <a:extLst>
                  <a:ext uri="{FF2B5EF4-FFF2-40B4-BE49-F238E27FC236}">
                    <a16:creationId xmlns:a16="http://schemas.microsoft.com/office/drawing/2014/main" id="{32527E90-42CB-1FD8-A806-1133392EBF52}"/>
                  </a:ext>
                </a:extLst>
              </p:cNvPr>
              <p:cNvSpPr>
                <a:spLocks noChangeAspect="1" noChangeArrowheads="1"/>
              </p:cNvSpPr>
              <p:nvPr/>
            </p:nvSpPr>
            <p:spPr bwMode="auto">
              <a:xfrm>
                <a:off x="63" y="0"/>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477" name="Line 139">
              <a:extLst>
                <a:ext uri="{FF2B5EF4-FFF2-40B4-BE49-F238E27FC236}">
                  <a16:creationId xmlns:a16="http://schemas.microsoft.com/office/drawing/2014/main" id="{A131E80F-9E42-9944-6C87-D586ACAD9899}"/>
                </a:ext>
              </a:extLst>
            </p:cNvPr>
            <p:cNvSpPr>
              <a:spLocks noChangeAspect="1" noChangeShapeType="1"/>
            </p:cNvSpPr>
            <p:nvPr/>
          </p:nvSpPr>
          <p:spPr bwMode="auto">
            <a:xfrm>
              <a:off x="58" y="117"/>
              <a:ext cx="1" cy="4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8" name="Line 140">
              <a:extLst>
                <a:ext uri="{FF2B5EF4-FFF2-40B4-BE49-F238E27FC236}">
                  <a16:creationId xmlns:a16="http://schemas.microsoft.com/office/drawing/2014/main" id="{88AC7C2B-1F10-AA00-571B-7F39A91D1852}"/>
                </a:ext>
              </a:extLst>
            </p:cNvPr>
            <p:cNvSpPr>
              <a:spLocks noChangeAspect="1" noChangeShapeType="1"/>
            </p:cNvSpPr>
            <p:nvPr/>
          </p:nvSpPr>
          <p:spPr bwMode="auto">
            <a:xfrm>
              <a:off x="548" y="105"/>
              <a:ext cx="1" cy="1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9" name="Line 141">
              <a:extLst>
                <a:ext uri="{FF2B5EF4-FFF2-40B4-BE49-F238E27FC236}">
                  <a16:creationId xmlns:a16="http://schemas.microsoft.com/office/drawing/2014/main" id="{535C5019-27F5-B883-0D99-56762FE089DE}"/>
                </a:ext>
              </a:extLst>
            </p:cNvPr>
            <p:cNvSpPr>
              <a:spLocks noChangeAspect="1" noChangeShapeType="1"/>
            </p:cNvSpPr>
            <p:nvPr/>
          </p:nvSpPr>
          <p:spPr bwMode="auto">
            <a:xfrm>
              <a:off x="1912" y="111"/>
              <a:ext cx="0" cy="1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80" name="Line 142">
              <a:extLst>
                <a:ext uri="{FF2B5EF4-FFF2-40B4-BE49-F238E27FC236}">
                  <a16:creationId xmlns:a16="http://schemas.microsoft.com/office/drawing/2014/main" id="{959E3BDF-DFE4-8B0E-4126-5817911C5846}"/>
                </a:ext>
              </a:extLst>
            </p:cNvPr>
            <p:cNvSpPr>
              <a:spLocks noChangeAspect="1" noChangeShapeType="1"/>
            </p:cNvSpPr>
            <p:nvPr/>
          </p:nvSpPr>
          <p:spPr bwMode="auto">
            <a:xfrm>
              <a:off x="1253" y="111"/>
              <a:ext cx="0" cy="1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81" name="Line 143">
              <a:extLst>
                <a:ext uri="{FF2B5EF4-FFF2-40B4-BE49-F238E27FC236}">
                  <a16:creationId xmlns:a16="http://schemas.microsoft.com/office/drawing/2014/main" id="{1BB89EE3-F3BB-B09E-9CE6-D351FDB4F888}"/>
                </a:ext>
              </a:extLst>
            </p:cNvPr>
            <p:cNvSpPr>
              <a:spLocks noChangeAspect="1" noChangeShapeType="1"/>
            </p:cNvSpPr>
            <p:nvPr/>
          </p:nvSpPr>
          <p:spPr bwMode="auto">
            <a:xfrm>
              <a:off x="2436" y="114"/>
              <a:ext cx="1" cy="1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82" name="Group 144">
              <a:extLst>
                <a:ext uri="{FF2B5EF4-FFF2-40B4-BE49-F238E27FC236}">
                  <a16:creationId xmlns:a16="http://schemas.microsoft.com/office/drawing/2014/main" id="{83D66102-EE8F-AE70-04FE-3535E05AE71B}"/>
                </a:ext>
              </a:extLst>
            </p:cNvPr>
            <p:cNvGrpSpPr>
              <a:grpSpLocks noChangeAspect="1"/>
            </p:cNvGrpSpPr>
            <p:nvPr/>
          </p:nvGrpSpPr>
          <p:grpSpPr bwMode="auto">
            <a:xfrm>
              <a:off x="700" y="1390"/>
              <a:ext cx="105" cy="91"/>
              <a:chOff x="0" y="0"/>
              <a:chExt cx="180" cy="157"/>
            </a:xfrm>
          </p:grpSpPr>
          <p:sp>
            <p:nvSpPr>
              <p:cNvPr id="15518" name="Text Box 145">
                <a:extLst>
                  <a:ext uri="{FF2B5EF4-FFF2-40B4-BE49-F238E27FC236}">
                    <a16:creationId xmlns:a16="http://schemas.microsoft.com/office/drawing/2014/main" id="{016A8FC1-8595-6088-B3DD-4DC4503AD314}"/>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3</a:t>
                </a:r>
                <a:endParaRPr lang="en-US" altLang="zh-CN" sz="1200"/>
              </a:p>
            </p:txBody>
          </p:sp>
          <p:sp>
            <p:nvSpPr>
              <p:cNvPr id="15519" name="Line 146">
                <a:extLst>
                  <a:ext uri="{FF2B5EF4-FFF2-40B4-BE49-F238E27FC236}">
                    <a16:creationId xmlns:a16="http://schemas.microsoft.com/office/drawing/2014/main" id="{CCD4A720-D01D-36A9-F4C9-535C3F219769}"/>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83" name="Group 147">
              <a:extLst>
                <a:ext uri="{FF2B5EF4-FFF2-40B4-BE49-F238E27FC236}">
                  <a16:creationId xmlns:a16="http://schemas.microsoft.com/office/drawing/2014/main" id="{A0FDF256-AFD6-9C97-410B-7F6A303B4FAA}"/>
                </a:ext>
              </a:extLst>
            </p:cNvPr>
            <p:cNvGrpSpPr>
              <a:grpSpLocks noChangeAspect="1"/>
            </p:cNvGrpSpPr>
            <p:nvPr/>
          </p:nvGrpSpPr>
          <p:grpSpPr bwMode="auto">
            <a:xfrm>
              <a:off x="828" y="1395"/>
              <a:ext cx="105" cy="92"/>
              <a:chOff x="0" y="0"/>
              <a:chExt cx="180" cy="157"/>
            </a:xfrm>
          </p:grpSpPr>
          <p:sp>
            <p:nvSpPr>
              <p:cNvPr id="15516" name="Text Box 148">
                <a:extLst>
                  <a:ext uri="{FF2B5EF4-FFF2-40B4-BE49-F238E27FC236}">
                    <a16:creationId xmlns:a16="http://schemas.microsoft.com/office/drawing/2014/main" id="{BB5E15A6-BC9C-1E4F-8C83-783291EED072}"/>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r>
                  <a:rPr lang="en-US" altLang="zh-CN" sz="1200" baseline="-25000"/>
                  <a:t>3</a:t>
                </a:r>
                <a:endParaRPr lang="en-US" altLang="zh-CN" sz="1200"/>
              </a:p>
            </p:txBody>
          </p:sp>
          <p:sp>
            <p:nvSpPr>
              <p:cNvPr id="15517" name="Line 149">
                <a:extLst>
                  <a:ext uri="{FF2B5EF4-FFF2-40B4-BE49-F238E27FC236}">
                    <a16:creationId xmlns:a16="http://schemas.microsoft.com/office/drawing/2014/main" id="{75185CFD-AC45-780F-4254-631FC898797E}"/>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84" name="Group 150">
              <a:extLst>
                <a:ext uri="{FF2B5EF4-FFF2-40B4-BE49-F238E27FC236}">
                  <a16:creationId xmlns:a16="http://schemas.microsoft.com/office/drawing/2014/main" id="{FFAB2D63-9683-2334-4A59-F7B425C0D9B7}"/>
                </a:ext>
              </a:extLst>
            </p:cNvPr>
            <p:cNvGrpSpPr>
              <a:grpSpLocks noChangeAspect="1"/>
            </p:cNvGrpSpPr>
            <p:nvPr/>
          </p:nvGrpSpPr>
          <p:grpSpPr bwMode="auto">
            <a:xfrm>
              <a:off x="1411" y="1401"/>
              <a:ext cx="234" cy="98"/>
              <a:chOff x="0" y="0"/>
              <a:chExt cx="400" cy="167"/>
            </a:xfrm>
          </p:grpSpPr>
          <p:grpSp>
            <p:nvGrpSpPr>
              <p:cNvPr id="15510" name="Group 151">
                <a:extLst>
                  <a:ext uri="{FF2B5EF4-FFF2-40B4-BE49-F238E27FC236}">
                    <a16:creationId xmlns:a16="http://schemas.microsoft.com/office/drawing/2014/main" id="{83DB24C7-5C61-2F0C-9866-A80BBA78D03F}"/>
                  </a:ext>
                </a:extLst>
              </p:cNvPr>
              <p:cNvGrpSpPr>
                <a:grpSpLocks noChangeAspect="1"/>
              </p:cNvGrpSpPr>
              <p:nvPr/>
            </p:nvGrpSpPr>
            <p:grpSpPr bwMode="auto">
              <a:xfrm>
                <a:off x="0" y="0"/>
                <a:ext cx="180" cy="157"/>
                <a:chOff x="0" y="0"/>
                <a:chExt cx="180" cy="157"/>
              </a:xfrm>
            </p:grpSpPr>
            <p:sp>
              <p:nvSpPr>
                <p:cNvPr id="15514" name="Text Box 152">
                  <a:extLst>
                    <a:ext uri="{FF2B5EF4-FFF2-40B4-BE49-F238E27FC236}">
                      <a16:creationId xmlns:a16="http://schemas.microsoft.com/office/drawing/2014/main" id="{AB49807D-3513-A52D-5EBE-E947978693C6}"/>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2</a:t>
                  </a:r>
                  <a:endParaRPr lang="en-US" altLang="zh-CN" sz="1200"/>
                </a:p>
              </p:txBody>
            </p:sp>
            <p:sp>
              <p:nvSpPr>
                <p:cNvPr id="15515" name="Line 153">
                  <a:extLst>
                    <a:ext uri="{FF2B5EF4-FFF2-40B4-BE49-F238E27FC236}">
                      <a16:creationId xmlns:a16="http://schemas.microsoft.com/office/drawing/2014/main" id="{C9311D65-30CD-87EA-C14E-9B143068B364}"/>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11" name="Group 154">
                <a:extLst>
                  <a:ext uri="{FF2B5EF4-FFF2-40B4-BE49-F238E27FC236}">
                    <a16:creationId xmlns:a16="http://schemas.microsoft.com/office/drawing/2014/main" id="{D45B553D-A89E-CA29-5AFD-B3BC3933F4B3}"/>
                  </a:ext>
                </a:extLst>
              </p:cNvPr>
              <p:cNvGrpSpPr>
                <a:grpSpLocks noChangeAspect="1"/>
              </p:cNvGrpSpPr>
              <p:nvPr/>
            </p:nvGrpSpPr>
            <p:grpSpPr bwMode="auto">
              <a:xfrm>
                <a:off x="220" y="10"/>
                <a:ext cx="180" cy="157"/>
                <a:chOff x="0" y="0"/>
                <a:chExt cx="180" cy="157"/>
              </a:xfrm>
            </p:grpSpPr>
            <p:sp>
              <p:nvSpPr>
                <p:cNvPr id="15512" name="Text Box 155">
                  <a:extLst>
                    <a:ext uri="{FF2B5EF4-FFF2-40B4-BE49-F238E27FC236}">
                      <a16:creationId xmlns:a16="http://schemas.microsoft.com/office/drawing/2014/main" id="{0B1C9DC5-07BF-963B-AC5C-2C7689CF2967}"/>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r>
                    <a:rPr lang="en-US" altLang="zh-CN" sz="1200" baseline="-25000"/>
                    <a:t>2</a:t>
                  </a:r>
                  <a:endParaRPr lang="en-US" altLang="zh-CN" sz="1200"/>
                </a:p>
              </p:txBody>
            </p:sp>
            <p:sp>
              <p:nvSpPr>
                <p:cNvPr id="15513" name="Line 156">
                  <a:extLst>
                    <a:ext uri="{FF2B5EF4-FFF2-40B4-BE49-F238E27FC236}">
                      <a16:creationId xmlns:a16="http://schemas.microsoft.com/office/drawing/2014/main" id="{196CF3BD-5257-6519-4FB3-73C9447E5156}"/>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485" name="Group 157">
              <a:extLst>
                <a:ext uri="{FF2B5EF4-FFF2-40B4-BE49-F238E27FC236}">
                  <a16:creationId xmlns:a16="http://schemas.microsoft.com/office/drawing/2014/main" id="{E97AAFA9-57EE-F667-847C-D55753992AD2}"/>
                </a:ext>
              </a:extLst>
            </p:cNvPr>
            <p:cNvGrpSpPr>
              <a:grpSpLocks noChangeAspect="1"/>
            </p:cNvGrpSpPr>
            <p:nvPr/>
          </p:nvGrpSpPr>
          <p:grpSpPr bwMode="auto">
            <a:xfrm>
              <a:off x="2006" y="1395"/>
              <a:ext cx="234" cy="98"/>
              <a:chOff x="0" y="0"/>
              <a:chExt cx="400" cy="167"/>
            </a:xfrm>
          </p:grpSpPr>
          <p:grpSp>
            <p:nvGrpSpPr>
              <p:cNvPr id="15504" name="Group 158">
                <a:extLst>
                  <a:ext uri="{FF2B5EF4-FFF2-40B4-BE49-F238E27FC236}">
                    <a16:creationId xmlns:a16="http://schemas.microsoft.com/office/drawing/2014/main" id="{D38AF26C-5ED7-77CB-3983-7D507065108F}"/>
                  </a:ext>
                </a:extLst>
              </p:cNvPr>
              <p:cNvGrpSpPr>
                <a:grpSpLocks noChangeAspect="1"/>
              </p:cNvGrpSpPr>
              <p:nvPr/>
            </p:nvGrpSpPr>
            <p:grpSpPr bwMode="auto">
              <a:xfrm>
                <a:off x="0" y="0"/>
                <a:ext cx="180" cy="157"/>
                <a:chOff x="0" y="0"/>
                <a:chExt cx="180" cy="157"/>
              </a:xfrm>
            </p:grpSpPr>
            <p:sp>
              <p:nvSpPr>
                <p:cNvPr id="15508" name="Text Box 159">
                  <a:extLst>
                    <a:ext uri="{FF2B5EF4-FFF2-40B4-BE49-F238E27FC236}">
                      <a16:creationId xmlns:a16="http://schemas.microsoft.com/office/drawing/2014/main" id="{B743D5E0-AE4B-37E7-C0D0-076E00145FB9}"/>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1</a:t>
                  </a:r>
                  <a:endParaRPr lang="en-US" altLang="zh-CN" sz="1200"/>
                </a:p>
              </p:txBody>
            </p:sp>
            <p:sp>
              <p:nvSpPr>
                <p:cNvPr id="15509" name="Line 160">
                  <a:extLst>
                    <a:ext uri="{FF2B5EF4-FFF2-40B4-BE49-F238E27FC236}">
                      <a16:creationId xmlns:a16="http://schemas.microsoft.com/office/drawing/2014/main" id="{AC1DF8B3-67E2-E026-3F1A-022D6D9CBADA}"/>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05" name="Group 161">
                <a:extLst>
                  <a:ext uri="{FF2B5EF4-FFF2-40B4-BE49-F238E27FC236}">
                    <a16:creationId xmlns:a16="http://schemas.microsoft.com/office/drawing/2014/main" id="{FB545EBC-A6EA-1784-AEDC-5A281587AD6F}"/>
                  </a:ext>
                </a:extLst>
              </p:cNvPr>
              <p:cNvGrpSpPr>
                <a:grpSpLocks noChangeAspect="1"/>
              </p:cNvGrpSpPr>
              <p:nvPr/>
            </p:nvGrpSpPr>
            <p:grpSpPr bwMode="auto">
              <a:xfrm>
                <a:off x="220" y="10"/>
                <a:ext cx="180" cy="157"/>
                <a:chOff x="0" y="0"/>
                <a:chExt cx="180" cy="157"/>
              </a:xfrm>
            </p:grpSpPr>
            <p:sp>
              <p:nvSpPr>
                <p:cNvPr id="15506" name="Text Box 162">
                  <a:extLst>
                    <a:ext uri="{FF2B5EF4-FFF2-40B4-BE49-F238E27FC236}">
                      <a16:creationId xmlns:a16="http://schemas.microsoft.com/office/drawing/2014/main" id="{890CF351-EAE5-2333-39C6-5736B662009F}"/>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r>
                    <a:rPr lang="en-US" altLang="zh-CN" sz="1200" baseline="-25000"/>
                    <a:t>1</a:t>
                  </a:r>
                  <a:endParaRPr lang="en-US" altLang="zh-CN" sz="1200"/>
                </a:p>
              </p:txBody>
            </p:sp>
            <p:sp>
              <p:nvSpPr>
                <p:cNvPr id="15507" name="Line 163">
                  <a:extLst>
                    <a:ext uri="{FF2B5EF4-FFF2-40B4-BE49-F238E27FC236}">
                      <a16:creationId xmlns:a16="http://schemas.microsoft.com/office/drawing/2014/main" id="{CDC53674-06BC-2E78-0215-27A4625FDDF9}"/>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486" name="Group 164">
              <a:extLst>
                <a:ext uri="{FF2B5EF4-FFF2-40B4-BE49-F238E27FC236}">
                  <a16:creationId xmlns:a16="http://schemas.microsoft.com/office/drawing/2014/main" id="{25FB1BBB-36E8-117A-FC6D-6437096FEC4F}"/>
                </a:ext>
              </a:extLst>
            </p:cNvPr>
            <p:cNvGrpSpPr>
              <a:grpSpLocks noChangeAspect="1"/>
            </p:cNvGrpSpPr>
            <p:nvPr/>
          </p:nvGrpSpPr>
          <p:grpSpPr bwMode="auto">
            <a:xfrm>
              <a:off x="2461" y="1404"/>
              <a:ext cx="234" cy="97"/>
              <a:chOff x="0" y="0"/>
              <a:chExt cx="400" cy="167"/>
            </a:xfrm>
          </p:grpSpPr>
          <p:grpSp>
            <p:nvGrpSpPr>
              <p:cNvPr id="15498" name="Group 165">
                <a:extLst>
                  <a:ext uri="{FF2B5EF4-FFF2-40B4-BE49-F238E27FC236}">
                    <a16:creationId xmlns:a16="http://schemas.microsoft.com/office/drawing/2014/main" id="{8455AB72-0AD0-8D29-C0E9-2914BC68F98F}"/>
                  </a:ext>
                </a:extLst>
              </p:cNvPr>
              <p:cNvGrpSpPr>
                <a:grpSpLocks noChangeAspect="1"/>
              </p:cNvGrpSpPr>
              <p:nvPr/>
            </p:nvGrpSpPr>
            <p:grpSpPr bwMode="auto">
              <a:xfrm>
                <a:off x="0" y="0"/>
                <a:ext cx="180" cy="157"/>
                <a:chOff x="0" y="0"/>
                <a:chExt cx="180" cy="157"/>
              </a:xfrm>
            </p:grpSpPr>
            <p:sp>
              <p:nvSpPr>
                <p:cNvPr id="15502" name="Text Box 166">
                  <a:extLst>
                    <a:ext uri="{FF2B5EF4-FFF2-40B4-BE49-F238E27FC236}">
                      <a16:creationId xmlns:a16="http://schemas.microsoft.com/office/drawing/2014/main" id="{F89F6474-DB29-B66F-36DB-594763FB0049}"/>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0</a:t>
                  </a:r>
                  <a:endParaRPr lang="en-US" altLang="zh-CN" sz="1200"/>
                </a:p>
              </p:txBody>
            </p:sp>
            <p:sp>
              <p:nvSpPr>
                <p:cNvPr id="15503" name="Line 167">
                  <a:extLst>
                    <a:ext uri="{FF2B5EF4-FFF2-40B4-BE49-F238E27FC236}">
                      <a16:creationId xmlns:a16="http://schemas.microsoft.com/office/drawing/2014/main" id="{7C5F6CC7-D5DA-ED22-B815-3D28BF87A3E0}"/>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99" name="Group 168">
                <a:extLst>
                  <a:ext uri="{FF2B5EF4-FFF2-40B4-BE49-F238E27FC236}">
                    <a16:creationId xmlns:a16="http://schemas.microsoft.com/office/drawing/2014/main" id="{A50D2027-C315-73F4-EBF4-C516C5996E5D}"/>
                  </a:ext>
                </a:extLst>
              </p:cNvPr>
              <p:cNvGrpSpPr>
                <a:grpSpLocks noChangeAspect="1"/>
              </p:cNvGrpSpPr>
              <p:nvPr/>
            </p:nvGrpSpPr>
            <p:grpSpPr bwMode="auto">
              <a:xfrm>
                <a:off x="220" y="10"/>
                <a:ext cx="180" cy="157"/>
                <a:chOff x="0" y="0"/>
                <a:chExt cx="180" cy="157"/>
              </a:xfrm>
            </p:grpSpPr>
            <p:sp>
              <p:nvSpPr>
                <p:cNvPr id="15500" name="Text Box 169">
                  <a:extLst>
                    <a:ext uri="{FF2B5EF4-FFF2-40B4-BE49-F238E27FC236}">
                      <a16:creationId xmlns:a16="http://schemas.microsoft.com/office/drawing/2014/main" id="{83635ADB-637D-E150-7BDA-61E7B57D3288}"/>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r>
                    <a:rPr lang="en-US" altLang="zh-CN" sz="1200" baseline="-25000"/>
                    <a:t>0</a:t>
                  </a:r>
                  <a:endParaRPr lang="en-US" altLang="zh-CN" sz="1200"/>
                </a:p>
              </p:txBody>
            </p:sp>
            <p:sp>
              <p:nvSpPr>
                <p:cNvPr id="15501" name="Line 170">
                  <a:extLst>
                    <a:ext uri="{FF2B5EF4-FFF2-40B4-BE49-F238E27FC236}">
                      <a16:creationId xmlns:a16="http://schemas.microsoft.com/office/drawing/2014/main" id="{5223EE9A-2272-BF9B-09D8-8D9015364173}"/>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487" name="Text Box 171">
              <a:extLst>
                <a:ext uri="{FF2B5EF4-FFF2-40B4-BE49-F238E27FC236}">
                  <a16:creationId xmlns:a16="http://schemas.microsoft.com/office/drawing/2014/main" id="{669B7BC9-A041-2178-2EF5-F8C11B9231C5}"/>
                </a:ext>
              </a:extLst>
            </p:cNvPr>
            <p:cNvSpPr txBox="1">
              <a:spLocks noChangeAspect="1" noChangeArrowheads="1"/>
            </p:cNvSpPr>
            <p:nvPr/>
          </p:nvSpPr>
          <p:spPr bwMode="auto">
            <a:xfrm>
              <a:off x="2747" y="1401"/>
              <a:ext cx="10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a:t>
              </a:r>
              <a:endParaRPr lang="en-US" altLang="zh-CN" sz="1200"/>
            </a:p>
          </p:txBody>
        </p:sp>
        <p:grpSp>
          <p:nvGrpSpPr>
            <p:cNvPr id="15488" name="Group 172">
              <a:extLst>
                <a:ext uri="{FF2B5EF4-FFF2-40B4-BE49-F238E27FC236}">
                  <a16:creationId xmlns:a16="http://schemas.microsoft.com/office/drawing/2014/main" id="{795AA5C9-7A90-361E-8BAB-663A5F435E7B}"/>
                </a:ext>
              </a:extLst>
            </p:cNvPr>
            <p:cNvGrpSpPr>
              <a:grpSpLocks noChangeAspect="1"/>
            </p:cNvGrpSpPr>
            <p:nvPr/>
          </p:nvGrpSpPr>
          <p:grpSpPr bwMode="auto">
            <a:xfrm>
              <a:off x="29" y="2"/>
              <a:ext cx="105" cy="92"/>
              <a:chOff x="0" y="0"/>
              <a:chExt cx="180" cy="157"/>
            </a:xfrm>
          </p:grpSpPr>
          <p:sp>
            <p:nvSpPr>
              <p:cNvPr id="15496" name="Text Box 173">
                <a:extLst>
                  <a:ext uri="{FF2B5EF4-FFF2-40B4-BE49-F238E27FC236}">
                    <a16:creationId xmlns:a16="http://schemas.microsoft.com/office/drawing/2014/main" id="{97E2D9C9-8EF2-0DC2-F38A-5F1972AAAB7E}"/>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5497" name="Line 174">
                <a:extLst>
                  <a:ext uri="{FF2B5EF4-FFF2-40B4-BE49-F238E27FC236}">
                    <a16:creationId xmlns:a16="http://schemas.microsoft.com/office/drawing/2014/main" id="{F42441E0-ADA3-B877-3E20-FCF41C706105}"/>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89" name="Group 175">
              <a:extLst>
                <a:ext uri="{FF2B5EF4-FFF2-40B4-BE49-F238E27FC236}">
                  <a16:creationId xmlns:a16="http://schemas.microsoft.com/office/drawing/2014/main" id="{018DDE73-08F4-3BB1-CB22-A9F5FFD95159}"/>
                </a:ext>
              </a:extLst>
            </p:cNvPr>
            <p:cNvGrpSpPr>
              <a:grpSpLocks noChangeAspect="1"/>
            </p:cNvGrpSpPr>
            <p:nvPr/>
          </p:nvGrpSpPr>
          <p:grpSpPr bwMode="auto">
            <a:xfrm>
              <a:off x="519" y="2"/>
              <a:ext cx="123" cy="104"/>
              <a:chOff x="0" y="0"/>
              <a:chExt cx="180" cy="157"/>
            </a:xfrm>
          </p:grpSpPr>
          <p:sp>
            <p:nvSpPr>
              <p:cNvPr id="15494" name="Text Box 176">
                <a:extLst>
                  <a:ext uri="{FF2B5EF4-FFF2-40B4-BE49-F238E27FC236}">
                    <a16:creationId xmlns:a16="http://schemas.microsoft.com/office/drawing/2014/main" id="{2B137662-8D3C-2E97-3FC2-D625ECC8FDD7}"/>
                  </a:ext>
                </a:extLst>
              </p:cNvPr>
              <p:cNvSpPr txBox="1">
                <a:spLocks noChangeAspect="1" noChangeArrowheads="1"/>
              </p:cNvSpPr>
              <p:nvPr/>
            </p:nvSpPr>
            <p:spPr bwMode="auto">
              <a:xfrm>
                <a:off x="0" y="1"/>
                <a:ext cx="1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5495" name="Line 177">
                <a:extLst>
                  <a:ext uri="{FF2B5EF4-FFF2-40B4-BE49-F238E27FC236}">
                    <a16:creationId xmlns:a16="http://schemas.microsoft.com/office/drawing/2014/main" id="{27CCFFB3-16B5-DC66-184C-9D2F35334726}"/>
                  </a:ext>
                </a:extLst>
              </p:cNvPr>
              <p:cNvSpPr>
                <a:spLocks noChangeAspect="1" noChangeShapeType="1"/>
              </p:cNvSpPr>
              <p:nvPr/>
            </p:nvSpPr>
            <p:spPr bwMode="auto">
              <a:xfrm>
                <a:off x="10" y="0"/>
                <a:ext cx="8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90" name="Text Box 178">
              <a:extLst>
                <a:ext uri="{FF2B5EF4-FFF2-40B4-BE49-F238E27FC236}">
                  <a16:creationId xmlns:a16="http://schemas.microsoft.com/office/drawing/2014/main" id="{ADBB84BD-1163-2665-D9E6-950A74799444}"/>
                </a:ext>
              </a:extLst>
            </p:cNvPr>
            <p:cNvSpPr txBox="1">
              <a:spLocks noChangeAspect="1" noChangeArrowheads="1"/>
            </p:cNvSpPr>
            <p:nvPr/>
          </p:nvSpPr>
          <p:spPr bwMode="auto">
            <a:xfrm>
              <a:off x="1172" y="2"/>
              <a:ext cx="175"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n+z</a:t>
              </a:r>
              <a:endParaRPr lang="en-US" altLang="zh-CN" sz="1200"/>
            </a:p>
          </p:txBody>
        </p:sp>
        <p:sp>
          <p:nvSpPr>
            <p:cNvPr id="15491" name="Text Box 179">
              <a:extLst>
                <a:ext uri="{FF2B5EF4-FFF2-40B4-BE49-F238E27FC236}">
                  <a16:creationId xmlns:a16="http://schemas.microsoft.com/office/drawing/2014/main" id="{485AA97E-6D8F-E70F-2AA8-5E5A6A3605F4}"/>
                </a:ext>
              </a:extLst>
            </p:cNvPr>
            <p:cNvSpPr txBox="1">
              <a:spLocks noChangeAspect="1" noChangeArrowheads="1"/>
            </p:cNvSpPr>
            <p:nvPr/>
          </p:nvSpPr>
          <p:spPr bwMode="auto">
            <a:xfrm>
              <a:off x="1831" y="0"/>
              <a:ext cx="175"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n+y</a:t>
              </a:r>
              <a:endParaRPr lang="en-US" altLang="zh-CN" sz="1200"/>
            </a:p>
          </p:txBody>
        </p:sp>
        <p:sp>
          <p:nvSpPr>
            <p:cNvPr id="15492" name="Text Box 180">
              <a:extLst>
                <a:ext uri="{FF2B5EF4-FFF2-40B4-BE49-F238E27FC236}">
                  <a16:creationId xmlns:a16="http://schemas.microsoft.com/office/drawing/2014/main" id="{97094BAD-00E7-E0D3-222E-F6D6AD676BF8}"/>
                </a:ext>
              </a:extLst>
            </p:cNvPr>
            <p:cNvSpPr txBox="1">
              <a:spLocks noChangeAspect="1" noChangeArrowheads="1"/>
            </p:cNvSpPr>
            <p:nvPr/>
          </p:nvSpPr>
          <p:spPr bwMode="auto">
            <a:xfrm>
              <a:off x="2368" y="0"/>
              <a:ext cx="175"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n+x</a:t>
              </a:r>
              <a:endParaRPr lang="en-US" altLang="zh-CN" sz="1200"/>
            </a:p>
          </p:txBody>
        </p:sp>
        <p:sp>
          <p:nvSpPr>
            <p:cNvPr id="15493" name="Text Box 181">
              <a:extLst>
                <a:ext uri="{FF2B5EF4-FFF2-40B4-BE49-F238E27FC236}">
                  <a16:creationId xmlns:a16="http://schemas.microsoft.com/office/drawing/2014/main" id="{6F1CDE68-618F-069D-8614-A762D90BD0A7}"/>
                </a:ext>
              </a:extLst>
            </p:cNvPr>
            <p:cNvSpPr txBox="1">
              <a:spLocks noChangeAspect="1" noChangeArrowheads="1"/>
            </p:cNvSpPr>
            <p:nvPr/>
          </p:nvSpPr>
          <p:spPr bwMode="auto">
            <a:xfrm>
              <a:off x="96" y="1584"/>
              <a:ext cx="274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        </a:t>
              </a:r>
              <a:r>
                <a:rPr lang="zh-CN" altLang="en-US" sz="1800"/>
                <a:t>图</a:t>
              </a:r>
              <a:r>
                <a:rPr lang="en-US" altLang="zh-CN" sz="1800"/>
                <a:t>2.21 </a:t>
              </a:r>
              <a:r>
                <a:rPr lang="zh-CN" altLang="en-US" sz="1800"/>
                <a:t>成组先行进位部件</a:t>
              </a:r>
              <a:r>
                <a:rPr lang="en-US" altLang="zh-CN" sz="1800"/>
                <a:t>CLA</a:t>
              </a:r>
              <a:r>
                <a:rPr lang="zh-CN" altLang="en-US" sz="1800"/>
                <a:t>的逻辑电路图</a:t>
              </a:r>
            </a:p>
          </p:txBody>
        </p:sp>
      </p:gr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6">
            <a:extLst>
              <a:ext uri="{FF2B5EF4-FFF2-40B4-BE49-F238E27FC236}">
                <a16:creationId xmlns:a16="http://schemas.microsoft.com/office/drawing/2014/main" id="{7717081A-C75F-5C81-4AF0-5ED397D7176D}"/>
              </a:ext>
            </a:extLst>
          </p:cNvPr>
          <p:cNvSpPr>
            <a:spLocks noGrp="1" noChangeArrowheads="1"/>
          </p:cNvSpPr>
          <p:nvPr>
            <p:ph type="title" idx="4294967295"/>
          </p:nvPr>
        </p:nvSpPr>
        <p:spPr>
          <a:xfrm>
            <a:off x="457200" y="0"/>
            <a:ext cx="8229600" cy="1143000"/>
          </a:xfrm>
        </p:spPr>
        <p:txBody>
          <a:bodyPr/>
          <a:lstStyle/>
          <a:p>
            <a:pPr eaLnBrk="1" hangingPunct="1">
              <a:defRPr/>
            </a:pPr>
            <a:r>
              <a:rPr kumimoji="1" lang="en-US" altLang="zh-CN" sz="2800">
                <a:solidFill>
                  <a:schemeClr val="tx1"/>
                </a:solidFill>
                <a:cs typeface="Times New Roman" panose="02020603050405020304" pitchFamily="18" charset="0"/>
              </a:rPr>
              <a:t>2. 5. 2  </a:t>
            </a:r>
            <a:r>
              <a:rPr kumimoji="1" lang="zh-CN" altLang="en-US" sz="2800">
                <a:solidFill>
                  <a:schemeClr val="tx1"/>
                </a:solidFill>
                <a:latin typeface="宋体" panose="02010600030101010101" pitchFamily="2" charset="-122"/>
              </a:rPr>
              <a:t>多功能算术逻辑部件</a:t>
            </a:r>
            <a:r>
              <a:rPr kumimoji="1" lang="zh-CN" altLang="en-US" sz="2800">
                <a:solidFill>
                  <a:srgbClr val="0000FF"/>
                </a:solidFill>
                <a:latin typeface="宋体" panose="02010600030101010101" pitchFamily="2" charset="-122"/>
              </a:rPr>
              <a:t>（</a:t>
            </a:r>
            <a:r>
              <a:rPr kumimoji="1" lang="en-US" altLang="zh-CN" sz="2800">
                <a:solidFill>
                  <a:srgbClr val="0000FF"/>
                </a:solidFill>
                <a:cs typeface="Times New Roman" panose="02020603050405020304" pitchFamily="18" charset="0"/>
              </a:rPr>
              <a:t>74181</a:t>
            </a:r>
            <a:r>
              <a:rPr kumimoji="1" lang="zh-CN" altLang="en-US" sz="2800">
                <a:solidFill>
                  <a:srgbClr val="0000FF"/>
                </a:solidFill>
                <a:latin typeface="宋体" panose="02010600030101010101" pitchFamily="2" charset="-122"/>
              </a:rPr>
              <a:t>）</a:t>
            </a:r>
          </a:p>
        </p:txBody>
      </p:sp>
      <p:sp>
        <p:nvSpPr>
          <p:cNvPr id="16387" name="Rectangle 1027">
            <a:extLst>
              <a:ext uri="{FF2B5EF4-FFF2-40B4-BE49-F238E27FC236}">
                <a16:creationId xmlns:a16="http://schemas.microsoft.com/office/drawing/2014/main" id="{58836267-342D-2627-12CC-E4ECA6BC5971}"/>
              </a:ext>
            </a:extLst>
          </p:cNvPr>
          <p:cNvSpPr>
            <a:spLocks noChangeArrowheads="1"/>
          </p:cNvSpPr>
          <p:nvPr/>
        </p:nvSpPr>
        <p:spPr bwMode="auto">
          <a:xfrm>
            <a:off x="990600" y="9906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4</a:t>
            </a:r>
            <a:r>
              <a:rPr lang="zh-CN" altLang="en-US"/>
              <a:t>．先行进位部件</a:t>
            </a:r>
            <a:r>
              <a:rPr lang="en-US" altLang="zh-CN"/>
              <a:t>74182 CLA</a:t>
            </a:r>
          </a:p>
        </p:txBody>
      </p:sp>
      <p:sp>
        <p:nvSpPr>
          <p:cNvPr id="16388" name="Rectangle 1028">
            <a:extLst>
              <a:ext uri="{FF2B5EF4-FFF2-40B4-BE49-F238E27FC236}">
                <a16:creationId xmlns:a16="http://schemas.microsoft.com/office/drawing/2014/main" id="{00FA7AD4-78FA-F5AD-5C1B-60B80F11F0CF}"/>
              </a:ext>
            </a:extLst>
          </p:cNvPr>
          <p:cNvSpPr>
            <a:spLocks noChangeArrowheads="1"/>
          </p:cNvSpPr>
          <p:nvPr/>
        </p:nvSpPr>
        <p:spPr bwMode="auto">
          <a:xfrm>
            <a:off x="838200" y="16002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2</a:t>
            </a:r>
            <a:r>
              <a:rPr lang="zh-CN" altLang="en-US">
                <a:solidFill>
                  <a:srgbClr val="0000FF"/>
                </a:solidFill>
              </a:rPr>
              <a:t>）</a:t>
            </a:r>
            <a:r>
              <a:rPr lang="en-US" altLang="zh-CN">
                <a:solidFill>
                  <a:srgbClr val="0000FF"/>
                </a:solidFill>
              </a:rPr>
              <a:t>74182 CLA</a:t>
            </a:r>
            <a:r>
              <a:rPr lang="zh-CN" altLang="en-US">
                <a:solidFill>
                  <a:srgbClr val="0000FF"/>
                </a:solidFill>
              </a:rPr>
              <a:t>与</a:t>
            </a:r>
            <a:r>
              <a:rPr lang="en-US" altLang="zh-CN">
                <a:solidFill>
                  <a:srgbClr val="0000FF"/>
                </a:solidFill>
              </a:rPr>
              <a:t>74181 ALU</a:t>
            </a:r>
            <a:r>
              <a:rPr lang="zh-CN" altLang="en-US">
                <a:solidFill>
                  <a:srgbClr val="0000FF"/>
                </a:solidFill>
              </a:rPr>
              <a:t>的配套使用</a:t>
            </a:r>
          </a:p>
        </p:txBody>
      </p:sp>
      <p:sp>
        <p:nvSpPr>
          <p:cNvPr id="16389" name="Text Box 1029">
            <a:extLst>
              <a:ext uri="{FF2B5EF4-FFF2-40B4-BE49-F238E27FC236}">
                <a16:creationId xmlns:a16="http://schemas.microsoft.com/office/drawing/2014/main" id="{69ABDD94-2A68-8C03-9EE8-4C077F3E681A}"/>
              </a:ext>
            </a:extLst>
          </p:cNvPr>
          <p:cNvSpPr txBox="1">
            <a:spLocks noChangeArrowheads="1"/>
          </p:cNvSpPr>
          <p:nvPr/>
        </p:nvSpPr>
        <p:spPr bwMode="auto">
          <a:xfrm>
            <a:off x="990600" y="2209800"/>
            <a:ext cx="833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例子：由</a:t>
            </a:r>
            <a:r>
              <a:rPr lang="en-US" altLang="zh-CN">
                <a:latin typeface="Arial" panose="020B0604020202020204" pitchFamily="34" charset="0"/>
              </a:rPr>
              <a:t>2</a:t>
            </a:r>
            <a:r>
              <a:rPr lang="zh-CN" altLang="en-US">
                <a:latin typeface="Arial" panose="020B0604020202020204" pitchFamily="34" charset="0"/>
              </a:rPr>
              <a:t>片</a:t>
            </a:r>
            <a:r>
              <a:rPr lang="en-US" altLang="zh-CN">
                <a:latin typeface="Arial" panose="020B0604020202020204" pitchFamily="34" charset="0"/>
              </a:rPr>
              <a:t>74182</a:t>
            </a:r>
            <a:r>
              <a:rPr lang="zh-CN" altLang="en-US">
                <a:latin typeface="Arial" panose="020B0604020202020204" pitchFamily="34" charset="0"/>
              </a:rPr>
              <a:t>和</a:t>
            </a:r>
            <a:r>
              <a:rPr lang="en-US" altLang="zh-CN">
                <a:latin typeface="Arial" panose="020B0604020202020204" pitchFamily="34" charset="0"/>
              </a:rPr>
              <a:t>8</a:t>
            </a:r>
            <a:r>
              <a:rPr lang="zh-CN" altLang="en-US">
                <a:latin typeface="Arial" panose="020B0604020202020204" pitchFamily="34" charset="0"/>
              </a:rPr>
              <a:t>片</a:t>
            </a:r>
            <a:r>
              <a:rPr lang="en-US" altLang="zh-CN">
                <a:latin typeface="Arial" panose="020B0604020202020204" pitchFamily="34" charset="0"/>
              </a:rPr>
              <a:t>74181</a:t>
            </a:r>
            <a:r>
              <a:rPr lang="zh-CN" altLang="en-US">
                <a:latin typeface="Arial" panose="020B0604020202020204" pitchFamily="34" charset="0"/>
              </a:rPr>
              <a:t>组成的</a:t>
            </a:r>
            <a:r>
              <a:rPr lang="en-US" altLang="zh-CN">
                <a:latin typeface="Arial" panose="020B0604020202020204" pitchFamily="34" charset="0"/>
              </a:rPr>
              <a:t>32</a:t>
            </a:r>
            <a:r>
              <a:rPr lang="zh-CN" altLang="en-US">
                <a:latin typeface="Arial" panose="020B0604020202020204" pitchFamily="34" charset="0"/>
              </a:rPr>
              <a:t>位</a:t>
            </a:r>
            <a:r>
              <a:rPr lang="en-US" altLang="zh-CN">
                <a:latin typeface="Arial" panose="020B0604020202020204" pitchFamily="34" charset="0"/>
              </a:rPr>
              <a:t>ALU</a:t>
            </a:r>
          </a:p>
        </p:txBody>
      </p:sp>
      <p:grpSp>
        <p:nvGrpSpPr>
          <p:cNvPr id="16390" name="Group 6">
            <a:extLst>
              <a:ext uri="{FF2B5EF4-FFF2-40B4-BE49-F238E27FC236}">
                <a16:creationId xmlns:a16="http://schemas.microsoft.com/office/drawing/2014/main" id="{87993D3A-4785-D7FE-0751-179FEB67CDB9}"/>
              </a:ext>
            </a:extLst>
          </p:cNvPr>
          <p:cNvGrpSpPr>
            <a:grpSpLocks noChangeAspect="1"/>
          </p:cNvGrpSpPr>
          <p:nvPr/>
        </p:nvGrpSpPr>
        <p:grpSpPr bwMode="auto">
          <a:xfrm>
            <a:off x="1042988" y="2997200"/>
            <a:ext cx="7416800" cy="3311525"/>
            <a:chOff x="0" y="0"/>
            <a:chExt cx="4151" cy="1586"/>
          </a:xfrm>
        </p:grpSpPr>
        <p:sp>
          <p:nvSpPr>
            <p:cNvPr id="16391" name="Text Box 1031">
              <a:extLst>
                <a:ext uri="{FF2B5EF4-FFF2-40B4-BE49-F238E27FC236}">
                  <a16:creationId xmlns:a16="http://schemas.microsoft.com/office/drawing/2014/main" id="{75AD381B-885B-2C7F-DD2A-77742CBF616C}"/>
                </a:ext>
              </a:extLst>
            </p:cNvPr>
            <p:cNvSpPr txBox="1">
              <a:spLocks noChangeAspect="1" noChangeArrowheads="1"/>
            </p:cNvSpPr>
            <p:nvPr/>
          </p:nvSpPr>
          <p:spPr bwMode="auto">
            <a:xfrm>
              <a:off x="2165" y="4"/>
              <a:ext cx="18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endParaRPr lang="en-US" altLang="zh-CN" sz="1200" baseline="-25000"/>
            </a:p>
          </p:txBody>
        </p:sp>
        <p:sp>
          <p:nvSpPr>
            <p:cNvPr id="16392" name="Rectangle 1032">
              <a:extLst>
                <a:ext uri="{FF2B5EF4-FFF2-40B4-BE49-F238E27FC236}">
                  <a16:creationId xmlns:a16="http://schemas.microsoft.com/office/drawing/2014/main" id="{BC69538F-0CE1-F175-D467-886E95389955}"/>
                </a:ext>
              </a:extLst>
            </p:cNvPr>
            <p:cNvSpPr>
              <a:spLocks noChangeAspect="1" noChangeArrowheads="1"/>
            </p:cNvSpPr>
            <p:nvPr/>
          </p:nvSpPr>
          <p:spPr bwMode="auto">
            <a:xfrm>
              <a:off x="2151" y="243"/>
              <a:ext cx="1683"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93" name="Text Box 1033">
              <a:extLst>
                <a:ext uri="{FF2B5EF4-FFF2-40B4-BE49-F238E27FC236}">
                  <a16:creationId xmlns:a16="http://schemas.microsoft.com/office/drawing/2014/main" id="{51E097D5-86C8-3B85-E8DF-34A5A53E8F5F}"/>
                </a:ext>
              </a:extLst>
            </p:cNvPr>
            <p:cNvSpPr txBox="1">
              <a:spLocks noChangeAspect="1" noChangeArrowheads="1"/>
            </p:cNvSpPr>
            <p:nvPr/>
          </p:nvSpPr>
          <p:spPr bwMode="auto">
            <a:xfrm>
              <a:off x="2396" y="894"/>
              <a:ext cx="1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394" name="Text Box 1034">
              <a:extLst>
                <a:ext uri="{FF2B5EF4-FFF2-40B4-BE49-F238E27FC236}">
                  <a16:creationId xmlns:a16="http://schemas.microsoft.com/office/drawing/2014/main" id="{D2EA314B-56CE-B231-F8A0-6A488252CED2}"/>
                </a:ext>
              </a:extLst>
            </p:cNvPr>
            <p:cNvSpPr txBox="1">
              <a:spLocks noChangeAspect="1" noChangeArrowheads="1"/>
            </p:cNvSpPr>
            <p:nvPr/>
          </p:nvSpPr>
          <p:spPr bwMode="auto">
            <a:xfrm>
              <a:off x="2144" y="902"/>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395" name="Rectangle 1035">
              <a:extLst>
                <a:ext uri="{FF2B5EF4-FFF2-40B4-BE49-F238E27FC236}">
                  <a16:creationId xmlns:a16="http://schemas.microsoft.com/office/drawing/2014/main" id="{442A060E-84E8-359F-B059-8D7DD75B7689}"/>
                </a:ext>
              </a:extLst>
            </p:cNvPr>
            <p:cNvSpPr>
              <a:spLocks noChangeAspect="1" noChangeArrowheads="1"/>
            </p:cNvSpPr>
            <p:nvPr/>
          </p:nvSpPr>
          <p:spPr bwMode="auto">
            <a:xfrm>
              <a:off x="2209" y="1028"/>
              <a:ext cx="203"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396" name="Line 1036">
              <a:extLst>
                <a:ext uri="{FF2B5EF4-FFF2-40B4-BE49-F238E27FC236}">
                  <a16:creationId xmlns:a16="http://schemas.microsoft.com/office/drawing/2014/main" id="{500DA85C-02FD-EE4C-FA41-A073E62EC2A3}"/>
                </a:ext>
              </a:extLst>
            </p:cNvPr>
            <p:cNvSpPr>
              <a:spLocks noChangeAspect="1" noChangeShapeType="1"/>
            </p:cNvSpPr>
            <p:nvPr/>
          </p:nvSpPr>
          <p:spPr bwMode="auto">
            <a:xfrm flipV="1">
              <a:off x="2252" y="579"/>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397" name="Line 1037">
              <a:extLst>
                <a:ext uri="{FF2B5EF4-FFF2-40B4-BE49-F238E27FC236}">
                  <a16:creationId xmlns:a16="http://schemas.microsoft.com/office/drawing/2014/main" id="{FB164A6A-1CB3-67E6-25E0-2A180133DADA}"/>
                </a:ext>
              </a:extLst>
            </p:cNvPr>
            <p:cNvSpPr>
              <a:spLocks noChangeAspect="1" noChangeShapeType="1"/>
            </p:cNvSpPr>
            <p:nvPr/>
          </p:nvSpPr>
          <p:spPr bwMode="auto">
            <a:xfrm flipV="1">
              <a:off x="2367" y="579"/>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398" name="AutoShape 1038">
              <a:extLst>
                <a:ext uri="{FF2B5EF4-FFF2-40B4-BE49-F238E27FC236}">
                  <a16:creationId xmlns:a16="http://schemas.microsoft.com/office/drawing/2014/main" id="{BED0E095-7834-7AC8-6DBC-DC3766B1AE2C}"/>
                </a:ext>
              </a:extLst>
            </p:cNvPr>
            <p:cNvCxnSpPr>
              <a:cxnSpLocks noChangeAspect="1" noChangeShapeType="1"/>
            </p:cNvCxnSpPr>
            <p:nvPr/>
          </p:nvCxnSpPr>
          <p:spPr bwMode="auto">
            <a:xfrm rot="5400000">
              <a:off x="2220" y="771"/>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399" name="Text Box 1039">
              <a:extLst>
                <a:ext uri="{FF2B5EF4-FFF2-40B4-BE49-F238E27FC236}">
                  <a16:creationId xmlns:a16="http://schemas.microsoft.com/office/drawing/2014/main" id="{CD4AF3EF-B54E-6975-3E64-6AA55035D3B0}"/>
                </a:ext>
              </a:extLst>
            </p:cNvPr>
            <p:cNvSpPr txBox="1">
              <a:spLocks noChangeAspect="1" noChangeArrowheads="1"/>
            </p:cNvSpPr>
            <p:nvPr/>
          </p:nvSpPr>
          <p:spPr bwMode="auto">
            <a:xfrm>
              <a:off x="3734" y="894"/>
              <a:ext cx="1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00" name="Text Box 1040">
              <a:extLst>
                <a:ext uri="{FF2B5EF4-FFF2-40B4-BE49-F238E27FC236}">
                  <a16:creationId xmlns:a16="http://schemas.microsoft.com/office/drawing/2014/main" id="{42EAC995-68C4-08DE-AAFC-ED6DCBDEFA34}"/>
                </a:ext>
              </a:extLst>
            </p:cNvPr>
            <p:cNvSpPr txBox="1">
              <a:spLocks noChangeAspect="1" noChangeArrowheads="1"/>
            </p:cNvSpPr>
            <p:nvPr/>
          </p:nvSpPr>
          <p:spPr bwMode="auto">
            <a:xfrm>
              <a:off x="3482" y="902"/>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01" name="Rectangle 1041">
              <a:extLst>
                <a:ext uri="{FF2B5EF4-FFF2-40B4-BE49-F238E27FC236}">
                  <a16:creationId xmlns:a16="http://schemas.microsoft.com/office/drawing/2014/main" id="{83528832-0E38-C5B2-0F9E-23692A6E81C2}"/>
                </a:ext>
              </a:extLst>
            </p:cNvPr>
            <p:cNvSpPr>
              <a:spLocks noChangeAspect="1" noChangeArrowheads="1"/>
            </p:cNvSpPr>
            <p:nvPr/>
          </p:nvSpPr>
          <p:spPr bwMode="auto">
            <a:xfrm>
              <a:off x="3547" y="1028"/>
              <a:ext cx="203"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02" name="Line 1042">
              <a:extLst>
                <a:ext uri="{FF2B5EF4-FFF2-40B4-BE49-F238E27FC236}">
                  <a16:creationId xmlns:a16="http://schemas.microsoft.com/office/drawing/2014/main" id="{BF9452DE-53BA-2068-2591-6F6E50C0D841}"/>
                </a:ext>
              </a:extLst>
            </p:cNvPr>
            <p:cNvSpPr>
              <a:spLocks noChangeAspect="1" noChangeShapeType="1"/>
            </p:cNvSpPr>
            <p:nvPr/>
          </p:nvSpPr>
          <p:spPr bwMode="auto">
            <a:xfrm flipV="1">
              <a:off x="3590" y="579"/>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03" name="Line 1043">
              <a:extLst>
                <a:ext uri="{FF2B5EF4-FFF2-40B4-BE49-F238E27FC236}">
                  <a16:creationId xmlns:a16="http://schemas.microsoft.com/office/drawing/2014/main" id="{71D7ABBF-0E5A-02BE-8D60-AD3EB3438502}"/>
                </a:ext>
              </a:extLst>
            </p:cNvPr>
            <p:cNvSpPr>
              <a:spLocks noChangeAspect="1" noChangeShapeType="1"/>
            </p:cNvSpPr>
            <p:nvPr/>
          </p:nvSpPr>
          <p:spPr bwMode="auto">
            <a:xfrm flipV="1">
              <a:off x="3705" y="579"/>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04" name="Text Box 1044">
              <a:extLst>
                <a:ext uri="{FF2B5EF4-FFF2-40B4-BE49-F238E27FC236}">
                  <a16:creationId xmlns:a16="http://schemas.microsoft.com/office/drawing/2014/main" id="{123EA18B-30FD-4813-BE55-5B2D74D1DECE}"/>
                </a:ext>
              </a:extLst>
            </p:cNvPr>
            <p:cNvSpPr txBox="1">
              <a:spLocks noChangeAspect="1" noChangeArrowheads="1"/>
            </p:cNvSpPr>
            <p:nvPr/>
          </p:nvSpPr>
          <p:spPr bwMode="auto">
            <a:xfrm>
              <a:off x="2834" y="894"/>
              <a:ext cx="13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05" name="Text Box 1045">
              <a:extLst>
                <a:ext uri="{FF2B5EF4-FFF2-40B4-BE49-F238E27FC236}">
                  <a16:creationId xmlns:a16="http://schemas.microsoft.com/office/drawing/2014/main" id="{B0AC5BDF-1C55-A8B0-94EB-934F4CCA083B}"/>
                </a:ext>
              </a:extLst>
            </p:cNvPr>
            <p:cNvSpPr txBox="1">
              <a:spLocks noChangeAspect="1" noChangeArrowheads="1"/>
            </p:cNvSpPr>
            <p:nvPr/>
          </p:nvSpPr>
          <p:spPr bwMode="auto">
            <a:xfrm>
              <a:off x="2583" y="902"/>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06" name="Rectangle 1046">
              <a:extLst>
                <a:ext uri="{FF2B5EF4-FFF2-40B4-BE49-F238E27FC236}">
                  <a16:creationId xmlns:a16="http://schemas.microsoft.com/office/drawing/2014/main" id="{70A21E84-7DBA-C833-0FFE-C127C3A9A040}"/>
                </a:ext>
              </a:extLst>
            </p:cNvPr>
            <p:cNvSpPr>
              <a:spLocks noChangeAspect="1" noChangeArrowheads="1"/>
            </p:cNvSpPr>
            <p:nvPr/>
          </p:nvSpPr>
          <p:spPr bwMode="auto">
            <a:xfrm>
              <a:off x="2647" y="1028"/>
              <a:ext cx="20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07" name="Line 1047">
              <a:extLst>
                <a:ext uri="{FF2B5EF4-FFF2-40B4-BE49-F238E27FC236}">
                  <a16:creationId xmlns:a16="http://schemas.microsoft.com/office/drawing/2014/main" id="{211EFD97-D6BB-0968-EE40-B6FB6092F676}"/>
                </a:ext>
              </a:extLst>
            </p:cNvPr>
            <p:cNvSpPr>
              <a:spLocks noChangeAspect="1" noChangeShapeType="1"/>
            </p:cNvSpPr>
            <p:nvPr/>
          </p:nvSpPr>
          <p:spPr bwMode="auto">
            <a:xfrm flipV="1">
              <a:off x="2691" y="579"/>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08" name="Line 1048">
              <a:extLst>
                <a:ext uri="{FF2B5EF4-FFF2-40B4-BE49-F238E27FC236}">
                  <a16:creationId xmlns:a16="http://schemas.microsoft.com/office/drawing/2014/main" id="{D97BAA25-4F43-495D-4F8F-17C3B5631154}"/>
                </a:ext>
              </a:extLst>
            </p:cNvPr>
            <p:cNvSpPr>
              <a:spLocks noChangeAspect="1" noChangeShapeType="1"/>
            </p:cNvSpPr>
            <p:nvPr/>
          </p:nvSpPr>
          <p:spPr bwMode="auto">
            <a:xfrm flipV="1">
              <a:off x="2806" y="579"/>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09" name="AutoShape 1049">
              <a:extLst>
                <a:ext uri="{FF2B5EF4-FFF2-40B4-BE49-F238E27FC236}">
                  <a16:creationId xmlns:a16="http://schemas.microsoft.com/office/drawing/2014/main" id="{E5B8DC67-0EB3-C460-0DE8-EE9BE141C287}"/>
                </a:ext>
              </a:extLst>
            </p:cNvPr>
            <p:cNvCxnSpPr>
              <a:cxnSpLocks noChangeAspect="1" noChangeShapeType="1"/>
            </p:cNvCxnSpPr>
            <p:nvPr/>
          </p:nvCxnSpPr>
          <p:spPr bwMode="auto">
            <a:xfrm rot="5400000">
              <a:off x="2659" y="771"/>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410" name="Text Box 1050">
              <a:extLst>
                <a:ext uri="{FF2B5EF4-FFF2-40B4-BE49-F238E27FC236}">
                  <a16:creationId xmlns:a16="http://schemas.microsoft.com/office/drawing/2014/main" id="{0EA5E520-5089-45A8-A4CD-BEA4518A7166}"/>
                </a:ext>
              </a:extLst>
            </p:cNvPr>
            <p:cNvSpPr txBox="1">
              <a:spLocks noChangeAspect="1" noChangeArrowheads="1"/>
            </p:cNvSpPr>
            <p:nvPr/>
          </p:nvSpPr>
          <p:spPr bwMode="auto">
            <a:xfrm>
              <a:off x="3273" y="894"/>
              <a:ext cx="13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11" name="Text Box 1051">
              <a:extLst>
                <a:ext uri="{FF2B5EF4-FFF2-40B4-BE49-F238E27FC236}">
                  <a16:creationId xmlns:a16="http://schemas.microsoft.com/office/drawing/2014/main" id="{579E7389-DF4E-93F8-AE7E-9A3126286F31}"/>
                </a:ext>
              </a:extLst>
            </p:cNvPr>
            <p:cNvSpPr txBox="1">
              <a:spLocks noChangeAspect="1" noChangeArrowheads="1"/>
            </p:cNvSpPr>
            <p:nvPr/>
          </p:nvSpPr>
          <p:spPr bwMode="auto">
            <a:xfrm>
              <a:off x="3022" y="902"/>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12" name="Rectangle 1052">
              <a:extLst>
                <a:ext uri="{FF2B5EF4-FFF2-40B4-BE49-F238E27FC236}">
                  <a16:creationId xmlns:a16="http://schemas.microsoft.com/office/drawing/2014/main" id="{DAA6D7F2-753C-064B-FD59-6F9780E69447}"/>
                </a:ext>
              </a:extLst>
            </p:cNvPr>
            <p:cNvSpPr>
              <a:spLocks noChangeAspect="1" noChangeArrowheads="1"/>
            </p:cNvSpPr>
            <p:nvPr/>
          </p:nvSpPr>
          <p:spPr bwMode="auto">
            <a:xfrm>
              <a:off x="3086" y="1028"/>
              <a:ext cx="20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13" name="Line 1053">
              <a:extLst>
                <a:ext uri="{FF2B5EF4-FFF2-40B4-BE49-F238E27FC236}">
                  <a16:creationId xmlns:a16="http://schemas.microsoft.com/office/drawing/2014/main" id="{76046DC0-AE7A-F75C-63EE-5C0FC631C52B}"/>
                </a:ext>
              </a:extLst>
            </p:cNvPr>
            <p:cNvSpPr>
              <a:spLocks noChangeAspect="1" noChangeShapeType="1"/>
            </p:cNvSpPr>
            <p:nvPr/>
          </p:nvSpPr>
          <p:spPr bwMode="auto">
            <a:xfrm flipV="1">
              <a:off x="3129" y="579"/>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14" name="Line 1054">
              <a:extLst>
                <a:ext uri="{FF2B5EF4-FFF2-40B4-BE49-F238E27FC236}">
                  <a16:creationId xmlns:a16="http://schemas.microsoft.com/office/drawing/2014/main" id="{AB5D2E6A-6B40-BA0C-C883-B73C7D9B466A}"/>
                </a:ext>
              </a:extLst>
            </p:cNvPr>
            <p:cNvSpPr>
              <a:spLocks noChangeAspect="1" noChangeShapeType="1"/>
            </p:cNvSpPr>
            <p:nvPr/>
          </p:nvSpPr>
          <p:spPr bwMode="auto">
            <a:xfrm flipV="1">
              <a:off x="3245" y="579"/>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15" name="AutoShape 1055">
              <a:extLst>
                <a:ext uri="{FF2B5EF4-FFF2-40B4-BE49-F238E27FC236}">
                  <a16:creationId xmlns:a16="http://schemas.microsoft.com/office/drawing/2014/main" id="{DEC39FA0-AFED-41CF-A153-12E83FEBC775}"/>
                </a:ext>
              </a:extLst>
            </p:cNvPr>
            <p:cNvCxnSpPr>
              <a:cxnSpLocks noChangeAspect="1" noChangeShapeType="1"/>
            </p:cNvCxnSpPr>
            <p:nvPr/>
          </p:nvCxnSpPr>
          <p:spPr bwMode="auto">
            <a:xfrm rot="5400000">
              <a:off x="3098" y="771"/>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416" name="Line 1056">
              <a:extLst>
                <a:ext uri="{FF2B5EF4-FFF2-40B4-BE49-F238E27FC236}">
                  <a16:creationId xmlns:a16="http://schemas.microsoft.com/office/drawing/2014/main" id="{1EB93421-9B71-0B72-78D7-D9A3D1276773}"/>
                </a:ext>
              </a:extLst>
            </p:cNvPr>
            <p:cNvSpPr>
              <a:spLocks noChangeAspect="1" noChangeShapeType="1"/>
            </p:cNvSpPr>
            <p:nvPr/>
          </p:nvSpPr>
          <p:spPr bwMode="auto">
            <a:xfrm>
              <a:off x="2317" y="18"/>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 name="Line 1057">
              <a:extLst>
                <a:ext uri="{FF2B5EF4-FFF2-40B4-BE49-F238E27FC236}">
                  <a16:creationId xmlns:a16="http://schemas.microsoft.com/office/drawing/2014/main" id="{B56823BE-50D3-8898-E25E-AFE33A1D16B5}"/>
                </a:ext>
              </a:extLst>
            </p:cNvPr>
            <p:cNvSpPr>
              <a:spLocks noChangeAspect="1" noChangeShapeType="1"/>
            </p:cNvSpPr>
            <p:nvPr/>
          </p:nvSpPr>
          <p:spPr bwMode="auto">
            <a:xfrm>
              <a:off x="2460" y="18"/>
              <a:ext cx="1"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 name="Text Box 1058">
              <a:extLst>
                <a:ext uri="{FF2B5EF4-FFF2-40B4-BE49-F238E27FC236}">
                  <a16:creationId xmlns:a16="http://schemas.microsoft.com/office/drawing/2014/main" id="{1707F8E0-7B56-2B1A-14C3-1A09B59F3058}"/>
                </a:ext>
              </a:extLst>
            </p:cNvPr>
            <p:cNvSpPr txBox="1">
              <a:spLocks noChangeAspect="1" noChangeArrowheads="1"/>
            </p:cNvSpPr>
            <p:nvPr/>
          </p:nvSpPr>
          <p:spPr bwMode="auto">
            <a:xfrm>
              <a:off x="2691" y="264"/>
              <a:ext cx="64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CLA(74182)</a:t>
              </a:r>
            </a:p>
          </p:txBody>
        </p:sp>
        <p:sp>
          <p:nvSpPr>
            <p:cNvPr id="16419" name="Text Box 1059">
              <a:extLst>
                <a:ext uri="{FF2B5EF4-FFF2-40B4-BE49-F238E27FC236}">
                  <a16:creationId xmlns:a16="http://schemas.microsoft.com/office/drawing/2014/main" id="{1285BED6-F38D-2D2D-BBE2-CAC1CC8DA2F5}"/>
                </a:ext>
              </a:extLst>
            </p:cNvPr>
            <p:cNvSpPr txBox="1">
              <a:spLocks noChangeAspect="1" noChangeArrowheads="1"/>
            </p:cNvSpPr>
            <p:nvPr/>
          </p:nvSpPr>
          <p:spPr bwMode="auto">
            <a:xfrm>
              <a:off x="2432" y="445"/>
              <a:ext cx="2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n+z</a:t>
              </a:r>
            </a:p>
          </p:txBody>
        </p:sp>
        <p:sp>
          <p:nvSpPr>
            <p:cNvPr id="16420" name="Text Box 1060">
              <a:extLst>
                <a:ext uri="{FF2B5EF4-FFF2-40B4-BE49-F238E27FC236}">
                  <a16:creationId xmlns:a16="http://schemas.microsoft.com/office/drawing/2014/main" id="{E7845115-AABB-B333-0BE4-F5998705A72D}"/>
                </a:ext>
              </a:extLst>
            </p:cNvPr>
            <p:cNvSpPr txBox="1">
              <a:spLocks noChangeAspect="1" noChangeArrowheads="1"/>
            </p:cNvSpPr>
            <p:nvPr/>
          </p:nvSpPr>
          <p:spPr bwMode="auto">
            <a:xfrm>
              <a:off x="2885" y="445"/>
              <a:ext cx="2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n+y</a:t>
              </a:r>
            </a:p>
          </p:txBody>
        </p:sp>
        <p:sp>
          <p:nvSpPr>
            <p:cNvPr id="16421" name="Text Box 1061">
              <a:extLst>
                <a:ext uri="{FF2B5EF4-FFF2-40B4-BE49-F238E27FC236}">
                  <a16:creationId xmlns:a16="http://schemas.microsoft.com/office/drawing/2014/main" id="{9289CA0C-B07C-A22E-3D03-54B70CBE501B}"/>
                </a:ext>
              </a:extLst>
            </p:cNvPr>
            <p:cNvSpPr txBox="1">
              <a:spLocks noChangeAspect="1" noChangeArrowheads="1"/>
            </p:cNvSpPr>
            <p:nvPr/>
          </p:nvSpPr>
          <p:spPr bwMode="auto">
            <a:xfrm>
              <a:off x="3345" y="438"/>
              <a:ext cx="24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n+x</a:t>
              </a:r>
            </a:p>
          </p:txBody>
        </p:sp>
        <p:sp>
          <p:nvSpPr>
            <p:cNvPr id="16422" name="Text Box 1062">
              <a:extLst>
                <a:ext uri="{FF2B5EF4-FFF2-40B4-BE49-F238E27FC236}">
                  <a16:creationId xmlns:a16="http://schemas.microsoft.com/office/drawing/2014/main" id="{2C0D1859-FBDD-17D0-FF79-BDD4069DBB8C}"/>
                </a:ext>
              </a:extLst>
            </p:cNvPr>
            <p:cNvSpPr txBox="1">
              <a:spLocks noChangeAspect="1" noChangeArrowheads="1"/>
            </p:cNvSpPr>
            <p:nvPr/>
          </p:nvSpPr>
          <p:spPr bwMode="auto">
            <a:xfrm>
              <a:off x="2489" y="4"/>
              <a:ext cx="18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endParaRPr lang="en-US" altLang="zh-CN" sz="1200" baseline="-25000"/>
            </a:p>
          </p:txBody>
        </p:sp>
        <p:sp>
          <p:nvSpPr>
            <p:cNvPr id="16423" name="Line 1063">
              <a:extLst>
                <a:ext uri="{FF2B5EF4-FFF2-40B4-BE49-F238E27FC236}">
                  <a16:creationId xmlns:a16="http://schemas.microsoft.com/office/drawing/2014/main" id="{AD8EEC92-50EF-26DB-CFD1-CE8D7D1B6682}"/>
                </a:ext>
              </a:extLst>
            </p:cNvPr>
            <p:cNvSpPr>
              <a:spLocks noChangeAspect="1" noChangeShapeType="1"/>
            </p:cNvSpPr>
            <p:nvPr/>
          </p:nvSpPr>
          <p:spPr bwMode="auto">
            <a:xfrm flipH="1">
              <a:off x="1813" y="1108"/>
              <a:ext cx="388"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24" name="AutoShape 1064">
              <a:extLst>
                <a:ext uri="{FF2B5EF4-FFF2-40B4-BE49-F238E27FC236}">
                  <a16:creationId xmlns:a16="http://schemas.microsoft.com/office/drawing/2014/main" id="{DB8E651B-D5E1-A84C-3CD1-D6A2EC6DD65B}"/>
                </a:ext>
              </a:extLst>
            </p:cNvPr>
            <p:cNvCxnSpPr>
              <a:cxnSpLocks noChangeAspect="1" noChangeShapeType="1"/>
            </p:cNvCxnSpPr>
            <p:nvPr/>
          </p:nvCxnSpPr>
          <p:spPr bwMode="auto">
            <a:xfrm rot="5400000" flipH="1">
              <a:off x="1630" y="659"/>
              <a:ext cx="701" cy="171"/>
            </a:xfrm>
            <a:prstGeom prst="bentConnector2">
              <a:avLst/>
            </a:prstGeom>
            <a:noFill/>
            <a:ln w="9525">
              <a:solidFill>
                <a:srgbClr val="000000"/>
              </a:solidFill>
              <a:miter lim="800000"/>
              <a:headEnd type="oval" w="sm" len="sm"/>
              <a:tailEnd type="stealth" w="sm" len="sm"/>
            </a:ln>
            <a:extLst>
              <a:ext uri="{909E8E84-426E-40DD-AFC4-6F175D3DCCD1}">
                <a14:hiddenFill xmlns:a14="http://schemas.microsoft.com/office/drawing/2010/main">
                  <a:noFill/>
                </a14:hiddenFill>
              </a:ext>
            </a:extLst>
          </p:spPr>
        </p:cxnSp>
        <p:sp>
          <p:nvSpPr>
            <p:cNvPr id="16425" name="Line 1065">
              <a:extLst>
                <a:ext uri="{FF2B5EF4-FFF2-40B4-BE49-F238E27FC236}">
                  <a16:creationId xmlns:a16="http://schemas.microsoft.com/office/drawing/2014/main" id="{8B251BF8-4FD6-24FE-B62E-0827E3730888}"/>
                </a:ext>
              </a:extLst>
            </p:cNvPr>
            <p:cNvSpPr>
              <a:spLocks noChangeAspect="1" noChangeShapeType="1"/>
            </p:cNvSpPr>
            <p:nvPr/>
          </p:nvSpPr>
          <p:spPr bwMode="auto">
            <a:xfrm flipH="1">
              <a:off x="3755" y="1100"/>
              <a:ext cx="38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26" name="AutoShape 1066">
              <a:extLst>
                <a:ext uri="{FF2B5EF4-FFF2-40B4-BE49-F238E27FC236}">
                  <a16:creationId xmlns:a16="http://schemas.microsoft.com/office/drawing/2014/main" id="{F5337B0C-F1C4-8011-1D37-6600C404D008}"/>
                </a:ext>
              </a:extLst>
            </p:cNvPr>
            <p:cNvCxnSpPr>
              <a:cxnSpLocks noChangeAspect="1" noChangeShapeType="1"/>
            </p:cNvCxnSpPr>
            <p:nvPr/>
          </p:nvCxnSpPr>
          <p:spPr bwMode="auto">
            <a:xfrm rot="5400000" flipH="1">
              <a:off x="3558" y="650"/>
              <a:ext cx="701" cy="171"/>
            </a:xfrm>
            <a:prstGeom prst="bentConnector2">
              <a:avLst/>
            </a:prstGeom>
            <a:noFill/>
            <a:ln w="9525">
              <a:solidFill>
                <a:srgbClr val="000000"/>
              </a:solidFill>
              <a:miter lim="800000"/>
              <a:headEnd type="oval" w="sm" len="sm"/>
              <a:tailEnd type="stealth" w="sm" len="sm"/>
            </a:ln>
            <a:extLst>
              <a:ext uri="{909E8E84-426E-40DD-AFC4-6F175D3DCCD1}">
                <a14:hiddenFill xmlns:a14="http://schemas.microsoft.com/office/drawing/2010/main">
                  <a:noFill/>
                </a14:hiddenFill>
              </a:ext>
            </a:extLst>
          </p:spPr>
        </p:cxnSp>
        <p:sp>
          <p:nvSpPr>
            <p:cNvPr id="16427" name="Text Box 1067">
              <a:extLst>
                <a:ext uri="{FF2B5EF4-FFF2-40B4-BE49-F238E27FC236}">
                  <a16:creationId xmlns:a16="http://schemas.microsoft.com/office/drawing/2014/main" id="{71C8D752-B45A-D694-235E-BA5156809F25}"/>
                </a:ext>
              </a:extLst>
            </p:cNvPr>
            <p:cNvSpPr txBox="1">
              <a:spLocks noChangeAspect="1" noChangeArrowheads="1"/>
            </p:cNvSpPr>
            <p:nvPr/>
          </p:nvSpPr>
          <p:spPr bwMode="auto">
            <a:xfrm>
              <a:off x="2201" y="449"/>
              <a:ext cx="24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3 </a:t>
              </a:r>
              <a:r>
                <a:rPr lang="en-US" altLang="zh-CN" sz="1200"/>
                <a:t>G</a:t>
              </a:r>
              <a:r>
                <a:rPr lang="en-US" altLang="zh-CN" sz="1200" baseline="-25000"/>
                <a:t>3</a:t>
              </a:r>
            </a:p>
          </p:txBody>
        </p:sp>
        <p:sp>
          <p:nvSpPr>
            <p:cNvPr id="16428" name="Text Box 1068">
              <a:extLst>
                <a:ext uri="{FF2B5EF4-FFF2-40B4-BE49-F238E27FC236}">
                  <a16:creationId xmlns:a16="http://schemas.microsoft.com/office/drawing/2014/main" id="{965C7E38-A9C1-B5A6-959D-4443F6A24C74}"/>
                </a:ext>
              </a:extLst>
            </p:cNvPr>
            <p:cNvSpPr txBox="1">
              <a:spLocks noChangeAspect="1" noChangeArrowheads="1"/>
            </p:cNvSpPr>
            <p:nvPr/>
          </p:nvSpPr>
          <p:spPr bwMode="auto">
            <a:xfrm>
              <a:off x="2640" y="463"/>
              <a:ext cx="24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2 </a:t>
              </a:r>
              <a:r>
                <a:rPr lang="en-US" altLang="zh-CN" sz="1200"/>
                <a:t>G</a:t>
              </a:r>
              <a:r>
                <a:rPr lang="en-US" altLang="zh-CN" sz="1200" baseline="-25000"/>
                <a:t>2</a:t>
              </a:r>
            </a:p>
          </p:txBody>
        </p:sp>
        <p:sp>
          <p:nvSpPr>
            <p:cNvPr id="16429" name="Text Box 1069">
              <a:extLst>
                <a:ext uri="{FF2B5EF4-FFF2-40B4-BE49-F238E27FC236}">
                  <a16:creationId xmlns:a16="http://schemas.microsoft.com/office/drawing/2014/main" id="{8D8E907B-3665-19C0-09C1-3CBB6557DE5B}"/>
                </a:ext>
              </a:extLst>
            </p:cNvPr>
            <p:cNvSpPr txBox="1">
              <a:spLocks noChangeAspect="1" noChangeArrowheads="1"/>
            </p:cNvSpPr>
            <p:nvPr/>
          </p:nvSpPr>
          <p:spPr bwMode="auto">
            <a:xfrm>
              <a:off x="3108" y="449"/>
              <a:ext cx="2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1 </a:t>
              </a:r>
              <a:r>
                <a:rPr lang="en-US" altLang="zh-CN" sz="1200"/>
                <a:t>G</a:t>
              </a:r>
              <a:r>
                <a:rPr lang="en-US" altLang="zh-CN" sz="1200" baseline="-25000"/>
                <a:t>1</a:t>
              </a:r>
            </a:p>
          </p:txBody>
        </p:sp>
        <p:sp>
          <p:nvSpPr>
            <p:cNvPr id="16430" name="Text Box 1070">
              <a:extLst>
                <a:ext uri="{FF2B5EF4-FFF2-40B4-BE49-F238E27FC236}">
                  <a16:creationId xmlns:a16="http://schemas.microsoft.com/office/drawing/2014/main" id="{B2AD633C-144F-FF70-CDF4-11366B60EF69}"/>
                </a:ext>
              </a:extLst>
            </p:cNvPr>
            <p:cNvSpPr txBox="1">
              <a:spLocks noChangeAspect="1" noChangeArrowheads="1"/>
            </p:cNvSpPr>
            <p:nvPr/>
          </p:nvSpPr>
          <p:spPr bwMode="auto">
            <a:xfrm>
              <a:off x="3554" y="442"/>
              <a:ext cx="2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r>
                <a:rPr lang="en-US" altLang="zh-CN" sz="1200" baseline="-25000"/>
                <a:t>0 </a:t>
              </a:r>
              <a:r>
                <a:rPr lang="en-US" altLang="zh-CN" sz="1200"/>
                <a:t>G</a:t>
              </a:r>
              <a:r>
                <a:rPr lang="en-US" altLang="zh-CN" sz="1200" baseline="-25000"/>
                <a:t>0</a:t>
              </a:r>
            </a:p>
          </p:txBody>
        </p:sp>
        <p:sp>
          <p:nvSpPr>
            <p:cNvPr id="16431" name="Text Box 1071">
              <a:extLst>
                <a:ext uri="{FF2B5EF4-FFF2-40B4-BE49-F238E27FC236}">
                  <a16:creationId xmlns:a16="http://schemas.microsoft.com/office/drawing/2014/main" id="{53D53E60-7C42-7C78-53EB-B9B189040718}"/>
                </a:ext>
              </a:extLst>
            </p:cNvPr>
            <p:cNvSpPr txBox="1">
              <a:spLocks noChangeAspect="1" noChangeArrowheads="1"/>
            </p:cNvSpPr>
            <p:nvPr/>
          </p:nvSpPr>
          <p:spPr bwMode="auto">
            <a:xfrm>
              <a:off x="237" y="0"/>
              <a:ext cx="18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endParaRPr lang="en-US" altLang="zh-CN" sz="1200" baseline="-25000"/>
            </a:p>
          </p:txBody>
        </p:sp>
        <p:sp>
          <p:nvSpPr>
            <p:cNvPr id="16432" name="Rectangle 1072">
              <a:extLst>
                <a:ext uri="{FF2B5EF4-FFF2-40B4-BE49-F238E27FC236}">
                  <a16:creationId xmlns:a16="http://schemas.microsoft.com/office/drawing/2014/main" id="{D246081C-F0BF-68A2-1E62-94B946AEED6D}"/>
                </a:ext>
              </a:extLst>
            </p:cNvPr>
            <p:cNvSpPr>
              <a:spLocks noChangeAspect="1" noChangeArrowheads="1"/>
            </p:cNvSpPr>
            <p:nvPr/>
          </p:nvSpPr>
          <p:spPr bwMode="auto">
            <a:xfrm>
              <a:off x="223" y="239"/>
              <a:ext cx="1683" cy="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33" name="Text Box 1073">
              <a:extLst>
                <a:ext uri="{FF2B5EF4-FFF2-40B4-BE49-F238E27FC236}">
                  <a16:creationId xmlns:a16="http://schemas.microsoft.com/office/drawing/2014/main" id="{2457BD76-E5A7-9C88-3E02-4691F6053BE2}"/>
                </a:ext>
              </a:extLst>
            </p:cNvPr>
            <p:cNvSpPr txBox="1">
              <a:spLocks noChangeAspect="1" noChangeArrowheads="1"/>
            </p:cNvSpPr>
            <p:nvPr/>
          </p:nvSpPr>
          <p:spPr bwMode="auto">
            <a:xfrm>
              <a:off x="468" y="891"/>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34" name="Text Box 1074">
              <a:extLst>
                <a:ext uri="{FF2B5EF4-FFF2-40B4-BE49-F238E27FC236}">
                  <a16:creationId xmlns:a16="http://schemas.microsoft.com/office/drawing/2014/main" id="{239F3EFD-1697-7651-6A99-60479F771383}"/>
                </a:ext>
              </a:extLst>
            </p:cNvPr>
            <p:cNvSpPr txBox="1">
              <a:spLocks noChangeAspect="1" noChangeArrowheads="1"/>
            </p:cNvSpPr>
            <p:nvPr/>
          </p:nvSpPr>
          <p:spPr bwMode="auto">
            <a:xfrm>
              <a:off x="216" y="898"/>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35" name="Rectangle 1075">
              <a:extLst>
                <a:ext uri="{FF2B5EF4-FFF2-40B4-BE49-F238E27FC236}">
                  <a16:creationId xmlns:a16="http://schemas.microsoft.com/office/drawing/2014/main" id="{7BF1D9A8-67C3-C8E6-8F71-29B40EC9FCA3}"/>
                </a:ext>
              </a:extLst>
            </p:cNvPr>
            <p:cNvSpPr>
              <a:spLocks noChangeAspect="1" noChangeArrowheads="1"/>
            </p:cNvSpPr>
            <p:nvPr/>
          </p:nvSpPr>
          <p:spPr bwMode="auto">
            <a:xfrm>
              <a:off x="281" y="1025"/>
              <a:ext cx="203" cy="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36" name="Line 1076">
              <a:extLst>
                <a:ext uri="{FF2B5EF4-FFF2-40B4-BE49-F238E27FC236}">
                  <a16:creationId xmlns:a16="http://schemas.microsoft.com/office/drawing/2014/main" id="{B4F7FE52-5BC4-D1E0-C8AE-DCD665191EB8}"/>
                </a:ext>
              </a:extLst>
            </p:cNvPr>
            <p:cNvSpPr>
              <a:spLocks noChangeAspect="1" noChangeShapeType="1"/>
            </p:cNvSpPr>
            <p:nvPr/>
          </p:nvSpPr>
          <p:spPr bwMode="auto">
            <a:xfrm flipV="1">
              <a:off x="324" y="576"/>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37" name="Line 1077">
              <a:extLst>
                <a:ext uri="{FF2B5EF4-FFF2-40B4-BE49-F238E27FC236}">
                  <a16:creationId xmlns:a16="http://schemas.microsoft.com/office/drawing/2014/main" id="{BAA2AFC8-3E68-31BF-C952-957398B92530}"/>
                </a:ext>
              </a:extLst>
            </p:cNvPr>
            <p:cNvSpPr>
              <a:spLocks noChangeAspect="1" noChangeShapeType="1"/>
            </p:cNvSpPr>
            <p:nvPr/>
          </p:nvSpPr>
          <p:spPr bwMode="auto">
            <a:xfrm flipV="1">
              <a:off x="439" y="576"/>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38" name="AutoShape 1078">
              <a:extLst>
                <a:ext uri="{FF2B5EF4-FFF2-40B4-BE49-F238E27FC236}">
                  <a16:creationId xmlns:a16="http://schemas.microsoft.com/office/drawing/2014/main" id="{15A8CF40-2E7A-D697-E32D-062386E87938}"/>
                </a:ext>
              </a:extLst>
            </p:cNvPr>
            <p:cNvCxnSpPr>
              <a:cxnSpLocks noChangeAspect="1" noChangeShapeType="1"/>
            </p:cNvCxnSpPr>
            <p:nvPr/>
          </p:nvCxnSpPr>
          <p:spPr bwMode="auto">
            <a:xfrm rot="5400000">
              <a:off x="292" y="768"/>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439" name="Text Box 1079">
              <a:extLst>
                <a:ext uri="{FF2B5EF4-FFF2-40B4-BE49-F238E27FC236}">
                  <a16:creationId xmlns:a16="http://schemas.microsoft.com/office/drawing/2014/main" id="{EADC7B4E-F20A-A78E-F1FA-FC6CE90EE655}"/>
                </a:ext>
              </a:extLst>
            </p:cNvPr>
            <p:cNvSpPr txBox="1">
              <a:spLocks noChangeAspect="1" noChangeArrowheads="1"/>
            </p:cNvSpPr>
            <p:nvPr/>
          </p:nvSpPr>
          <p:spPr bwMode="auto">
            <a:xfrm>
              <a:off x="1806" y="891"/>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40" name="Text Box 1080">
              <a:extLst>
                <a:ext uri="{FF2B5EF4-FFF2-40B4-BE49-F238E27FC236}">
                  <a16:creationId xmlns:a16="http://schemas.microsoft.com/office/drawing/2014/main" id="{D88843CE-1FEA-BC3C-7A19-DB633A20A0C0}"/>
                </a:ext>
              </a:extLst>
            </p:cNvPr>
            <p:cNvSpPr txBox="1">
              <a:spLocks noChangeAspect="1" noChangeArrowheads="1"/>
            </p:cNvSpPr>
            <p:nvPr/>
          </p:nvSpPr>
          <p:spPr bwMode="auto">
            <a:xfrm>
              <a:off x="1554" y="898"/>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41" name="Rectangle 1081">
              <a:extLst>
                <a:ext uri="{FF2B5EF4-FFF2-40B4-BE49-F238E27FC236}">
                  <a16:creationId xmlns:a16="http://schemas.microsoft.com/office/drawing/2014/main" id="{A1E93CDC-4B2F-6B0D-3BE9-420AACE2763D}"/>
                </a:ext>
              </a:extLst>
            </p:cNvPr>
            <p:cNvSpPr>
              <a:spLocks noChangeAspect="1" noChangeArrowheads="1"/>
            </p:cNvSpPr>
            <p:nvPr/>
          </p:nvSpPr>
          <p:spPr bwMode="auto">
            <a:xfrm>
              <a:off x="1619" y="1025"/>
              <a:ext cx="203" cy="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42" name="Line 1082">
              <a:extLst>
                <a:ext uri="{FF2B5EF4-FFF2-40B4-BE49-F238E27FC236}">
                  <a16:creationId xmlns:a16="http://schemas.microsoft.com/office/drawing/2014/main" id="{D8ACBE75-A56C-F088-6AEA-41CBF901D15A}"/>
                </a:ext>
              </a:extLst>
            </p:cNvPr>
            <p:cNvSpPr>
              <a:spLocks noChangeAspect="1" noChangeShapeType="1"/>
            </p:cNvSpPr>
            <p:nvPr/>
          </p:nvSpPr>
          <p:spPr bwMode="auto">
            <a:xfrm flipV="1">
              <a:off x="1662" y="576"/>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43" name="Line 1083">
              <a:extLst>
                <a:ext uri="{FF2B5EF4-FFF2-40B4-BE49-F238E27FC236}">
                  <a16:creationId xmlns:a16="http://schemas.microsoft.com/office/drawing/2014/main" id="{3B539CCC-4021-DE45-E46D-12240B95382E}"/>
                </a:ext>
              </a:extLst>
            </p:cNvPr>
            <p:cNvSpPr>
              <a:spLocks noChangeAspect="1" noChangeShapeType="1"/>
            </p:cNvSpPr>
            <p:nvPr/>
          </p:nvSpPr>
          <p:spPr bwMode="auto">
            <a:xfrm flipV="1">
              <a:off x="1777" y="576"/>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44" name="Text Box 1084">
              <a:extLst>
                <a:ext uri="{FF2B5EF4-FFF2-40B4-BE49-F238E27FC236}">
                  <a16:creationId xmlns:a16="http://schemas.microsoft.com/office/drawing/2014/main" id="{436850BE-F9A9-9537-3D98-C93FB8B38925}"/>
                </a:ext>
              </a:extLst>
            </p:cNvPr>
            <p:cNvSpPr txBox="1">
              <a:spLocks noChangeAspect="1" noChangeArrowheads="1"/>
            </p:cNvSpPr>
            <p:nvPr/>
          </p:nvSpPr>
          <p:spPr bwMode="auto">
            <a:xfrm>
              <a:off x="906" y="891"/>
              <a:ext cx="13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45" name="Text Box 1085">
              <a:extLst>
                <a:ext uri="{FF2B5EF4-FFF2-40B4-BE49-F238E27FC236}">
                  <a16:creationId xmlns:a16="http://schemas.microsoft.com/office/drawing/2014/main" id="{3D319D3A-4A0A-6714-B9D5-DEC41EAA62A5}"/>
                </a:ext>
              </a:extLst>
            </p:cNvPr>
            <p:cNvSpPr txBox="1">
              <a:spLocks noChangeAspect="1" noChangeArrowheads="1"/>
            </p:cNvSpPr>
            <p:nvPr/>
          </p:nvSpPr>
          <p:spPr bwMode="auto">
            <a:xfrm>
              <a:off x="655" y="898"/>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46" name="Rectangle 1086">
              <a:extLst>
                <a:ext uri="{FF2B5EF4-FFF2-40B4-BE49-F238E27FC236}">
                  <a16:creationId xmlns:a16="http://schemas.microsoft.com/office/drawing/2014/main" id="{F30CA55A-2F74-790E-F68C-3534C48D8856}"/>
                </a:ext>
              </a:extLst>
            </p:cNvPr>
            <p:cNvSpPr>
              <a:spLocks noChangeAspect="1" noChangeArrowheads="1"/>
            </p:cNvSpPr>
            <p:nvPr/>
          </p:nvSpPr>
          <p:spPr bwMode="auto">
            <a:xfrm>
              <a:off x="719" y="1025"/>
              <a:ext cx="204" cy="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47" name="Line 1087">
              <a:extLst>
                <a:ext uri="{FF2B5EF4-FFF2-40B4-BE49-F238E27FC236}">
                  <a16:creationId xmlns:a16="http://schemas.microsoft.com/office/drawing/2014/main" id="{DD9344B1-FAB4-6607-12D5-DAB9AA10EA90}"/>
                </a:ext>
              </a:extLst>
            </p:cNvPr>
            <p:cNvSpPr>
              <a:spLocks noChangeAspect="1" noChangeShapeType="1"/>
            </p:cNvSpPr>
            <p:nvPr/>
          </p:nvSpPr>
          <p:spPr bwMode="auto">
            <a:xfrm flipV="1">
              <a:off x="763" y="576"/>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48" name="Line 1088">
              <a:extLst>
                <a:ext uri="{FF2B5EF4-FFF2-40B4-BE49-F238E27FC236}">
                  <a16:creationId xmlns:a16="http://schemas.microsoft.com/office/drawing/2014/main" id="{EC261806-A099-36C7-5E60-460AFC544B1C}"/>
                </a:ext>
              </a:extLst>
            </p:cNvPr>
            <p:cNvSpPr>
              <a:spLocks noChangeAspect="1" noChangeShapeType="1"/>
            </p:cNvSpPr>
            <p:nvPr/>
          </p:nvSpPr>
          <p:spPr bwMode="auto">
            <a:xfrm flipV="1">
              <a:off x="878" y="576"/>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49" name="AutoShape 1089">
              <a:extLst>
                <a:ext uri="{FF2B5EF4-FFF2-40B4-BE49-F238E27FC236}">
                  <a16:creationId xmlns:a16="http://schemas.microsoft.com/office/drawing/2014/main" id="{B76D69F5-2495-16E1-BCB7-403197247023}"/>
                </a:ext>
              </a:extLst>
            </p:cNvPr>
            <p:cNvCxnSpPr>
              <a:cxnSpLocks noChangeAspect="1" noChangeShapeType="1"/>
            </p:cNvCxnSpPr>
            <p:nvPr/>
          </p:nvCxnSpPr>
          <p:spPr bwMode="auto">
            <a:xfrm rot="5400000">
              <a:off x="731" y="768"/>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450" name="Text Box 1090">
              <a:extLst>
                <a:ext uri="{FF2B5EF4-FFF2-40B4-BE49-F238E27FC236}">
                  <a16:creationId xmlns:a16="http://schemas.microsoft.com/office/drawing/2014/main" id="{B980B3A8-9557-3C43-72AB-CB2AF735377C}"/>
                </a:ext>
              </a:extLst>
            </p:cNvPr>
            <p:cNvSpPr txBox="1">
              <a:spLocks noChangeAspect="1" noChangeArrowheads="1"/>
            </p:cNvSpPr>
            <p:nvPr/>
          </p:nvSpPr>
          <p:spPr bwMode="auto">
            <a:xfrm>
              <a:off x="1345" y="891"/>
              <a:ext cx="13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p>
          </p:txBody>
        </p:sp>
        <p:sp>
          <p:nvSpPr>
            <p:cNvPr id="16451" name="Text Box 1091">
              <a:extLst>
                <a:ext uri="{FF2B5EF4-FFF2-40B4-BE49-F238E27FC236}">
                  <a16:creationId xmlns:a16="http://schemas.microsoft.com/office/drawing/2014/main" id="{5D96EED5-CD78-C7B8-AFD0-98727171A0C1}"/>
                </a:ext>
              </a:extLst>
            </p:cNvPr>
            <p:cNvSpPr txBox="1">
              <a:spLocks noChangeAspect="1" noChangeArrowheads="1"/>
            </p:cNvSpPr>
            <p:nvPr/>
          </p:nvSpPr>
          <p:spPr bwMode="auto">
            <a:xfrm>
              <a:off x="1094" y="898"/>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P</a:t>
              </a:r>
            </a:p>
          </p:txBody>
        </p:sp>
        <p:sp>
          <p:nvSpPr>
            <p:cNvPr id="16452" name="Rectangle 1092">
              <a:extLst>
                <a:ext uri="{FF2B5EF4-FFF2-40B4-BE49-F238E27FC236}">
                  <a16:creationId xmlns:a16="http://schemas.microsoft.com/office/drawing/2014/main" id="{1D66460E-8807-D583-1D6A-7F9EC8DAAF2D}"/>
                </a:ext>
              </a:extLst>
            </p:cNvPr>
            <p:cNvSpPr>
              <a:spLocks noChangeAspect="1" noChangeArrowheads="1"/>
            </p:cNvSpPr>
            <p:nvPr/>
          </p:nvSpPr>
          <p:spPr bwMode="auto">
            <a:xfrm>
              <a:off x="1158" y="1025"/>
              <a:ext cx="204" cy="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r>
                <a:rPr lang="en-US" altLang="zh-CN" sz="1200" baseline="-25000"/>
                <a:t>C0</a:t>
              </a:r>
            </a:p>
          </p:txBody>
        </p:sp>
        <p:sp>
          <p:nvSpPr>
            <p:cNvPr id="16453" name="Line 1093">
              <a:extLst>
                <a:ext uri="{FF2B5EF4-FFF2-40B4-BE49-F238E27FC236}">
                  <a16:creationId xmlns:a16="http://schemas.microsoft.com/office/drawing/2014/main" id="{D8CA3CDA-3723-CB56-D3D0-641E69C11FE3}"/>
                </a:ext>
              </a:extLst>
            </p:cNvPr>
            <p:cNvSpPr>
              <a:spLocks noChangeAspect="1" noChangeShapeType="1"/>
            </p:cNvSpPr>
            <p:nvPr/>
          </p:nvSpPr>
          <p:spPr bwMode="auto">
            <a:xfrm flipV="1">
              <a:off x="1201" y="576"/>
              <a:ext cx="1"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54" name="Line 1094">
              <a:extLst>
                <a:ext uri="{FF2B5EF4-FFF2-40B4-BE49-F238E27FC236}">
                  <a16:creationId xmlns:a16="http://schemas.microsoft.com/office/drawing/2014/main" id="{DFD29C66-497F-4E5D-158E-DD7DE37A9E72}"/>
                </a:ext>
              </a:extLst>
            </p:cNvPr>
            <p:cNvSpPr>
              <a:spLocks noChangeAspect="1" noChangeShapeType="1"/>
            </p:cNvSpPr>
            <p:nvPr/>
          </p:nvSpPr>
          <p:spPr bwMode="auto">
            <a:xfrm flipV="1">
              <a:off x="1317" y="576"/>
              <a:ext cx="0" cy="44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cxnSp>
          <p:nvCxnSpPr>
            <p:cNvPr id="16455" name="AutoShape 1095">
              <a:extLst>
                <a:ext uri="{FF2B5EF4-FFF2-40B4-BE49-F238E27FC236}">
                  <a16:creationId xmlns:a16="http://schemas.microsoft.com/office/drawing/2014/main" id="{3FDF80FA-E96B-186D-6F05-2421347BEACC}"/>
                </a:ext>
              </a:extLst>
            </p:cNvPr>
            <p:cNvCxnSpPr>
              <a:cxnSpLocks noChangeAspect="1" noChangeShapeType="1"/>
            </p:cNvCxnSpPr>
            <p:nvPr/>
          </p:nvCxnSpPr>
          <p:spPr bwMode="auto">
            <a:xfrm rot="5400000">
              <a:off x="1170" y="768"/>
              <a:ext cx="531" cy="135"/>
            </a:xfrm>
            <a:prstGeom prst="bentConnector2">
              <a:avLst/>
            </a:prstGeom>
            <a:noFill/>
            <a:ln w="9525">
              <a:solidFill>
                <a:srgbClr val="000000"/>
              </a:solidFill>
              <a:miter lim="800000"/>
              <a:headEnd/>
              <a:tailEnd type="stealth" w="sm" len="sm"/>
            </a:ln>
            <a:extLst>
              <a:ext uri="{909E8E84-426E-40DD-AFC4-6F175D3DCCD1}">
                <a14:hiddenFill xmlns:a14="http://schemas.microsoft.com/office/drawing/2010/main">
                  <a:noFill/>
                </a14:hiddenFill>
              </a:ext>
            </a:extLst>
          </p:spPr>
        </p:cxnSp>
        <p:sp>
          <p:nvSpPr>
            <p:cNvPr id="16456" name="Line 1096">
              <a:extLst>
                <a:ext uri="{FF2B5EF4-FFF2-40B4-BE49-F238E27FC236}">
                  <a16:creationId xmlns:a16="http://schemas.microsoft.com/office/drawing/2014/main" id="{C193EAF2-CB2C-6873-4168-41F17A6E19DE}"/>
                </a:ext>
              </a:extLst>
            </p:cNvPr>
            <p:cNvSpPr>
              <a:spLocks noChangeAspect="1" noChangeShapeType="1"/>
            </p:cNvSpPr>
            <p:nvPr/>
          </p:nvSpPr>
          <p:spPr bwMode="auto">
            <a:xfrm>
              <a:off x="388" y="14"/>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7" name="Line 1097">
              <a:extLst>
                <a:ext uri="{FF2B5EF4-FFF2-40B4-BE49-F238E27FC236}">
                  <a16:creationId xmlns:a16="http://schemas.microsoft.com/office/drawing/2014/main" id="{3DEAEA4A-5DA0-7C17-042A-187D67B4299B}"/>
                </a:ext>
              </a:extLst>
            </p:cNvPr>
            <p:cNvSpPr>
              <a:spLocks noChangeAspect="1" noChangeShapeType="1"/>
            </p:cNvSpPr>
            <p:nvPr/>
          </p:nvSpPr>
          <p:spPr bwMode="auto">
            <a:xfrm>
              <a:off x="532" y="14"/>
              <a:ext cx="1"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8" name="Text Box 1098">
              <a:extLst>
                <a:ext uri="{FF2B5EF4-FFF2-40B4-BE49-F238E27FC236}">
                  <a16:creationId xmlns:a16="http://schemas.microsoft.com/office/drawing/2014/main" id="{0631E36F-BC5A-0056-5754-F748CA113D93}"/>
                </a:ext>
              </a:extLst>
            </p:cNvPr>
            <p:cNvSpPr txBox="1">
              <a:spLocks noChangeAspect="1" noChangeArrowheads="1"/>
            </p:cNvSpPr>
            <p:nvPr/>
          </p:nvSpPr>
          <p:spPr bwMode="auto">
            <a:xfrm>
              <a:off x="763" y="260"/>
              <a:ext cx="64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CLA(74182)</a:t>
              </a:r>
            </a:p>
          </p:txBody>
        </p:sp>
        <p:sp>
          <p:nvSpPr>
            <p:cNvPr id="16459" name="Text Box 1099">
              <a:extLst>
                <a:ext uri="{FF2B5EF4-FFF2-40B4-BE49-F238E27FC236}">
                  <a16:creationId xmlns:a16="http://schemas.microsoft.com/office/drawing/2014/main" id="{E5D8A896-27D5-662B-D2A3-FB64D8D48294}"/>
                </a:ext>
              </a:extLst>
            </p:cNvPr>
            <p:cNvSpPr txBox="1">
              <a:spLocks noChangeAspect="1" noChangeArrowheads="1"/>
            </p:cNvSpPr>
            <p:nvPr/>
          </p:nvSpPr>
          <p:spPr bwMode="auto">
            <a:xfrm>
              <a:off x="504" y="442"/>
              <a:ext cx="2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n+z</a:t>
              </a:r>
            </a:p>
          </p:txBody>
        </p:sp>
        <p:sp>
          <p:nvSpPr>
            <p:cNvPr id="16460" name="Text Box 1100">
              <a:extLst>
                <a:ext uri="{FF2B5EF4-FFF2-40B4-BE49-F238E27FC236}">
                  <a16:creationId xmlns:a16="http://schemas.microsoft.com/office/drawing/2014/main" id="{737BD61E-6C53-87B7-B9EF-530D7358EA3F}"/>
                </a:ext>
              </a:extLst>
            </p:cNvPr>
            <p:cNvSpPr txBox="1">
              <a:spLocks noChangeAspect="1" noChangeArrowheads="1"/>
            </p:cNvSpPr>
            <p:nvPr/>
          </p:nvSpPr>
          <p:spPr bwMode="auto">
            <a:xfrm>
              <a:off x="957" y="442"/>
              <a:ext cx="2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n+y</a:t>
              </a:r>
            </a:p>
          </p:txBody>
        </p:sp>
        <p:sp>
          <p:nvSpPr>
            <p:cNvPr id="16461" name="Text Box 1101">
              <a:extLst>
                <a:ext uri="{FF2B5EF4-FFF2-40B4-BE49-F238E27FC236}">
                  <a16:creationId xmlns:a16="http://schemas.microsoft.com/office/drawing/2014/main" id="{9F75FBD4-942B-AB20-B37E-91087DD099B6}"/>
                </a:ext>
              </a:extLst>
            </p:cNvPr>
            <p:cNvSpPr txBox="1">
              <a:spLocks noChangeAspect="1" noChangeArrowheads="1"/>
            </p:cNvSpPr>
            <p:nvPr/>
          </p:nvSpPr>
          <p:spPr bwMode="auto">
            <a:xfrm>
              <a:off x="1417" y="435"/>
              <a:ext cx="24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n+x</a:t>
              </a:r>
            </a:p>
          </p:txBody>
        </p:sp>
        <p:sp>
          <p:nvSpPr>
            <p:cNvPr id="16462" name="Text Box 1102">
              <a:extLst>
                <a:ext uri="{FF2B5EF4-FFF2-40B4-BE49-F238E27FC236}">
                  <a16:creationId xmlns:a16="http://schemas.microsoft.com/office/drawing/2014/main" id="{3433D754-1A2A-89C9-5674-91426581E17A}"/>
                </a:ext>
              </a:extLst>
            </p:cNvPr>
            <p:cNvSpPr txBox="1">
              <a:spLocks noChangeAspect="1" noChangeArrowheads="1"/>
            </p:cNvSpPr>
            <p:nvPr/>
          </p:nvSpPr>
          <p:spPr bwMode="auto">
            <a:xfrm>
              <a:off x="561" y="0"/>
              <a:ext cx="18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G*</a:t>
              </a:r>
              <a:endParaRPr lang="en-US" altLang="zh-CN" sz="1200" baseline="-25000"/>
            </a:p>
          </p:txBody>
        </p:sp>
        <p:sp>
          <p:nvSpPr>
            <p:cNvPr id="16463" name="Line 1103">
              <a:extLst>
                <a:ext uri="{FF2B5EF4-FFF2-40B4-BE49-F238E27FC236}">
                  <a16:creationId xmlns:a16="http://schemas.microsoft.com/office/drawing/2014/main" id="{D0AB2C0F-E5A9-1659-51CF-B1D3861F2684}"/>
                </a:ext>
              </a:extLst>
            </p:cNvPr>
            <p:cNvSpPr>
              <a:spLocks noChangeAspect="1" noChangeShapeType="1"/>
            </p:cNvSpPr>
            <p:nvPr/>
          </p:nvSpPr>
          <p:spPr bwMode="auto">
            <a:xfrm flipH="1">
              <a:off x="68" y="1123"/>
              <a:ext cx="213"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64" name="Text Box 1104">
              <a:extLst>
                <a:ext uri="{FF2B5EF4-FFF2-40B4-BE49-F238E27FC236}">
                  <a16:creationId xmlns:a16="http://schemas.microsoft.com/office/drawing/2014/main" id="{87263511-4A22-1F90-E013-1B440965BD14}"/>
                </a:ext>
              </a:extLst>
            </p:cNvPr>
            <p:cNvSpPr txBox="1">
              <a:spLocks noChangeAspect="1" noChangeArrowheads="1"/>
            </p:cNvSpPr>
            <p:nvPr/>
          </p:nvSpPr>
          <p:spPr bwMode="auto">
            <a:xfrm>
              <a:off x="0" y="963"/>
              <a:ext cx="17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out</a:t>
              </a:r>
            </a:p>
          </p:txBody>
        </p:sp>
        <p:sp>
          <p:nvSpPr>
            <p:cNvPr id="16465" name="Text Box 1105">
              <a:extLst>
                <a:ext uri="{FF2B5EF4-FFF2-40B4-BE49-F238E27FC236}">
                  <a16:creationId xmlns:a16="http://schemas.microsoft.com/office/drawing/2014/main" id="{382EBA8B-5A23-A6BC-C166-4DD4EBEFFCBC}"/>
                </a:ext>
              </a:extLst>
            </p:cNvPr>
            <p:cNvSpPr txBox="1">
              <a:spLocks noChangeAspect="1" noChangeArrowheads="1"/>
            </p:cNvSpPr>
            <p:nvPr/>
          </p:nvSpPr>
          <p:spPr bwMode="auto">
            <a:xfrm>
              <a:off x="4022" y="963"/>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200"/>
                <a:t>C</a:t>
              </a:r>
              <a:r>
                <a:rPr lang="en-US" altLang="zh-CN" sz="1200" baseline="-25000"/>
                <a:t>in</a:t>
              </a:r>
            </a:p>
          </p:txBody>
        </p:sp>
        <p:sp>
          <p:nvSpPr>
            <p:cNvPr id="16466" name="Line 1106">
              <a:extLst>
                <a:ext uri="{FF2B5EF4-FFF2-40B4-BE49-F238E27FC236}">
                  <a16:creationId xmlns:a16="http://schemas.microsoft.com/office/drawing/2014/main" id="{FC7AC7A2-A32E-E06A-586E-34AAD788F56C}"/>
                </a:ext>
              </a:extLst>
            </p:cNvPr>
            <p:cNvSpPr>
              <a:spLocks noChangeAspect="1" noChangeShapeType="1"/>
            </p:cNvSpPr>
            <p:nvPr/>
          </p:nvSpPr>
          <p:spPr bwMode="auto">
            <a:xfrm>
              <a:off x="7" y="966"/>
              <a:ext cx="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67" name="Line 1107">
              <a:extLst>
                <a:ext uri="{FF2B5EF4-FFF2-40B4-BE49-F238E27FC236}">
                  <a16:creationId xmlns:a16="http://schemas.microsoft.com/office/drawing/2014/main" id="{AEC5631E-4FA5-ABFB-B181-04A8EE4F1CD9}"/>
                </a:ext>
              </a:extLst>
            </p:cNvPr>
            <p:cNvSpPr>
              <a:spLocks noChangeAspect="1" noChangeShapeType="1"/>
            </p:cNvSpPr>
            <p:nvPr/>
          </p:nvSpPr>
          <p:spPr bwMode="auto">
            <a:xfrm>
              <a:off x="4032" y="970"/>
              <a:ext cx="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68" name="Text Box 1108">
              <a:extLst>
                <a:ext uri="{FF2B5EF4-FFF2-40B4-BE49-F238E27FC236}">
                  <a16:creationId xmlns:a16="http://schemas.microsoft.com/office/drawing/2014/main" id="{BF73747D-7038-DFC3-89AF-C96F4ED06597}"/>
                </a:ext>
              </a:extLst>
            </p:cNvPr>
            <p:cNvSpPr txBox="1">
              <a:spLocks noChangeAspect="1" noChangeArrowheads="1"/>
            </p:cNvSpPr>
            <p:nvPr/>
          </p:nvSpPr>
          <p:spPr bwMode="auto">
            <a:xfrm>
              <a:off x="388" y="1361"/>
              <a:ext cx="349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800"/>
                <a:t>图</a:t>
              </a:r>
              <a:r>
                <a:rPr lang="en-US" altLang="zh-CN" sz="1800"/>
                <a:t>2.22 </a:t>
              </a:r>
              <a:r>
                <a:rPr lang="zh-CN" altLang="en-US" sz="1800"/>
                <a:t>用两个</a:t>
              </a:r>
              <a:r>
                <a:rPr lang="en-US" altLang="zh-CN" sz="1800"/>
                <a:t>16</a:t>
              </a:r>
              <a:r>
                <a:rPr lang="zh-CN" altLang="en-US" sz="1800"/>
                <a:t>位全先行进位逻辑级联组成的</a:t>
              </a:r>
              <a:r>
                <a:rPr lang="en-US" altLang="zh-CN" sz="1800"/>
                <a:t>32</a:t>
              </a:r>
              <a:r>
                <a:rPr lang="zh-CN" altLang="en-US" sz="1800"/>
                <a:t>位</a:t>
              </a:r>
              <a:r>
                <a:rPr lang="en-US" altLang="zh-CN" sz="1800"/>
                <a:t>ALU</a:t>
              </a:r>
            </a:p>
          </p:txBody>
        </p:sp>
      </p:gr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1026">
            <a:extLst>
              <a:ext uri="{FF2B5EF4-FFF2-40B4-BE49-F238E27FC236}">
                <a16:creationId xmlns:a16="http://schemas.microsoft.com/office/drawing/2014/main" id="{813DE7C6-15F9-EDDD-8AEC-034DC0288955}"/>
              </a:ext>
            </a:extLst>
          </p:cNvPr>
          <p:cNvSpPr>
            <a:spLocks noGrp="1" noChangeArrowheads="1"/>
          </p:cNvSpPr>
          <p:nvPr>
            <p:ph type="title" idx="4294967295"/>
          </p:nvPr>
        </p:nvSpPr>
        <p:spPr>
          <a:xfrm>
            <a:off x="457200" y="0"/>
            <a:ext cx="9371013" cy="1143000"/>
          </a:xfrm>
        </p:spPr>
        <p:txBody>
          <a:bodyPr/>
          <a:lstStyle/>
          <a:p>
            <a:pPr eaLnBrk="1" hangingPunct="1">
              <a:defRPr/>
            </a:pPr>
            <a:r>
              <a:rPr kumimoji="1" lang="en-US" altLang="zh-CN" sz="2800">
                <a:solidFill>
                  <a:schemeClr val="tx1"/>
                </a:solidFill>
                <a:cs typeface="Times New Roman" panose="02020603050405020304" pitchFamily="18" charset="0"/>
              </a:rPr>
              <a:t>2. 5. 2  </a:t>
            </a:r>
            <a:r>
              <a:rPr kumimoji="1" lang="zh-CN" altLang="en-US" sz="2800">
                <a:solidFill>
                  <a:schemeClr val="tx1"/>
                </a:solidFill>
                <a:latin typeface="宋体" panose="02010600030101010101" pitchFamily="2" charset="-122"/>
              </a:rPr>
              <a:t>多功能算术逻辑部件</a:t>
            </a:r>
            <a:r>
              <a:rPr kumimoji="1" lang="zh-CN" altLang="en-US" sz="2800">
                <a:solidFill>
                  <a:srgbClr val="0000FF"/>
                </a:solidFill>
                <a:latin typeface="宋体" panose="02010600030101010101" pitchFamily="2" charset="-122"/>
              </a:rPr>
              <a:t>（</a:t>
            </a:r>
            <a:r>
              <a:rPr kumimoji="1" lang="en-US" altLang="zh-CN" sz="2800">
                <a:solidFill>
                  <a:srgbClr val="0000FF"/>
                </a:solidFill>
                <a:cs typeface="Times New Roman" panose="02020603050405020304" pitchFamily="18" charset="0"/>
              </a:rPr>
              <a:t>74181</a:t>
            </a:r>
            <a:r>
              <a:rPr kumimoji="1" lang="zh-CN" altLang="en-US" sz="2800">
                <a:solidFill>
                  <a:srgbClr val="0000FF"/>
                </a:solidFill>
                <a:latin typeface="宋体" panose="02010600030101010101" pitchFamily="2" charset="-122"/>
              </a:rPr>
              <a:t>）</a:t>
            </a:r>
          </a:p>
        </p:txBody>
      </p:sp>
      <p:sp>
        <p:nvSpPr>
          <p:cNvPr id="17411" name="Rectangle 1027">
            <a:extLst>
              <a:ext uri="{FF2B5EF4-FFF2-40B4-BE49-F238E27FC236}">
                <a16:creationId xmlns:a16="http://schemas.microsoft.com/office/drawing/2014/main" id="{3CA1B04E-79ED-F847-E131-07C5771FA4AD}"/>
              </a:ext>
            </a:extLst>
          </p:cNvPr>
          <p:cNvSpPr>
            <a:spLocks noChangeArrowheads="1"/>
          </p:cNvSpPr>
          <p:nvPr/>
        </p:nvSpPr>
        <p:spPr bwMode="auto">
          <a:xfrm>
            <a:off x="990600" y="990600"/>
            <a:ext cx="402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4</a:t>
            </a:r>
            <a:r>
              <a:rPr lang="zh-CN" altLang="en-US"/>
              <a:t>．先行进位部件</a:t>
            </a:r>
            <a:r>
              <a:rPr lang="en-US" altLang="zh-CN"/>
              <a:t>74182 CLA</a:t>
            </a:r>
          </a:p>
        </p:txBody>
      </p:sp>
      <p:sp>
        <p:nvSpPr>
          <p:cNvPr id="17412" name="Rectangle 1028">
            <a:extLst>
              <a:ext uri="{FF2B5EF4-FFF2-40B4-BE49-F238E27FC236}">
                <a16:creationId xmlns:a16="http://schemas.microsoft.com/office/drawing/2014/main" id="{991EED78-A951-0726-C856-D6F9AA1A84B1}"/>
              </a:ext>
            </a:extLst>
          </p:cNvPr>
          <p:cNvSpPr>
            <a:spLocks noChangeArrowheads="1"/>
          </p:cNvSpPr>
          <p:nvPr/>
        </p:nvSpPr>
        <p:spPr bwMode="auto">
          <a:xfrm>
            <a:off x="838200" y="1600200"/>
            <a:ext cx="650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2</a:t>
            </a:r>
            <a:r>
              <a:rPr lang="zh-CN" altLang="en-US">
                <a:solidFill>
                  <a:srgbClr val="0000FF"/>
                </a:solidFill>
              </a:rPr>
              <a:t>）</a:t>
            </a:r>
            <a:r>
              <a:rPr lang="en-US" altLang="zh-CN">
                <a:solidFill>
                  <a:srgbClr val="0000FF"/>
                </a:solidFill>
              </a:rPr>
              <a:t>74182 CLA</a:t>
            </a:r>
            <a:r>
              <a:rPr lang="zh-CN" altLang="en-US">
                <a:solidFill>
                  <a:srgbClr val="0000FF"/>
                </a:solidFill>
              </a:rPr>
              <a:t>与</a:t>
            </a:r>
            <a:r>
              <a:rPr lang="en-US" altLang="zh-CN">
                <a:solidFill>
                  <a:srgbClr val="0000FF"/>
                </a:solidFill>
              </a:rPr>
              <a:t>74181 ALU</a:t>
            </a:r>
            <a:r>
              <a:rPr lang="zh-CN" altLang="en-US">
                <a:solidFill>
                  <a:srgbClr val="0000FF"/>
                </a:solidFill>
              </a:rPr>
              <a:t>的配套使用</a:t>
            </a:r>
          </a:p>
        </p:txBody>
      </p:sp>
      <p:sp>
        <p:nvSpPr>
          <p:cNvPr id="17413" name="Text Box 1029">
            <a:extLst>
              <a:ext uri="{FF2B5EF4-FFF2-40B4-BE49-F238E27FC236}">
                <a16:creationId xmlns:a16="http://schemas.microsoft.com/office/drawing/2014/main" id="{71C58F44-3880-15E8-47CB-2B8D68187E99}"/>
              </a:ext>
            </a:extLst>
          </p:cNvPr>
          <p:cNvSpPr txBox="1">
            <a:spLocks noChangeArrowheads="1"/>
          </p:cNvSpPr>
          <p:nvPr/>
        </p:nvSpPr>
        <p:spPr bwMode="auto">
          <a:xfrm>
            <a:off x="1524000" y="2667000"/>
            <a:ext cx="588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C</a:t>
            </a:r>
            <a:r>
              <a:rPr lang="en-US" altLang="zh-CN" sz="1600">
                <a:latin typeface="Arial" panose="020B0604020202020204" pitchFamily="34" charset="0"/>
              </a:rPr>
              <a:t>n+x</a:t>
            </a:r>
            <a:r>
              <a:rPr lang="zh-CN" altLang="en-US">
                <a:latin typeface="Arial" panose="020B0604020202020204" pitchFamily="34" charset="0"/>
              </a:rPr>
              <a:t>，</a:t>
            </a:r>
            <a:r>
              <a:rPr lang="en-US" altLang="zh-CN">
                <a:latin typeface="Arial" panose="020B0604020202020204" pitchFamily="34" charset="0"/>
              </a:rPr>
              <a:t>C</a:t>
            </a:r>
            <a:r>
              <a:rPr lang="en-US" altLang="zh-CN" sz="1600">
                <a:latin typeface="Arial" panose="020B0604020202020204" pitchFamily="34" charset="0"/>
              </a:rPr>
              <a:t>n+y</a:t>
            </a:r>
            <a:r>
              <a:rPr lang="zh-CN" altLang="en-US">
                <a:latin typeface="Arial" panose="020B0604020202020204" pitchFamily="34" charset="0"/>
              </a:rPr>
              <a:t>，</a:t>
            </a:r>
            <a:r>
              <a:rPr lang="en-US" altLang="zh-CN">
                <a:latin typeface="Arial" panose="020B0604020202020204" pitchFamily="34" charset="0"/>
              </a:rPr>
              <a:t>C</a:t>
            </a:r>
            <a:r>
              <a:rPr lang="en-US" altLang="zh-CN" sz="1600">
                <a:latin typeface="Arial" panose="020B0604020202020204" pitchFamily="34" charset="0"/>
              </a:rPr>
              <a:t>n+z</a:t>
            </a:r>
            <a:r>
              <a:rPr lang="zh-CN" altLang="en-US">
                <a:latin typeface="Arial" panose="020B0604020202020204" pitchFamily="34" charset="0"/>
              </a:rPr>
              <a:t>和</a:t>
            </a:r>
            <a:r>
              <a:rPr lang="en-US" altLang="zh-CN">
                <a:latin typeface="Arial" panose="020B0604020202020204" pitchFamily="34" charset="0"/>
              </a:rPr>
              <a:t>P*</a:t>
            </a:r>
            <a:r>
              <a:rPr lang="zh-CN" altLang="en-US">
                <a:latin typeface="Arial" panose="020B0604020202020204" pitchFamily="34" charset="0"/>
              </a:rPr>
              <a:t>，</a:t>
            </a:r>
            <a:r>
              <a:rPr lang="en-US" altLang="zh-CN">
                <a:latin typeface="Arial" panose="020B0604020202020204" pitchFamily="34" charset="0"/>
              </a:rPr>
              <a:t>G*</a:t>
            </a:r>
            <a:r>
              <a:rPr lang="zh-CN" altLang="en-US">
                <a:latin typeface="Arial" panose="020B0604020202020204" pitchFamily="34" charset="0"/>
              </a:rPr>
              <a:t>由</a:t>
            </a:r>
            <a:r>
              <a:rPr lang="en-US" altLang="zh-CN">
                <a:latin typeface="Arial" panose="020B0604020202020204" pitchFamily="34" charset="0"/>
              </a:rPr>
              <a:t>74182</a:t>
            </a:r>
            <a:r>
              <a:rPr lang="zh-CN" altLang="en-US">
                <a:latin typeface="Arial" panose="020B0604020202020204" pitchFamily="34" charset="0"/>
              </a:rPr>
              <a:t>产生。</a:t>
            </a:r>
          </a:p>
        </p:txBody>
      </p:sp>
      <p:sp>
        <p:nvSpPr>
          <p:cNvPr id="17414" name="Text Box 1030">
            <a:extLst>
              <a:ext uri="{FF2B5EF4-FFF2-40B4-BE49-F238E27FC236}">
                <a16:creationId xmlns:a16="http://schemas.microsoft.com/office/drawing/2014/main" id="{62AB1AE0-16E9-8013-83D6-66F4209A4424}"/>
              </a:ext>
            </a:extLst>
          </p:cNvPr>
          <p:cNvSpPr txBox="1">
            <a:spLocks noChangeArrowheads="1"/>
          </p:cNvSpPr>
          <p:nvPr/>
        </p:nvSpPr>
        <p:spPr bwMode="auto">
          <a:xfrm>
            <a:off x="1524000" y="3200400"/>
            <a:ext cx="6061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当</a:t>
            </a:r>
            <a:r>
              <a:rPr lang="en-US" altLang="zh-CN">
                <a:latin typeface="Arial" panose="020B0604020202020204" pitchFamily="34" charset="0"/>
              </a:rPr>
              <a:t>n=0</a:t>
            </a:r>
            <a:r>
              <a:rPr lang="zh-CN" altLang="en-US">
                <a:latin typeface="Arial" panose="020B0604020202020204" pitchFamily="34" charset="0"/>
              </a:rPr>
              <a:t>时， </a:t>
            </a:r>
            <a:r>
              <a:rPr lang="en-US" altLang="zh-CN">
                <a:latin typeface="Arial" panose="020B0604020202020204" pitchFamily="34" charset="0"/>
              </a:rPr>
              <a:t>C</a:t>
            </a:r>
            <a:r>
              <a:rPr lang="en-US" altLang="zh-CN" sz="1600">
                <a:latin typeface="Arial" panose="020B0604020202020204" pitchFamily="34" charset="0"/>
              </a:rPr>
              <a:t>n+x</a:t>
            </a:r>
            <a:r>
              <a:rPr lang="en-US" altLang="zh-CN">
                <a:latin typeface="Arial" panose="020B0604020202020204" pitchFamily="34" charset="0"/>
              </a:rPr>
              <a:t>=C</a:t>
            </a:r>
            <a:r>
              <a:rPr lang="en-US" altLang="zh-CN" sz="1600">
                <a:latin typeface="Arial" panose="020B0604020202020204" pitchFamily="34" charset="0"/>
              </a:rPr>
              <a:t>4</a:t>
            </a:r>
            <a:r>
              <a:rPr lang="zh-CN" altLang="en-US">
                <a:latin typeface="Arial" panose="020B0604020202020204" pitchFamily="34" charset="0"/>
              </a:rPr>
              <a:t>，</a:t>
            </a:r>
            <a:r>
              <a:rPr lang="en-US" altLang="zh-CN">
                <a:latin typeface="Arial" panose="020B0604020202020204" pitchFamily="34" charset="0"/>
              </a:rPr>
              <a:t>C</a:t>
            </a:r>
            <a:r>
              <a:rPr lang="en-US" altLang="zh-CN" sz="1600">
                <a:latin typeface="Arial" panose="020B0604020202020204" pitchFamily="34" charset="0"/>
              </a:rPr>
              <a:t>n+y</a:t>
            </a:r>
            <a:r>
              <a:rPr lang="en-US" altLang="zh-CN">
                <a:latin typeface="Arial" panose="020B0604020202020204" pitchFamily="34" charset="0"/>
              </a:rPr>
              <a:t>=C</a:t>
            </a:r>
            <a:r>
              <a:rPr lang="en-US" altLang="zh-CN" sz="1600">
                <a:latin typeface="Arial" panose="020B0604020202020204" pitchFamily="34" charset="0"/>
              </a:rPr>
              <a:t>8</a:t>
            </a:r>
            <a:r>
              <a:rPr lang="zh-CN" altLang="en-US">
                <a:latin typeface="Arial" panose="020B0604020202020204" pitchFamily="34" charset="0"/>
              </a:rPr>
              <a:t>，</a:t>
            </a:r>
            <a:r>
              <a:rPr lang="en-US" altLang="zh-CN">
                <a:latin typeface="Arial" panose="020B0604020202020204" pitchFamily="34" charset="0"/>
              </a:rPr>
              <a:t>C</a:t>
            </a:r>
            <a:r>
              <a:rPr lang="en-US" altLang="zh-CN" sz="1600">
                <a:latin typeface="Arial" panose="020B0604020202020204" pitchFamily="34" charset="0"/>
              </a:rPr>
              <a:t>n+z</a:t>
            </a:r>
            <a:r>
              <a:rPr lang="en-US" altLang="zh-CN">
                <a:latin typeface="Arial" panose="020B0604020202020204" pitchFamily="34" charset="0"/>
              </a:rPr>
              <a:t>=C</a:t>
            </a:r>
            <a:r>
              <a:rPr lang="en-US" altLang="zh-CN" sz="1600">
                <a:latin typeface="Arial" panose="020B0604020202020204" pitchFamily="34" charset="0"/>
              </a:rPr>
              <a:t>12</a:t>
            </a:r>
            <a:r>
              <a:rPr lang="zh-CN" altLang="en-US">
                <a:latin typeface="Arial" panose="020B0604020202020204" pitchFamily="34" charset="0"/>
              </a:rPr>
              <a:t>，</a:t>
            </a:r>
          </a:p>
          <a:p>
            <a:pPr eaLnBrk="1" hangingPunct="1"/>
            <a:r>
              <a:rPr lang="en-US" altLang="zh-CN">
                <a:latin typeface="Arial" panose="020B0604020202020204" pitchFamily="34" charset="0"/>
              </a:rPr>
              <a:t>C</a:t>
            </a:r>
            <a:r>
              <a:rPr lang="en-US" altLang="zh-CN" sz="1600">
                <a:latin typeface="Arial" panose="020B0604020202020204" pitchFamily="34" charset="0"/>
              </a:rPr>
              <a:t>16</a:t>
            </a:r>
            <a:r>
              <a:rPr lang="zh-CN" altLang="en-US">
                <a:latin typeface="Arial" panose="020B0604020202020204" pitchFamily="34" charset="0"/>
              </a:rPr>
              <a:t>直接由</a:t>
            </a:r>
            <a:r>
              <a:rPr lang="en-US" altLang="zh-CN">
                <a:latin typeface="Arial" panose="020B0604020202020204" pitchFamily="34" charset="0"/>
              </a:rPr>
              <a:t>P*</a:t>
            </a:r>
            <a:r>
              <a:rPr lang="zh-CN" altLang="en-US">
                <a:latin typeface="Arial" panose="020B0604020202020204" pitchFamily="34" charset="0"/>
              </a:rPr>
              <a:t>，</a:t>
            </a:r>
            <a:r>
              <a:rPr lang="en-US" altLang="zh-CN">
                <a:latin typeface="Arial" panose="020B0604020202020204" pitchFamily="34" charset="0"/>
              </a:rPr>
              <a:t>G* </a:t>
            </a:r>
            <a:r>
              <a:rPr lang="zh-CN" altLang="en-US">
                <a:latin typeface="Arial" panose="020B0604020202020204" pitchFamily="34" charset="0"/>
              </a:rPr>
              <a:t>和</a:t>
            </a:r>
            <a:r>
              <a:rPr lang="en-US" altLang="zh-CN">
                <a:latin typeface="Arial" panose="020B0604020202020204" pitchFamily="34" charset="0"/>
              </a:rPr>
              <a:t>C</a:t>
            </a:r>
            <a:r>
              <a:rPr lang="en-US" altLang="zh-CN" sz="1600">
                <a:latin typeface="Arial" panose="020B0604020202020204" pitchFamily="34" charset="0"/>
              </a:rPr>
              <a:t>0</a:t>
            </a:r>
            <a:r>
              <a:rPr lang="zh-CN" altLang="en-US">
                <a:latin typeface="Arial" panose="020B0604020202020204" pitchFamily="34" charset="0"/>
              </a:rPr>
              <a:t>同时形成。</a:t>
            </a:r>
            <a:endParaRPr lang="zh-CN" altLang="en-US" sz="1600">
              <a:latin typeface="Arial" panose="020B0604020202020204" pitchFamily="34" charset="0"/>
            </a:endParaRPr>
          </a:p>
        </p:txBody>
      </p:sp>
      <p:sp>
        <p:nvSpPr>
          <p:cNvPr id="17415" name="Text Box 1031">
            <a:extLst>
              <a:ext uri="{FF2B5EF4-FFF2-40B4-BE49-F238E27FC236}">
                <a16:creationId xmlns:a16="http://schemas.microsoft.com/office/drawing/2014/main" id="{CF6FD2DE-DFCD-6E58-1D0C-FDBB92250AFA}"/>
              </a:ext>
            </a:extLst>
          </p:cNvPr>
          <p:cNvSpPr txBox="1">
            <a:spLocks noChangeArrowheads="1"/>
          </p:cNvSpPr>
          <p:nvPr/>
        </p:nvSpPr>
        <p:spPr bwMode="auto">
          <a:xfrm>
            <a:off x="1524000" y="4191000"/>
            <a:ext cx="5775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P*</a:t>
            </a:r>
            <a:r>
              <a:rPr lang="zh-CN" altLang="en-US">
                <a:latin typeface="Arial" panose="020B0604020202020204" pitchFamily="34" charset="0"/>
              </a:rPr>
              <a:t>是三级先行进位的中组进位传递输出，</a:t>
            </a:r>
          </a:p>
          <a:p>
            <a:pPr eaLnBrk="1" hangingPunct="1"/>
            <a:r>
              <a:rPr lang="en-US" altLang="zh-CN">
                <a:latin typeface="Arial" panose="020B0604020202020204" pitchFamily="34" charset="0"/>
              </a:rPr>
              <a:t>G*</a:t>
            </a:r>
            <a:r>
              <a:rPr lang="zh-CN" altLang="en-US">
                <a:latin typeface="Arial" panose="020B0604020202020204" pitchFamily="34" charset="0"/>
              </a:rPr>
              <a:t>是三级先行进位的中组进位发生输出。</a:t>
            </a:r>
          </a:p>
        </p:txBody>
      </p:sp>
      <p:sp>
        <p:nvSpPr>
          <p:cNvPr id="17416" name="Text Box 1032">
            <a:extLst>
              <a:ext uri="{FF2B5EF4-FFF2-40B4-BE49-F238E27FC236}">
                <a16:creationId xmlns:a16="http://schemas.microsoft.com/office/drawing/2014/main" id="{BF506A77-94BF-B116-ACD7-335A9A7B5C28}"/>
              </a:ext>
            </a:extLst>
          </p:cNvPr>
          <p:cNvSpPr txBox="1">
            <a:spLocks noChangeArrowheads="1"/>
          </p:cNvSpPr>
          <p:nvPr/>
        </p:nvSpPr>
        <p:spPr bwMode="auto">
          <a:xfrm>
            <a:off x="1524000" y="2133600"/>
            <a:ext cx="5267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P</a:t>
            </a:r>
            <a:r>
              <a:rPr lang="en-US" altLang="zh-CN" sz="1600">
                <a:latin typeface="Arial" panose="020B0604020202020204" pitchFamily="34" charset="0"/>
              </a:rPr>
              <a:t>i</a:t>
            </a:r>
            <a:r>
              <a:rPr lang="en-US" altLang="zh-CN">
                <a:latin typeface="Arial" panose="020B0604020202020204" pitchFamily="34" charset="0"/>
              </a:rPr>
              <a:t>(i=</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7</a:t>
            </a:r>
            <a:r>
              <a:rPr lang="en-US" altLang="zh-CN">
                <a:latin typeface="Arial" panose="020B0604020202020204" pitchFamily="34" charset="0"/>
              </a:rPr>
              <a:t>)</a:t>
            </a:r>
            <a:r>
              <a:rPr lang="zh-CN" altLang="en-US">
                <a:latin typeface="Arial" panose="020B0604020202020204" pitchFamily="34" charset="0"/>
              </a:rPr>
              <a:t>，</a:t>
            </a:r>
            <a:r>
              <a:rPr lang="en-US" altLang="zh-CN">
                <a:latin typeface="Arial" panose="020B0604020202020204" pitchFamily="34" charset="0"/>
              </a:rPr>
              <a:t>G</a:t>
            </a:r>
            <a:r>
              <a:rPr lang="en-US" altLang="zh-CN" sz="1600">
                <a:latin typeface="Arial" panose="020B0604020202020204" pitchFamily="34" charset="0"/>
              </a:rPr>
              <a:t>i </a:t>
            </a:r>
            <a:r>
              <a:rPr lang="en-US" altLang="zh-CN">
                <a:latin typeface="Arial" panose="020B0604020202020204" pitchFamily="34" charset="0"/>
              </a:rPr>
              <a:t>(i=</a:t>
            </a:r>
            <a:r>
              <a:rPr lang="en-US" altLang="zh-CN" sz="2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7</a:t>
            </a:r>
            <a:r>
              <a:rPr lang="en-US" altLang="zh-CN">
                <a:latin typeface="Arial" panose="020B0604020202020204" pitchFamily="34" charset="0"/>
              </a:rPr>
              <a:t>) </a:t>
            </a:r>
            <a:r>
              <a:rPr lang="zh-CN" altLang="en-US">
                <a:latin typeface="Arial" panose="020B0604020202020204" pitchFamily="34" charset="0"/>
              </a:rPr>
              <a:t>由</a:t>
            </a:r>
            <a:r>
              <a:rPr lang="en-US" altLang="zh-CN">
                <a:latin typeface="Arial" panose="020B0604020202020204" pitchFamily="34" charset="0"/>
              </a:rPr>
              <a:t>74181</a:t>
            </a:r>
            <a:r>
              <a:rPr lang="zh-CN" altLang="en-US">
                <a:latin typeface="Arial" panose="020B0604020202020204" pitchFamily="34" charset="0"/>
              </a:rPr>
              <a:t>产生。</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CFF3C224-4E70-6D7E-D4A5-A54D11B62C8B}"/>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174</a:t>
            </a:fld>
            <a:endParaRPr lang="en-US" altLang="zh-CN" sz="1400"/>
          </a:p>
        </p:txBody>
      </p:sp>
      <p:sp>
        <p:nvSpPr>
          <p:cNvPr id="188418" name="Rectangle 2">
            <a:extLst>
              <a:ext uri="{FF2B5EF4-FFF2-40B4-BE49-F238E27FC236}">
                <a16:creationId xmlns:a16="http://schemas.microsoft.com/office/drawing/2014/main" id="{258082BF-D22B-9607-C3F0-D7B04F4FCB39}"/>
              </a:ext>
            </a:extLst>
          </p:cNvPr>
          <p:cNvSpPr>
            <a:spLocks noGrp="1" noChangeArrowheads="1"/>
          </p:cNvSpPr>
          <p:nvPr>
            <p:ph type="title"/>
          </p:nvPr>
        </p:nvSpPr>
        <p:spPr>
          <a:xfrm>
            <a:off x="714375" y="357188"/>
            <a:ext cx="7772400" cy="658812"/>
          </a:xfrm>
        </p:spPr>
        <p:txBody>
          <a:bodyPr/>
          <a:lstStyle/>
          <a:p>
            <a:pPr eaLnBrk="1" hangingPunct="1">
              <a:defRPr/>
            </a:pPr>
            <a:r>
              <a:rPr kumimoji="1" lang="zh-CN" altLang="en-US" dirty="0"/>
              <a:t>一、</a:t>
            </a:r>
            <a:r>
              <a:rPr kumimoji="1" lang="zh-CN" altLang="en-GB" dirty="0"/>
              <a:t>定点运算器的组成</a:t>
            </a:r>
            <a:endParaRPr kumimoji="1" lang="zh-CN" altLang="en-US" dirty="0"/>
          </a:p>
        </p:txBody>
      </p:sp>
      <p:sp>
        <p:nvSpPr>
          <p:cNvPr id="188419" name="Rectangle 3">
            <a:extLst>
              <a:ext uri="{FF2B5EF4-FFF2-40B4-BE49-F238E27FC236}">
                <a16:creationId xmlns:a16="http://schemas.microsoft.com/office/drawing/2014/main" id="{642A62CC-AF04-F7D9-83B4-7A34752FF810}"/>
              </a:ext>
            </a:extLst>
          </p:cNvPr>
          <p:cNvSpPr>
            <a:spLocks noGrp="1" noChangeArrowheads="1"/>
          </p:cNvSpPr>
          <p:nvPr>
            <p:ph idx="1"/>
          </p:nvPr>
        </p:nvSpPr>
        <p:spPr>
          <a:xfrm>
            <a:off x="642938" y="1143000"/>
            <a:ext cx="7772400" cy="4114800"/>
          </a:xfrm>
        </p:spPr>
        <p:txBody>
          <a:bodyPr/>
          <a:lstStyle/>
          <a:p>
            <a:pPr eaLnBrk="1" hangingPunct="1">
              <a:lnSpc>
                <a:spcPct val="90000"/>
              </a:lnSpc>
              <a:spcBef>
                <a:spcPct val="0"/>
              </a:spcBef>
              <a:defRPr/>
            </a:pPr>
            <a:r>
              <a:rPr kumimoji="1" lang="zh-CN" altLang="en-GB" sz="3200" dirty="0"/>
              <a:t>基本组成包括：</a:t>
            </a:r>
          </a:p>
          <a:p>
            <a:pPr lvl="1" eaLnBrk="1" hangingPunct="1">
              <a:lnSpc>
                <a:spcPct val="90000"/>
              </a:lnSpc>
              <a:spcBef>
                <a:spcPct val="0"/>
              </a:spcBef>
              <a:defRPr/>
            </a:pPr>
            <a:r>
              <a:rPr kumimoji="1" lang="zh-CN" altLang="en-GB" sz="2800" dirty="0">
                <a:solidFill>
                  <a:srgbClr val="CC0000"/>
                </a:solidFill>
                <a:cs typeface="+mn-ea"/>
              </a:rPr>
              <a:t>算术逻辑运算单元</a:t>
            </a:r>
            <a:r>
              <a:rPr kumimoji="1" lang="en-GB" altLang="zh-CN" sz="2800" dirty="0">
                <a:solidFill>
                  <a:srgbClr val="CC0000"/>
                </a:solidFill>
                <a:cs typeface="+mn-ea"/>
              </a:rPr>
              <a:t>ALU</a:t>
            </a:r>
            <a:r>
              <a:rPr kumimoji="1" lang="zh-CN" altLang="en-GB" sz="2800" dirty="0">
                <a:solidFill>
                  <a:srgbClr val="CC0000"/>
                </a:solidFill>
                <a:cs typeface="+mn-ea"/>
              </a:rPr>
              <a:t>：</a:t>
            </a:r>
            <a:r>
              <a:rPr kumimoji="1" lang="zh-CN" altLang="en-GB" sz="2800" dirty="0">
                <a:cs typeface="+mn-ea"/>
              </a:rPr>
              <a:t>核心部件</a:t>
            </a:r>
            <a:endParaRPr kumimoji="1" lang="en-GB" altLang="zh-CN" sz="2800" dirty="0">
              <a:cs typeface="+mn-ea"/>
            </a:endParaRPr>
          </a:p>
          <a:p>
            <a:pPr lvl="1" eaLnBrk="1" hangingPunct="1">
              <a:lnSpc>
                <a:spcPct val="90000"/>
              </a:lnSpc>
              <a:spcBef>
                <a:spcPct val="0"/>
              </a:spcBef>
              <a:defRPr/>
            </a:pPr>
            <a:r>
              <a:rPr kumimoji="1" lang="zh-CN" altLang="en-US" sz="2800" dirty="0">
                <a:solidFill>
                  <a:srgbClr val="CC0000"/>
                </a:solidFill>
                <a:cs typeface="+mn-ea"/>
              </a:rPr>
              <a:t>锁存</a:t>
            </a:r>
            <a:r>
              <a:rPr kumimoji="1" lang="zh-CN" altLang="en-GB" sz="2800" dirty="0">
                <a:solidFill>
                  <a:srgbClr val="CC0000"/>
                </a:solidFill>
                <a:cs typeface="+mn-ea"/>
              </a:rPr>
              <a:t>器：</a:t>
            </a:r>
            <a:r>
              <a:rPr kumimoji="1" lang="zh-CN" altLang="en-GB" sz="2800" dirty="0">
                <a:cs typeface="+mn-ea"/>
              </a:rPr>
              <a:t>用来存放参与计算的数据及运算结果，它</a:t>
            </a:r>
            <a:r>
              <a:rPr kumimoji="1" lang="zh-CN" altLang="en-GB" sz="2800" dirty="0">
                <a:solidFill>
                  <a:srgbClr val="008000"/>
                </a:solidFill>
                <a:cs typeface="+mn-ea"/>
              </a:rPr>
              <a:t>只对硬件设计者可见</a:t>
            </a:r>
            <a:r>
              <a:rPr kumimoji="1" lang="zh-CN" altLang="en-GB" sz="2800" dirty="0">
                <a:cs typeface="+mn-ea"/>
              </a:rPr>
              <a:t>，即只被控制器硬件逻辑控制或微程序所访问 </a:t>
            </a:r>
          </a:p>
          <a:p>
            <a:pPr lvl="1" eaLnBrk="1" hangingPunct="1">
              <a:lnSpc>
                <a:spcPct val="90000"/>
              </a:lnSpc>
              <a:spcBef>
                <a:spcPct val="0"/>
              </a:spcBef>
              <a:defRPr/>
            </a:pPr>
            <a:r>
              <a:rPr kumimoji="1" lang="zh-CN" altLang="en-GB" sz="2800" dirty="0">
                <a:solidFill>
                  <a:srgbClr val="CC0000"/>
                </a:solidFill>
                <a:cs typeface="+mn-ea"/>
              </a:rPr>
              <a:t>通用寄存器堆：</a:t>
            </a:r>
            <a:r>
              <a:rPr kumimoji="1" lang="zh-CN" altLang="en-GB" sz="2800" dirty="0">
                <a:cs typeface="+mn-ea"/>
              </a:rPr>
              <a:t>用于存放程序中用到的数据，它</a:t>
            </a:r>
            <a:r>
              <a:rPr kumimoji="1" lang="zh-CN" altLang="en-GB" sz="2800" dirty="0">
                <a:solidFill>
                  <a:srgbClr val="008000"/>
                </a:solidFill>
                <a:cs typeface="+mn-ea"/>
              </a:rPr>
              <a:t>可以被软件设计者所访问</a:t>
            </a:r>
            <a:r>
              <a:rPr kumimoji="1" lang="zh-CN" altLang="en-GB" sz="2800" dirty="0">
                <a:cs typeface="+mn-ea"/>
              </a:rPr>
              <a:t>。 </a:t>
            </a:r>
          </a:p>
          <a:p>
            <a:pPr lvl="1" eaLnBrk="1" hangingPunct="1">
              <a:lnSpc>
                <a:spcPct val="90000"/>
              </a:lnSpc>
              <a:spcBef>
                <a:spcPct val="0"/>
              </a:spcBef>
              <a:defRPr/>
            </a:pPr>
            <a:r>
              <a:rPr kumimoji="1" lang="zh-CN" altLang="en-GB" sz="2800" dirty="0">
                <a:solidFill>
                  <a:srgbClr val="CC0000"/>
                </a:solidFill>
                <a:cs typeface="+mn-ea"/>
              </a:rPr>
              <a:t>内部总线：</a:t>
            </a:r>
            <a:r>
              <a:rPr kumimoji="1" lang="zh-CN" altLang="en-GB" sz="2800" dirty="0">
                <a:cs typeface="+mn-ea"/>
              </a:rPr>
              <a:t>用于连接各个部件的信息通道。 </a:t>
            </a:r>
          </a:p>
          <a:p>
            <a:pPr lvl="1" eaLnBrk="1" hangingPunct="1">
              <a:lnSpc>
                <a:spcPct val="90000"/>
              </a:lnSpc>
              <a:spcBef>
                <a:spcPct val="0"/>
              </a:spcBef>
              <a:defRPr/>
            </a:pPr>
            <a:r>
              <a:rPr kumimoji="1" lang="zh-CN" altLang="en-US" sz="2800" dirty="0">
                <a:cs typeface="+mn-ea"/>
              </a:rPr>
              <a:t>特殊寄存器等</a:t>
            </a:r>
            <a:r>
              <a:rPr kumimoji="1" lang="zh-CN" altLang="en-GB" sz="2800" dirty="0">
                <a:cs typeface="+mn-ea"/>
              </a:rPr>
              <a:t>可选电路</a:t>
            </a:r>
            <a:endParaRPr kumimoji="1" lang="zh-CN" altLang="en-GB" sz="2800" dirty="0">
              <a:solidFill>
                <a:srgbClr val="0000FF"/>
              </a:solidFill>
              <a:cs typeface="+mn-ea"/>
            </a:endParaRPr>
          </a:p>
        </p:txBody>
      </p:sp>
      <p:grpSp>
        <p:nvGrpSpPr>
          <p:cNvPr id="18437" name="Group 7">
            <a:extLst>
              <a:ext uri="{FF2B5EF4-FFF2-40B4-BE49-F238E27FC236}">
                <a16:creationId xmlns:a16="http://schemas.microsoft.com/office/drawing/2014/main" id="{1BEB8D78-88CC-415A-E427-D800DB67E04C}"/>
              </a:ext>
            </a:extLst>
          </p:cNvPr>
          <p:cNvGrpSpPr>
            <a:grpSpLocks/>
          </p:cNvGrpSpPr>
          <p:nvPr/>
        </p:nvGrpSpPr>
        <p:grpSpPr bwMode="auto">
          <a:xfrm>
            <a:off x="2786063" y="4714875"/>
            <a:ext cx="5410200" cy="1828800"/>
            <a:chOff x="0" y="0"/>
            <a:chExt cx="3408" cy="1152"/>
          </a:xfrm>
        </p:grpSpPr>
        <p:sp>
          <p:nvSpPr>
            <p:cNvPr id="18438" name="Line 59">
              <a:extLst>
                <a:ext uri="{FF2B5EF4-FFF2-40B4-BE49-F238E27FC236}">
                  <a16:creationId xmlns:a16="http://schemas.microsoft.com/office/drawing/2014/main" id="{2A115400-CD6A-EE23-524F-8A0227C02D34}"/>
                </a:ext>
              </a:extLst>
            </p:cNvPr>
            <p:cNvSpPr>
              <a:spLocks noChangeShapeType="1"/>
            </p:cNvSpPr>
            <p:nvPr/>
          </p:nvSpPr>
          <p:spPr bwMode="auto">
            <a:xfrm>
              <a:off x="1917" y="874"/>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39" name="Group 9">
              <a:extLst>
                <a:ext uri="{FF2B5EF4-FFF2-40B4-BE49-F238E27FC236}">
                  <a16:creationId xmlns:a16="http://schemas.microsoft.com/office/drawing/2014/main" id="{598F3A40-6571-4BD6-670F-047A388F422F}"/>
                </a:ext>
              </a:extLst>
            </p:cNvPr>
            <p:cNvGrpSpPr>
              <a:grpSpLocks/>
            </p:cNvGrpSpPr>
            <p:nvPr/>
          </p:nvGrpSpPr>
          <p:grpSpPr bwMode="auto">
            <a:xfrm>
              <a:off x="1511" y="709"/>
              <a:ext cx="846" cy="245"/>
              <a:chOff x="0" y="0"/>
              <a:chExt cx="900" cy="312"/>
            </a:xfrm>
          </p:grpSpPr>
          <p:sp>
            <p:nvSpPr>
              <p:cNvPr id="18455" name="Freeform 61">
                <a:extLst>
                  <a:ext uri="{FF2B5EF4-FFF2-40B4-BE49-F238E27FC236}">
                    <a16:creationId xmlns:a16="http://schemas.microsoft.com/office/drawing/2014/main" id="{800BEFA3-2ED7-2A19-FE60-3CC7C21119DC}"/>
                  </a:ext>
                </a:extLst>
              </p:cNvPr>
              <p:cNvSpPr>
                <a:spLocks noChangeArrowheads="1"/>
              </p:cNvSpPr>
              <p:nvPr/>
            </p:nvSpPr>
            <p:spPr bwMode="auto">
              <a:xfrm flipH="1" flipV="1">
                <a:off x="0" y="0"/>
                <a:ext cx="900" cy="312"/>
              </a:xfrm>
              <a:custGeom>
                <a:avLst/>
                <a:gdLst>
                  <a:gd name="T0" fmla="*/ 180 w 900"/>
                  <a:gd name="T1" fmla="*/ 8 h 444"/>
                  <a:gd name="T2" fmla="*/ 703 w 900"/>
                  <a:gd name="T3" fmla="*/ 0 h 444"/>
                  <a:gd name="T4" fmla="*/ 900 w 900"/>
                  <a:gd name="T5" fmla="*/ 312 h 444"/>
                  <a:gd name="T6" fmla="*/ 506 w 900"/>
                  <a:gd name="T7" fmla="*/ 312 h 444"/>
                  <a:gd name="T8" fmla="*/ 443 w 900"/>
                  <a:gd name="T9" fmla="*/ 190 h 444"/>
                  <a:gd name="T10" fmla="*/ 394 w 900"/>
                  <a:gd name="T11" fmla="*/ 312 h 444"/>
                  <a:gd name="T12" fmla="*/ 0 w 900"/>
                  <a:gd name="T13" fmla="*/ 312 h 444"/>
                  <a:gd name="T14" fmla="*/ 180 w 900"/>
                  <a:gd name="T15" fmla="*/ 8 h 4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0" h="444">
                    <a:moveTo>
                      <a:pt x="180" y="12"/>
                    </a:moveTo>
                    <a:lnTo>
                      <a:pt x="703" y="0"/>
                    </a:lnTo>
                    <a:lnTo>
                      <a:pt x="900" y="444"/>
                    </a:lnTo>
                    <a:lnTo>
                      <a:pt x="506" y="444"/>
                    </a:lnTo>
                    <a:lnTo>
                      <a:pt x="443" y="271"/>
                    </a:lnTo>
                    <a:lnTo>
                      <a:pt x="394" y="444"/>
                    </a:lnTo>
                    <a:lnTo>
                      <a:pt x="0" y="444"/>
                    </a:lnTo>
                    <a:lnTo>
                      <a:pt x="180" y="12"/>
                    </a:lnTo>
                    <a:close/>
                  </a:path>
                </a:pathLst>
              </a:custGeom>
              <a:solidFill>
                <a:srgbClr val="FFFFFF"/>
              </a:solidFill>
              <a:ln w="9525">
                <a:solidFill>
                  <a:srgbClr val="000000"/>
                </a:solidFill>
                <a:miter lim="800000"/>
                <a:headEnd/>
                <a:tailEnd/>
              </a:ln>
            </p:spPr>
            <p:txBody>
              <a:bodyPr/>
              <a:lstStyle/>
              <a:p>
                <a:endParaRPr lang="zh-CN" altLang="en-US"/>
              </a:p>
            </p:txBody>
          </p:sp>
          <p:sp>
            <p:nvSpPr>
              <p:cNvPr id="18456" name="Rectangle 62">
                <a:extLst>
                  <a:ext uri="{FF2B5EF4-FFF2-40B4-BE49-F238E27FC236}">
                    <a16:creationId xmlns:a16="http://schemas.microsoft.com/office/drawing/2014/main" id="{0C020F51-B048-1C74-42CE-422D689D97B7}"/>
                  </a:ext>
                </a:extLst>
              </p:cNvPr>
              <p:cNvSpPr>
                <a:spLocks noChangeArrowheads="1"/>
              </p:cNvSpPr>
              <p:nvPr/>
            </p:nvSpPr>
            <p:spPr bwMode="auto">
              <a:xfrm>
                <a:off x="330" y="126"/>
                <a:ext cx="36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ALU</a:t>
                </a:r>
              </a:p>
            </p:txBody>
          </p:sp>
        </p:grpSp>
        <p:sp>
          <p:nvSpPr>
            <p:cNvPr id="18440" name="Rectangle 63">
              <a:extLst>
                <a:ext uri="{FF2B5EF4-FFF2-40B4-BE49-F238E27FC236}">
                  <a16:creationId xmlns:a16="http://schemas.microsoft.com/office/drawing/2014/main" id="{655A814D-291C-14ED-4686-9E5C568BEAFE}"/>
                </a:ext>
              </a:extLst>
            </p:cNvPr>
            <p:cNvSpPr>
              <a:spLocks noChangeArrowheads="1"/>
            </p:cNvSpPr>
            <p:nvPr/>
          </p:nvSpPr>
          <p:spPr bwMode="auto">
            <a:xfrm>
              <a:off x="1528" y="376"/>
              <a:ext cx="287" cy="123"/>
            </a:xfrm>
            <a:prstGeom prst="rect">
              <a:avLst/>
            </a:prstGeom>
            <a:solidFill>
              <a:srgbClr val="FFFFFF"/>
            </a:solidFill>
            <a:ln w="9525">
              <a:solidFill>
                <a:srgbClr val="000000"/>
              </a:solidFill>
              <a:miter lim="800000"/>
              <a:headEnd/>
              <a:tailEnd/>
            </a:ln>
          </p:spPr>
          <p:txBody>
            <a:bodyPr lIns="54000" tIns="0" rIns="54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a:t>
              </a:r>
            </a:p>
          </p:txBody>
        </p:sp>
        <p:sp>
          <p:nvSpPr>
            <p:cNvPr id="18441" name="Rectangle 64">
              <a:extLst>
                <a:ext uri="{FF2B5EF4-FFF2-40B4-BE49-F238E27FC236}">
                  <a16:creationId xmlns:a16="http://schemas.microsoft.com/office/drawing/2014/main" id="{69A701EA-BA6B-74A9-287D-E99E146C7DCD}"/>
                </a:ext>
              </a:extLst>
            </p:cNvPr>
            <p:cNvSpPr>
              <a:spLocks noChangeArrowheads="1"/>
            </p:cNvSpPr>
            <p:nvPr/>
          </p:nvSpPr>
          <p:spPr bwMode="auto">
            <a:xfrm>
              <a:off x="2088" y="376"/>
              <a:ext cx="288" cy="123"/>
            </a:xfrm>
            <a:prstGeom prst="rect">
              <a:avLst/>
            </a:prstGeom>
            <a:solidFill>
              <a:srgbClr val="FFFFFF"/>
            </a:solidFill>
            <a:ln w="9525">
              <a:solidFill>
                <a:srgbClr val="000000"/>
              </a:solidFill>
              <a:miter lim="800000"/>
              <a:headEnd/>
              <a:tailEnd/>
            </a:ln>
          </p:spPr>
          <p:txBody>
            <a:bodyPr lIns="54000" tIns="0" rIns="54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B</a:t>
              </a:r>
            </a:p>
          </p:txBody>
        </p:sp>
        <p:sp>
          <p:nvSpPr>
            <p:cNvPr id="18442" name="Rectangle 65">
              <a:extLst>
                <a:ext uri="{FF2B5EF4-FFF2-40B4-BE49-F238E27FC236}">
                  <a16:creationId xmlns:a16="http://schemas.microsoft.com/office/drawing/2014/main" id="{AADA0EC7-6409-B714-4731-BABAECA5132B}"/>
                </a:ext>
              </a:extLst>
            </p:cNvPr>
            <p:cNvSpPr>
              <a:spLocks noChangeArrowheads="1"/>
            </p:cNvSpPr>
            <p:nvPr/>
          </p:nvSpPr>
          <p:spPr bwMode="auto">
            <a:xfrm>
              <a:off x="186" y="424"/>
              <a:ext cx="571" cy="533"/>
            </a:xfrm>
            <a:prstGeom prst="rect">
              <a:avLst/>
            </a:prstGeom>
            <a:solidFill>
              <a:srgbClr val="FFFFFF"/>
            </a:solidFill>
            <a:ln w="9525">
              <a:solidFill>
                <a:srgbClr val="000000"/>
              </a:solidFill>
              <a:miter lim="800000"/>
              <a:headEnd/>
              <a:tailEnd/>
            </a:ln>
          </p:spPr>
          <p:txBody>
            <a:bodyPr lIns="36000" tIns="82800" r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通  用</a:t>
              </a:r>
            </a:p>
            <a:p>
              <a:pPr algn="just"/>
              <a:r>
                <a:rPr lang="zh-CN" altLang="en-US" sz="1400"/>
                <a:t>   寄存器</a:t>
              </a:r>
            </a:p>
          </p:txBody>
        </p:sp>
        <p:sp>
          <p:nvSpPr>
            <p:cNvPr id="18443" name="Rectangle 66">
              <a:extLst>
                <a:ext uri="{FF2B5EF4-FFF2-40B4-BE49-F238E27FC236}">
                  <a16:creationId xmlns:a16="http://schemas.microsoft.com/office/drawing/2014/main" id="{88DC072B-5BB6-9AF7-DA8D-FECBE559C802}"/>
                </a:ext>
              </a:extLst>
            </p:cNvPr>
            <p:cNvSpPr>
              <a:spLocks noChangeArrowheads="1"/>
            </p:cNvSpPr>
            <p:nvPr/>
          </p:nvSpPr>
          <p:spPr bwMode="auto">
            <a:xfrm>
              <a:off x="2638" y="424"/>
              <a:ext cx="571" cy="533"/>
            </a:xfrm>
            <a:prstGeom prst="rect">
              <a:avLst/>
            </a:prstGeom>
            <a:solidFill>
              <a:srgbClr val="FFFFFF"/>
            </a:solidFill>
            <a:ln w="9525">
              <a:solidFill>
                <a:srgbClr val="000000"/>
              </a:solidFill>
              <a:miter lim="800000"/>
              <a:headEnd/>
              <a:tailEnd/>
            </a:ln>
          </p:spPr>
          <p:txBody>
            <a:bodyPr lIns="36000" tIns="82800" r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特  殊</a:t>
              </a:r>
            </a:p>
            <a:p>
              <a:pPr algn="just"/>
              <a:r>
                <a:rPr lang="zh-CN" altLang="en-US" sz="1400"/>
                <a:t>    寄存器</a:t>
              </a:r>
            </a:p>
          </p:txBody>
        </p:sp>
        <p:sp>
          <p:nvSpPr>
            <p:cNvPr id="18444" name="Line 67">
              <a:extLst>
                <a:ext uri="{FF2B5EF4-FFF2-40B4-BE49-F238E27FC236}">
                  <a16:creationId xmlns:a16="http://schemas.microsoft.com/office/drawing/2014/main" id="{75A97181-C04C-49D6-5927-EFFB2459C134}"/>
                </a:ext>
              </a:extLst>
            </p:cNvPr>
            <p:cNvSpPr>
              <a:spLocks noChangeShapeType="1"/>
            </p:cNvSpPr>
            <p:nvPr/>
          </p:nvSpPr>
          <p:spPr bwMode="auto">
            <a:xfrm flipV="1">
              <a:off x="469" y="192"/>
              <a:ext cx="0" cy="2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5" name="Line 69">
              <a:extLst>
                <a:ext uri="{FF2B5EF4-FFF2-40B4-BE49-F238E27FC236}">
                  <a16:creationId xmlns:a16="http://schemas.microsoft.com/office/drawing/2014/main" id="{06886C87-81F2-1314-EDEB-023C61D136CB}"/>
                </a:ext>
              </a:extLst>
            </p:cNvPr>
            <p:cNvSpPr>
              <a:spLocks noChangeShapeType="1"/>
            </p:cNvSpPr>
            <p:nvPr/>
          </p:nvSpPr>
          <p:spPr bwMode="auto">
            <a:xfrm>
              <a:off x="1680" y="192"/>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6" name="Line 70">
              <a:extLst>
                <a:ext uri="{FF2B5EF4-FFF2-40B4-BE49-F238E27FC236}">
                  <a16:creationId xmlns:a16="http://schemas.microsoft.com/office/drawing/2014/main" id="{B97E218C-8867-A5B6-91C0-30F0E1499320}"/>
                </a:ext>
              </a:extLst>
            </p:cNvPr>
            <p:cNvSpPr>
              <a:spLocks noChangeShapeType="1"/>
            </p:cNvSpPr>
            <p:nvPr/>
          </p:nvSpPr>
          <p:spPr bwMode="auto">
            <a:xfrm>
              <a:off x="2208" y="192"/>
              <a:ext cx="1" cy="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7" name="Line 71">
              <a:extLst>
                <a:ext uri="{FF2B5EF4-FFF2-40B4-BE49-F238E27FC236}">
                  <a16:creationId xmlns:a16="http://schemas.microsoft.com/office/drawing/2014/main" id="{9BC4EC38-6365-48D7-8D3C-A7A964C3685C}"/>
                </a:ext>
              </a:extLst>
            </p:cNvPr>
            <p:cNvSpPr>
              <a:spLocks noChangeShapeType="1"/>
            </p:cNvSpPr>
            <p:nvPr/>
          </p:nvSpPr>
          <p:spPr bwMode="auto">
            <a:xfrm>
              <a:off x="1680" y="480"/>
              <a:ext cx="0"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8" name="Line 72">
              <a:extLst>
                <a:ext uri="{FF2B5EF4-FFF2-40B4-BE49-F238E27FC236}">
                  <a16:creationId xmlns:a16="http://schemas.microsoft.com/office/drawing/2014/main" id="{6DE112AA-02F4-61A7-665E-1E9514DABCB3}"/>
                </a:ext>
              </a:extLst>
            </p:cNvPr>
            <p:cNvSpPr>
              <a:spLocks noChangeShapeType="1"/>
            </p:cNvSpPr>
            <p:nvPr/>
          </p:nvSpPr>
          <p:spPr bwMode="auto">
            <a:xfrm>
              <a:off x="2225" y="499"/>
              <a:ext cx="2" cy="22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9" name="Line 73">
              <a:extLst>
                <a:ext uri="{FF2B5EF4-FFF2-40B4-BE49-F238E27FC236}">
                  <a16:creationId xmlns:a16="http://schemas.microsoft.com/office/drawing/2014/main" id="{263A54C0-3E41-D373-B630-431732C53DB6}"/>
                </a:ext>
              </a:extLst>
            </p:cNvPr>
            <p:cNvSpPr>
              <a:spLocks noChangeShapeType="1"/>
            </p:cNvSpPr>
            <p:nvPr/>
          </p:nvSpPr>
          <p:spPr bwMode="auto">
            <a:xfrm flipV="1">
              <a:off x="2928" y="171"/>
              <a:ext cx="1" cy="24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0" name="Text Box 75">
              <a:extLst>
                <a:ext uri="{FF2B5EF4-FFF2-40B4-BE49-F238E27FC236}">
                  <a16:creationId xmlns:a16="http://schemas.microsoft.com/office/drawing/2014/main" id="{B082324B-6312-4916-06C0-94EC949CD7AD}"/>
                </a:ext>
              </a:extLst>
            </p:cNvPr>
            <p:cNvSpPr txBox="1">
              <a:spLocks noChangeArrowheads="1"/>
            </p:cNvSpPr>
            <p:nvPr/>
          </p:nvSpPr>
          <p:spPr bwMode="auto">
            <a:xfrm>
              <a:off x="2385" y="0"/>
              <a:ext cx="50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p>
          </p:txBody>
        </p:sp>
        <p:sp>
          <p:nvSpPr>
            <p:cNvPr id="18451" name="Line 77">
              <a:extLst>
                <a:ext uri="{FF2B5EF4-FFF2-40B4-BE49-F238E27FC236}">
                  <a16:creationId xmlns:a16="http://schemas.microsoft.com/office/drawing/2014/main" id="{689D4DE0-EB00-D002-EE5A-4F2D3C45AEB7}"/>
                </a:ext>
              </a:extLst>
            </p:cNvPr>
            <p:cNvSpPr>
              <a:spLocks noChangeShapeType="1"/>
            </p:cNvSpPr>
            <p:nvPr/>
          </p:nvSpPr>
          <p:spPr bwMode="auto">
            <a:xfrm>
              <a:off x="0" y="192"/>
              <a:ext cx="340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2" name="Text Box 78">
              <a:extLst>
                <a:ext uri="{FF2B5EF4-FFF2-40B4-BE49-F238E27FC236}">
                  <a16:creationId xmlns:a16="http://schemas.microsoft.com/office/drawing/2014/main" id="{7276E38D-5420-9B65-3D8D-C019508AE7CC}"/>
                </a:ext>
              </a:extLst>
            </p:cNvPr>
            <p:cNvSpPr txBox="1">
              <a:spLocks noChangeArrowheads="1"/>
            </p:cNvSpPr>
            <p:nvPr/>
          </p:nvSpPr>
          <p:spPr bwMode="auto">
            <a:xfrm>
              <a:off x="1740" y="228"/>
              <a:ext cx="508"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锁存器</a:t>
              </a:r>
            </a:p>
          </p:txBody>
        </p:sp>
        <p:sp>
          <p:nvSpPr>
            <p:cNvPr id="18453" name="Line 79">
              <a:extLst>
                <a:ext uri="{FF2B5EF4-FFF2-40B4-BE49-F238E27FC236}">
                  <a16:creationId xmlns:a16="http://schemas.microsoft.com/office/drawing/2014/main" id="{833927D0-0D10-DD90-A947-EF8898F9A882}"/>
                </a:ext>
              </a:extLst>
            </p:cNvPr>
            <p:cNvSpPr>
              <a:spLocks noChangeShapeType="1"/>
            </p:cNvSpPr>
            <p:nvPr/>
          </p:nvSpPr>
          <p:spPr bwMode="auto">
            <a:xfrm flipH="1">
              <a:off x="1149" y="1149"/>
              <a:ext cx="7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80">
              <a:extLst>
                <a:ext uri="{FF2B5EF4-FFF2-40B4-BE49-F238E27FC236}">
                  <a16:creationId xmlns:a16="http://schemas.microsoft.com/office/drawing/2014/main" id="{ED464988-0321-CC95-B0D7-1CCE03519F5A}"/>
                </a:ext>
              </a:extLst>
            </p:cNvPr>
            <p:cNvSpPr>
              <a:spLocks noChangeShapeType="1"/>
            </p:cNvSpPr>
            <p:nvPr/>
          </p:nvSpPr>
          <p:spPr bwMode="auto">
            <a:xfrm flipV="1">
              <a:off x="1152" y="192"/>
              <a:ext cx="0" cy="9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8B6A914-958D-51BB-053A-B8E6FC98A0EE}"/>
              </a:ext>
            </a:extLst>
          </p:cNvPr>
          <p:cNvSpPr>
            <a:spLocks noGrp="1" noChangeArrowheads="1"/>
          </p:cNvSpPr>
          <p:nvPr>
            <p:ph type="title" idx="4294967295"/>
          </p:nvPr>
        </p:nvSpPr>
        <p:spPr>
          <a:xfrm>
            <a:off x="285750" y="285750"/>
            <a:ext cx="8229600" cy="1143000"/>
          </a:xfrm>
        </p:spPr>
        <p:txBody>
          <a:bodyPr/>
          <a:lstStyle/>
          <a:p>
            <a:pPr eaLnBrk="1" hangingPunct="1">
              <a:defRPr/>
            </a:pPr>
            <a:r>
              <a:rPr kumimoji="1" lang="en-US" altLang="zh-CN" sz="2800" dirty="0">
                <a:solidFill>
                  <a:schemeClr val="tx1"/>
                </a:solidFill>
                <a:latin typeface="宋体" panose="02010600030101010101" pitchFamily="2" charset="-122"/>
              </a:rPr>
              <a:t>2.5.3 </a:t>
            </a:r>
            <a:r>
              <a:rPr kumimoji="1" lang="zh-CN" altLang="en-US" sz="2800" dirty="0">
                <a:solidFill>
                  <a:schemeClr val="tx1"/>
                </a:solidFill>
                <a:latin typeface="宋体" panose="02010600030101010101" pitchFamily="2" charset="-122"/>
              </a:rPr>
              <a:t>内部总线</a:t>
            </a:r>
          </a:p>
        </p:txBody>
      </p:sp>
      <p:sp>
        <p:nvSpPr>
          <p:cNvPr id="19459" name="Rectangle 4">
            <a:extLst>
              <a:ext uri="{FF2B5EF4-FFF2-40B4-BE49-F238E27FC236}">
                <a16:creationId xmlns:a16="http://schemas.microsoft.com/office/drawing/2014/main" id="{DDB411B4-DB8F-4510-2F95-3AAA94AA42D5}"/>
              </a:ext>
            </a:extLst>
          </p:cNvPr>
          <p:cNvSpPr>
            <a:spLocks noChangeArrowheads="1"/>
          </p:cNvSpPr>
          <p:nvPr/>
        </p:nvSpPr>
        <p:spPr bwMode="auto">
          <a:xfrm>
            <a:off x="685800" y="1477963"/>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rPr>
              <a:t>总线</a:t>
            </a:r>
            <a:r>
              <a:rPr lang="en-US" altLang="zh-CN" sz="2000" b="1">
                <a:latin typeface="Arial" panose="020B0604020202020204" pitchFamily="34" charset="0"/>
                <a:cs typeface="Times New Roman" panose="02020603050405020304" pitchFamily="18" charset="0"/>
              </a:rPr>
              <a:t>—</a:t>
            </a:r>
            <a:r>
              <a:rPr lang="zh-CN" altLang="en-US" sz="2000" b="1"/>
              <a:t>能为多个功能部件传送信息的一组传输线。</a:t>
            </a:r>
            <a:r>
              <a:rPr lang="zh-CN" altLang="en-US" b="1">
                <a:latin typeface="Arial" panose="020B0604020202020204" pitchFamily="34" charset="0"/>
              </a:rPr>
              <a:t> </a:t>
            </a:r>
          </a:p>
        </p:txBody>
      </p:sp>
      <p:pic>
        <p:nvPicPr>
          <p:cNvPr id="19460" name="Picture 4">
            <a:extLst>
              <a:ext uri="{FF2B5EF4-FFF2-40B4-BE49-F238E27FC236}">
                <a16:creationId xmlns:a16="http://schemas.microsoft.com/office/drawing/2014/main" id="{FC310095-04C3-0550-39FE-E04A87CBD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276475"/>
            <a:ext cx="45243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Group 5">
            <a:extLst>
              <a:ext uri="{FF2B5EF4-FFF2-40B4-BE49-F238E27FC236}">
                <a16:creationId xmlns:a16="http://schemas.microsoft.com/office/drawing/2014/main" id="{B2B7F109-F4CC-8C66-1E8B-5752775D1918}"/>
              </a:ext>
            </a:extLst>
          </p:cNvPr>
          <p:cNvGrpSpPr>
            <a:grpSpLocks/>
          </p:cNvGrpSpPr>
          <p:nvPr/>
        </p:nvGrpSpPr>
        <p:grpSpPr bwMode="auto">
          <a:xfrm>
            <a:off x="6804025" y="4652963"/>
            <a:ext cx="2051050" cy="1800225"/>
            <a:chOff x="0" y="0"/>
            <a:chExt cx="1292" cy="1134"/>
          </a:xfrm>
        </p:grpSpPr>
        <p:sp>
          <p:nvSpPr>
            <p:cNvPr id="19462" name="AutoShape 6">
              <a:extLst>
                <a:ext uri="{FF2B5EF4-FFF2-40B4-BE49-F238E27FC236}">
                  <a16:creationId xmlns:a16="http://schemas.microsoft.com/office/drawing/2014/main" id="{0B3334F2-71A6-0BF1-4997-D333A1E7CABB}"/>
                </a:ext>
              </a:extLst>
            </p:cNvPr>
            <p:cNvSpPr>
              <a:spLocks noChangeArrowheads="1"/>
            </p:cNvSpPr>
            <p:nvPr/>
          </p:nvSpPr>
          <p:spPr bwMode="auto">
            <a:xfrm>
              <a:off x="0" y="0"/>
              <a:ext cx="1292" cy="1134"/>
            </a:xfrm>
            <a:prstGeom prst="irregularSeal2">
              <a:avLst/>
            </a:prstGeom>
            <a:solidFill>
              <a:srgbClr val="FDE9C6"/>
            </a:solidFill>
            <a:ln w="50800">
              <a:solidFill>
                <a:srgbClr val="FF7F00"/>
              </a:solidFill>
              <a:miter lim="800000"/>
              <a:headEnd/>
              <a:tailEnd/>
            </a:ln>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3" name="Text Box 7">
              <a:extLst>
                <a:ext uri="{FF2B5EF4-FFF2-40B4-BE49-F238E27FC236}">
                  <a16:creationId xmlns:a16="http://schemas.microsoft.com/office/drawing/2014/main" id="{5D8AA779-28E9-4CAD-A165-4C3891E7189C}"/>
                </a:ext>
              </a:extLst>
            </p:cNvPr>
            <p:cNvSpPr txBox="1">
              <a:spLocks noChangeArrowheads="1"/>
            </p:cNvSpPr>
            <p:nvPr/>
          </p:nvSpPr>
          <p:spPr bwMode="auto">
            <a:xfrm>
              <a:off x="46" y="40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rgbClr val="E41048"/>
                  </a:solidFill>
                  <a:latin typeface="Verdana" panose="020B0604030504040204" pitchFamily="34" charset="0"/>
                </a:rPr>
                <a:t>演示</a:t>
              </a:r>
            </a:p>
          </p:txBody>
        </p:sp>
      </p:gr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E8BC39C5-A906-0F5F-5527-B219A5AEE598}"/>
              </a:ext>
            </a:extLst>
          </p:cNvPr>
          <p:cNvSpPr>
            <a:spLocks noChangeArrowheads="1"/>
          </p:cNvSpPr>
          <p:nvPr/>
        </p:nvSpPr>
        <p:spPr bwMode="auto">
          <a:xfrm>
            <a:off x="468313" y="1268413"/>
            <a:ext cx="50419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04704" tIns="12696" rIns="15870"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FF"/>
                </a:solidFill>
              </a:rPr>
              <a:t>(1) </a:t>
            </a:r>
            <a:r>
              <a:rPr lang="zh-CN" altLang="en-US">
                <a:solidFill>
                  <a:srgbClr val="0000FF"/>
                </a:solidFill>
              </a:rPr>
              <a:t>总线的分类</a:t>
            </a:r>
            <a:endParaRPr lang="zh-CN" altLang="en-US">
              <a:solidFill>
                <a:srgbClr val="0000FF"/>
              </a:solidFill>
              <a:latin typeface="Arial" panose="020B0604020202020204" pitchFamily="34" charset="0"/>
            </a:endParaRPr>
          </a:p>
        </p:txBody>
      </p:sp>
      <p:sp>
        <p:nvSpPr>
          <p:cNvPr id="20483" name="Rectangle 8">
            <a:extLst>
              <a:ext uri="{FF2B5EF4-FFF2-40B4-BE49-F238E27FC236}">
                <a16:creationId xmlns:a16="http://schemas.microsoft.com/office/drawing/2014/main" id="{831CC2BD-D32E-AA2F-B720-AC3F642C51B6}"/>
              </a:ext>
            </a:extLst>
          </p:cNvPr>
          <p:cNvSpPr>
            <a:spLocks noChangeArrowheads="1"/>
          </p:cNvSpPr>
          <p:nvPr/>
        </p:nvSpPr>
        <p:spPr bwMode="auto">
          <a:xfrm>
            <a:off x="1687513" y="4773613"/>
            <a:ext cx="7645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双向总线</a:t>
            </a:r>
            <a:r>
              <a:rPr lang="en-US" altLang="zh-CN" sz="2000"/>
              <a:t>----</a:t>
            </a:r>
            <a:r>
              <a:rPr lang="zh-CN" altLang="en-US" sz="2000"/>
              <a:t>可以双方向传送信息的总线</a:t>
            </a:r>
            <a:r>
              <a:rPr lang="en-US" altLang="zh-CN" sz="2000"/>
              <a:t>,  </a:t>
            </a:r>
            <a:r>
              <a:rPr lang="zh-CN" altLang="en-US" sz="2000"/>
              <a:t>如</a:t>
            </a:r>
            <a:r>
              <a:rPr lang="en-US" altLang="zh-CN" sz="2000"/>
              <a:t>DB</a:t>
            </a:r>
            <a:r>
              <a:rPr lang="zh-CN" altLang="en-US" sz="2000"/>
              <a:t>。</a:t>
            </a:r>
            <a:r>
              <a:rPr lang="zh-CN" altLang="en-US">
                <a:latin typeface="Arial" panose="020B0604020202020204" pitchFamily="34" charset="0"/>
              </a:rPr>
              <a:t> </a:t>
            </a:r>
          </a:p>
        </p:txBody>
      </p:sp>
      <p:sp>
        <p:nvSpPr>
          <p:cNvPr id="20484" name="Rectangle 9">
            <a:extLst>
              <a:ext uri="{FF2B5EF4-FFF2-40B4-BE49-F238E27FC236}">
                <a16:creationId xmlns:a16="http://schemas.microsoft.com/office/drawing/2014/main" id="{788C9517-1802-81B5-A0A0-0F7319BD67FE}"/>
              </a:ext>
            </a:extLst>
          </p:cNvPr>
          <p:cNvSpPr>
            <a:spLocks noChangeArrowheads="1"/>
          </p:cNvSpPr>
          <p:nvPr/>
        </p:nvSpPr>
        <p:spPr bwMode="auto">
          <a:xfrm>
            <a:off x="1230313" y="1725613"/>
            <a:ext cx="370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① </a:t>
            </a:r>
            <a:r>
              <a:rPr lang="zh-CN" altLang="en-US"/>
              <a:t>按所处的位置不同分：</a:t>
            </a:r>
          </a:p>
        </p:txBody>
      </p:sp>
      <p:sp>
        <p:nvSpPr>
          <p:cNvPr id="20485" name="Rectangle 10">
            <a:extLst>
              <a:ext uri="{FF2B5EF4-FFF2-40B4-BE49-F238E27FC236}">
                <a16:creationId xmlns:a16="http://schemas.microsoft.com/office/drawing/2014/main" id="{A51DB588-115F-D583-A744-7F47063438A9}"/>
              </a:ext>
            </a:extLst>
          </p:cNvPr>
          <p:cNvSpPr>
            <a:spLocks noChangeArrowheads="1"/>
          </p:cNvSpPr>
          <p:nvPr/>
        </p:nvSpPr>
        <p:spPr bwMode="auto">
          <a:xfrm>
            <a:off x="1143000" y="2214563"/>
            <a:ext cx="747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内部总线</a:t>
            </a:r>
            <a:r>
              <a:rPr lang="en-US" altLang="zh-CN" sz="2000"/>
              <a:t>----CPU</a:t>
            </a:r>
            <a:r>
              <a:rPr lang="zh-CN" altLang="en-US" sz="2000"/>
              <a:t>内各部件之间互相连接的总线；</a:t>
            </a:r>
          </a:p>
        </p:txBody>
      </p:sp>
      <p:sp>
        <p:nvSpPr>
          <p:cNvPr id="20486" name="Rectangle 11">
            <a:extLst>
              <a:ext uri="{FF2B5EF4-FFF2-40B4-BE49-F238E27FC236}">
                <a16:creationId xmlns:a16="http://schemas.microsoft.com/office/drawing/2014/main" id="{32EB21DF-F6B4-7DFE-8E19-18DC9785C5F6}"/>
              </a:ext>
            </a:extLst>
          </p:cNvPr>
          <p:cNvSpPr>
            <a:spLocks noChangeArrowheads="1"/>
          </p:cNvSpPr>
          <p:nvPr/>
        </p:nvSpPr>
        <p:spPr bwMode="auto">
          <a:xfrm>
            <a:off x="1230313" y="3630613"/>
            <a:ext cx="370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② </a:t>
            </a:r>
            <a:r>
              <a:rPr lang="zh-CN" altLang="en-US"/>
              <a:t>按逻辑结构的不同分：</a:t>
            </a:r>
          </a:p>
        </p:txBody>
      </p:sp>
      <p:sp>
        <p:nvSpPr>
          <p:cNvPr id="20487" name="Rectangle 12">
            <a:extLst>
              <a:ext uri="{FF2B5EF4-FFF2-40B4-BE49-F238E27FC236}">
                <a16:creationId xmlns:a16="http://schemas.microsoft.com/office/drawing/2014/main" id="{2CC38427-D388-A73A-4535-138214C296FF}"/>
              </a:ext>
            </a:extLst>
          </p:cNvPr>
          <p:cNvSpPr>
            <a:spLocks noChangeArrowheads="1"/>
          </p:cNvSpPr>
          <p:nvPr/>
        </p:nvSpPr>
        <p:spPr bwMode="auto">
          <a:xfrm>
            <a:off x="1687513" y="4240213"/>
            <a:ext cx="7226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单向总线</a:t>
            </a:r>
            <a:r>
              <a:rPr lang="en-US" altLang="zh-CN" sz="2000"/>
              <a:t>----</a:t>
            </a:r>
            <a:r>
              <a:rPr lang="zh-CN" altLang="en-US" sz="2000"/>
              <a:t>只能单方向传送信息的总线， 如</a:t>
            </a:r>
            <a:r>
              <a:rPr lang="en-US" altLang="zh-CN" sz="2000"/>
              <a:t>AB</a:t>
            </a:r>
            <a:r>
              <a:rPr lang="zh-CN" altLang="en-US" sz="2000"/>
              <a:t>、</a:t>
            </a:r>
            <a:r>
              <a:rPr lang="en-US" altLang="zh-CN" sz="2000"/>
              <a:t>CB</a:t>
            </a:r>
            <a:r>
              <a:rPr lang="zh-CN" altLang="en-US" sz="2000"/>
              <a:t>；</a:t>
            </a:r>
          </a:p>
        </p:txBody>
      </p:sp>
      <p:sp>
        <p:nvSpPr>
          <p:cNvPr id="20488" name="Rectangle 13">
            <a:extLst>
              <a:ext uri="{FF2B5EF4-FFF2-40B4-BE49-F238E27FC236}">
                <a16:creationId xmlns:a16="http://schemas.microsoft.com/office/drawing/2014/main" id="{EAF1C77B-05A7-0184-2559-04C0BC59BD7D}"/>
              </a:ext>
            </a:extLst>
          </p:cNvPr>
          <p:cNvSpPr>
            <a:spLocks noChangeArrowheads="1"/>
          </p:cNvSpPr>
          <p:nvPr/>
        </p:nvSpPr>
        <p:spPr bwMode="auto">
          <a:xfrm>
            <a:off x="1001713" y="2716213"/>
            <a:ext cx="7897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    </a:t>
            </a:r>
            <a:r>
              <a:rPr lang="zh-CN" altLang="en-US" sz="2000"/>
              <a:t>外部总线</a:t>
            </a:r>
            <a:r>
              <a:rPr lang="en-US" altLang="zh-CN" sz="2000"/>
              <a:t>(</a:t>
            </a:r>
            <a:r>
              <a:rPr lang="zh-CN" altLang="en-US" sz="2000"/>
              <a:t>系统总线</a:t>
            </a:r>
            <a:r>
              <a:rPr lang="en-US" altLang="zh-CN" sz="2000"/>
              <a:t>)----</a:t>
            </a:r>
            <a:r>
              <a:rPr lang="zh-CN" altLang="en-US" sz="2000"/>
              <a:t>系统内各大部件</a:t>
            </a:r>
            <a:r>
              <a:rPr lang="en-US" altLang="zh-CN" sz="2000"/>
              <a:t>(CPU</a:t>
            </a:r>
            <a:r>
              <a:rPr lang="zh-CN" altLang="en-US" sz="2000"/>
              <a:t>，</a:t>
            </a:r>
            <a:r>
              <a:rPr lang="en-US" altLang="zh-CN" sz="2000"/>
              <a:t>MEM</a:t>
            </a:r>
            <a:r>
              <a:rPr lang="zh-CN" altLang="en-US" sz="2000"/>
              <a:t>，</a:t>
            </a:r>
            <a:r>
              <a:rPr lang="en-US" altLang="zh-CN" sz="2000"/>
              <a:t>I/O)    </a:t>
            </a:r>
            <a:r>
              <a:rPr lang="zh-CN" altLang="en-US" sz="2000"/>
              <a:t>之间的连接总线。</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a:extLst>
              <a:ext uri="{FF2B5EF4-FFF2-40B4-BE49-F238E27FC236}">
                <a16:creationId xmlns:a16="http://schemas.microsoft.com/office/drawing/2014/main" id="{0B7B10B4-2415-0E09-5A10-1E9CD22B6739}"/>
              </a:ext>
            </a:extLst>
          </p:cNvPr>
          <p:cNvSpPr>
            <a:spLocks noChangeArrowheads="1"/>
          </p:cNvSpPr>
          <p:nvPr/>
        </p:nvSpPr>
        <p:spPr bwMode="auto">
          <a:xfrm>
            <a:off x="598488" y="406400"/>
            <a:ext cx="608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0000FF"/>
                </a:solidFill>
              </a:rPr>
              <a:t>(2).</a:t>
            </a:r>
            <a:r>
              <a:rPr lang="zh-CN" altLang="en-US" sz="2000">
                <a:solidFill>
                  <a:srgbClr val="0000FF"/>
                </a:solidFill>
              </a:rPr>
              <a:t>实现总线连接的三态缓冲器</a:t>
            </a:r>
            <a:r>
              <a:rPr lang="zh-CN" altLang="en-US">
                <a:latin typeface="Arial" panose="020B0604020202020204" pitchFamily="34" charset="0"/>
              </a:rPr>
              <a:t> </a:t>
            </a:r>
          </a:p>
        </p:txBody>
      </p:sp>
      <p:sp>
        <p:nvSpPr>
          <p:cNvPr id="21507" name="Rectangle 7">
            <a:extLst>
              <a:ext uri="{FF2B5EF4-FFF2-40B4-BE49-F238E27FC236}">
                <a16:creationId xmlns:a16="http://schemas.microsoft.com/office/drawing/2014/main" id="{610B5AC4-8B73-05D5-875A-544D33107131}"/>
              </a:ext>
            </a:extLst>
          </p:cNvPr>
          <p:cNvSpPr>
            <a:spLocks noChangeArrowheads="1"/>
          </p:cNvSpPr>
          <p:nvPr/>
        </p:nvSpPr>
        <p:spPr bwMode="auto">
          <a:xfrm>
            <a:off x="990600" y="5307013"/>
            <a:ext cx="782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rPr>
              <a:t>三态：输出电平可具有</a:t>
            </a:r>
            <a:r>
              <a:rPr lang="zh-CN" altLang="en-US" sz="2000">
                <a:solidFill>
                  <a:srgbClr val="0000FF"/>
                </a:solidFill>
                <a:latin typeface="Arial" panose="020B0604020202020204" pitchFamily="34" charset="0"/>
              </a:rPr>
              <a:t>“</a:t>
            </a:r>
            <a:r>
              <a:rPr lang="zh-CN" altLang="en-US" sz="2000">
                <a:solidFill>
                  <a:srgbClr val="0000FF"/>
                </a:solidFill>
              </a:rPr>
              <a:t>逻辑</a:t>
            </a:r>
            <a:r>
              <a:rPr lang="en-US" altLang="zh-CN" sz="2000">
                <a:solidFill>
                  <a:srgbClr val="0000FF"/>
                </a:solidFill>
              </a:rPr>
              <a:t>1</a:t>
            </a:r>
            <a:r>
              <a:rPr lang="en-US" altLang="zh-CN" sz="2000">
                <a:solidFill>
                  <a:srgbClr val="0000FF"/>
                </a:solidFill>
                <a:latin typeface="Arial" panose="020B0604020202020204" pitchFamily="34" charset="0"/>
              </a:rPr>
              <a:t>”</a:t>
            </a:r>
            <a:r>
              <a:rPr lang="zh-CN" altLang="en-US" sz="2000">
                <a:solidFill>
                  <a:srgbClr val="0000FF"/>
                </a:solidFill>
              </a:rPr>
              <a:t>、“逻辑</a:t>
            </a:r>
            <a:r>
              <a:rPr lang="en-US" altLang="zh-CN" sz="2000">
                <a:solidFill>
                  <a:srgbClr val="0000FF"/>
                </a:solidFill>
              </a:rPr>
              <a:t>0</a:t>
            </a:r>
            <a:r>
              <a:rPr lang="en-US" altLang="zh-CN" sz="2000">
                <a:solidFill>
                  <a:srgbClr val="0000FF"/>
                </a:solidFill>
                <a:latin typeface="Arial" panose="020B0604020202020204" pitchFamily="34" charset="0"/>
              </a:rPr>
              <a:t>”</a:t>
            </a:r>
            <a:r>
              <a:rPr lang="zh-CN" altLang="en-US" sz="2000">
                <a:solidFill>
                  <a:srgbClr val="0000FF"/>
                </a:solidFill>
              </a:rPr>
              <a:t>或高阻（浮空）状态。</a:t>
            </a:r>
            <a:r>
              <a:rPr lang="zh-CN" altLang="en-US">
                <a:solidFill>
                  <a:srgbClr val="0000FF"/>
                </a:solidFill>
                <a:latin typeface="Arial" panose="020B0604020202020204" pitchFamily="34" charset="0"/>
              </a:rPr>
              <a:t> </a:t>
            </a:r>
          </a:p>
        </p:txBody>
      </p:sp>
      <p:grpSp>
        <p:nvGrpSpPr>
          <p:cNvPr id="21508" name="Group 4">
            <a:extLst>
              <a:ext uri="{FF2B5EF4-FFF2-40B4-BE49-F238E27FC236}">
                <a16:creationId xmlns:a16="http://schemas.microsoft.com/office/drawing/2014/main" id="{2D562673-FB3F-3D4C-C624-644B5F1B8D47}"/>
              </a:ext>
            </a:extLst>
          </p:cNvPr>
          <p:cNvGrpSpPr>
            <a:grpSpLocks/>
          </p:cNvGrpSpPr>
          <p:nvPr/>
        </p:nvGrpSpPr>
        <p:grpSpPr bwMode="auto">
          <a:xfrm>
            <a:off x="568325" y="1077913"/>
            <a:ext cx="3748088" cy="3657600"/>
            <a:chOff x="0" y="0"/>
            <a:chExt cx="2338" cy="3313"/>
          </a:xfrm>
        </p:grpSpPr>
        <p:sp>
          <p:nvSpPr>
            <p:cNvPr id="21510" name="Text Box 42">
              <a:extLst>
                <a:ext uri="{FF2B5EF4-FFF2-40B4-BE49-F238E27FC236}">
                  <a16:creationId xmlns:a16="http://schemas.microsoft.com/office/drawing/2014/main" id="{B12D9878-F077-888E-39E7-2DB50E411EE5}"/>
                </a:ext>
              </a:extLst>
            </p:cNvPr>
            <p:cNvSpPr txBox="1">
              <a:spLocks noChangeArrowheads="1"/>
            </p:cNvSpPr>
            <p:nvPr/>
          </p:nvSpPr>
          <p:spPr bwMode="auto">
            <a:xfrm>
              <a:off x="166" y="2971"/>
              <a:ext cx="2011"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 </a:t>
              </a:r>
              <a:r>
                <a:rPr lang="zh-CN" altLang="en-US" sz="1800"/>
                <a:t>图</a:t>
              </a:r>
              <a:r>
                <a:rPr lang="en-US" altLang="zh-CN" sz="1800"/>
                <a:t>2.29  </a:t>
              </a:r>
              <a:r>
                <a:rPr lang="zh-CN" altLang="en-US" sz="1800"/>
                <a:t>三状态驱动器</a:t>
              </a:r>
            </a:p>
          </p:txBody>
        </p:sp>
        <p:sp>
          <p:nvSpPr>
            <p:cNvPr id="21511" name="Text Box 43">
              <a:extLst>
                <a:ext uri="{FF2B5EF4-FFF2-40B4-BE49-F238E27FC236}">
                  <a16:creationId xmlns:a16="http://schemas.microsoft.com/office/drawing/2014/main" id="{33D8E629-EA53-22FD-0296-CFDD6834B9B9}"/>
                </a:ext>
              </a:extLst>
            </p:cNvPr>
            <p:cNvSpPr txBox="1">
              <a:spLocks noChangeArrowheads="1"/>
            </p:cNvSpPr>
            <p:nvPr/>
          </p:nvSpPr>
          <p:spPr bwMode="auto">
            <a:xfrm>
              <a:off x="1995" y="1172"/>
              <a:ext cx="3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800"/>
                <a:t>总线</a:t>
              </a:r>
              <a:endParaRPr lang="zh-CN" altLang="en-US" sz="1800" baseline="-25000"/>
            </a:p>
          </p:txBody>
        </p:sp>
        <p:sp>
          <p:nvSpPr>
            <p:cNvPr id="21512" name="Line 44">
              <a:extLst>
                <a:ext uri="{FF2B5EF4-FFF2-40B4-BE49-F238E27FC236}">
                  <a16:creationId xmlns:a16="http://schemas.microsoft.com/office/drawing/2014/main" id="{0C45BAE4-E4E5-9D78-0645-BF17594096DC}"/>
                </a:ext>
              </a:extLst>
            </p:cNvPr>
            <p:cNvSpPr>
              <a:spLocks noChangeShapeType="1"/>
            </p:cNvSpPr>
            <p:nvPr/>
          </p:nvSpPr>
          <p:spPr bwMode="auto">
            <a:xfrm>
              <a:off x="1549" y="0"/>
              <a:ext cx="0" cy="18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513" name="Group 8">
              <a:extLst>
                <a:ext uri="{FF2B5EF4-FFF2-40B4-BE49-F238E27FC236}">
                  <a16:creationId xmlns:a16="http://schemas.microsoft.com/office/drawing/2014/main" id="{92D8DAF1-E20D-19A7-ED4F-1CA9AEB410F8}"/>
                </a:ext>
              </a:extLst>
            </p:cNvPr>
            <p:cNvGrpSpPr>
              <a:grpSpLocks/>
            </p:cNvGrpSpPr>
            <p:nvPr/>
          </p:nvGrpSpPr>
          <p:grpSpPr bwMode="auto">
            <a:xfrm>
              <a:off x="7" y="215"/>
              <a:ext cx="1534" cy="671"/>
              <a:chOff x="0" y="0"/>
              <a:chExt cx="1534" cy="671"/>
            </a:xfrm>
          </p:grpSpPr>
          <p:sp>
            <p:nvSpPr>
              <p:cNvPr id="21535" name="Text Box 46">
                <a:extLst>
                  <a:ext uri="{FF2B5EF4-FFF2-40B4-BE49-F238E27FC236}">
                    <a16:creationId xmlns:a16="http://schemas.microsoft.com/office/drawing/2014/main" id="{497CCF79-AC39-DAD2-B199-8C73781A8ABB}"/>
                  </a:ext>
                </a:extLst>
              </p:cNvPr>
              <p:cNvSpPr txBox="1">
                <a:spLocks noChangeArrowheads="1"/>
              </p:cNvSpPr>
              <p:nvPr/>
            </p:nvSpPr>
            <p:spPr bwMode="auto">
              <a:xfrm>
                <a:off x="0" y="28"/>
                <a:ext cx="12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A</a:t>
                </a:r>
                <a:endParaRPr lang="en-US" altLang="zh-CN" sz="1800" baseline="-25000"/>
              </a:p>
            </p:txBody>
          </p:sp>
          <p:sp>
            <p:nvSpPr>
              <p:cNvPr id="21536" name="AutoShape 47">
                <a:extLst>
                  <a:ext uri="{FF2B5EF4-FFF2-40B4-BE49-F238E27FC236}">
                    <a16:creationId xmlns:a16="http://schemas.microsoft.com/office/drawing/2014/main" id="{5D0EE5BC-0105-772F-3640-CCC44B6EED82}"/>
                  </a:ext>
                </a:extLst>
              </p:cNvPr>
              <p:cNvSpPr>
                <a:spLocks noChangeArrowheads="1"/>
              </p:cNvSpPr>
              <p:nvPr/>
            </p:nvSpPr>
            <p:spPr bwMode="auto">
              <a:xfrm rot="5400000">
                <a:off x="844" y="16"/>
                <a:ext cx="234" cy="202"/>
              </a:xfrm>
              <a:prstGeom prst="triangle">
                <a:avLst>
                  <a:gd name="adj" fmla="val 50000"/>
                </a:avLst>
              </a:prstGeom>
              <a:solidFill>
                <a:srgbClr val="FFFFFF"/>
              </a:solidFill>
              <a:ln w="9525">
                <a:solidFill>
                  <a:srgbClr val="000000"/>
                </a:solidFill>
                <a:miter lim="800000"/>
                <a:headEnd/>
                <a:tailEnd/>
              </a:ln>
            </p:spPr>
            <p:txBody>
              <a:bodyPr rot="10800000" vert="eaVert"/>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7" name="Oval 48">
                <a:extLst>
                  <a:ext uri="{FF2B5EF4-FFF2-40B4-BE49-F238E27FC236}">
                    <a16:creationId xmlns:a16="http://schemas.microsoft.com/office/drawing/2014/main" id="{7C059916-A944-C24D-AEED-C8DA653018B4}"/>
                  </a:ext>
                </a:extLst>
              </p:cNvPr>
              <p:cNvSpPr>
                <a:spLocks noChangeArrowheads="1"/>
              </p:cNvSpPr>
              <p:nvPr/>
            </p:nvSpPr>
            <p:spPr bwMode="auto">
              <a:xfrm>
                <a:off x="1059" y="84"/>
                <a:ext cx="75" cy="75"/>
              </a:xfrm>
              <a:prstGeom prst="ellipse">
                <a:avLst/>
              </a:prstGeom>
              <a:solidFill>
                <a:srgbClr val="FFFFFF"/>
              </a:solidFill>
              <a:ln w="9525">
                <a:solidFill>
                  <a:srgbClr val="000000"/>
                </a:solidFill>
                <a:round/>
                <a:headEnd/>
                <a:tailE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8" name="Line 49">
                <a:extLst>
                  <a:ext uri="{FF2B5EF4-FFF2-40B4-BE49-F238E27FC236}">
                    <a16:creationId xmlns:a16="http://schemas.microsoft.com/office/drawing/2014/main" id="{077DE6A2-0E18-970F-8B95-F2EBE0DA7EDC}"/>
                  </a:ext>
                </a:extLst>
              </p:cNvPr>
              <p:cNvSpPr>
                <a:spLocks noChangeShapeType="1"/>
              </p:cNvSpPr>
              <p:nvPr/>
            </p:nvSpPr>
            <p:spPr bwMode="auto">
              <a:xfrm>
                <a:off x="1129" y="121"/>
                <a:ext cx="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9" name="Line 50">
                <a:extLst>
                  <a:ext uri="{FF2B5EF4-FFF2-40B4-BE49-F238E27FC236}">
                    <a16:creationId xmlns:a16="http://schemas.microsoft.com/office/drawing/2014/main" id="{036DD08A-3A96-558F-80BB-01E6AC6A05DA}"/>
                  </a:ext>
                </a:extLst>
              </p:cNvPr>
              <p:cNvSpPr>
                <a:spLocks noChangeShapeType="1"/>
              </p:cNvSpPr>
              <p:nvPr/>
            </p:nvSpPr>
            <p:spPr bwMode="auto">
              <a:xfrm flipH="1">
                <a:off x="186" y="121"/>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0" name="Line 51">
                <a:extLst>
                  <a:ext uri="{FF2B5EF4-FFF2-40B4-BE49-F238E27FC236}">
                    <a16:creationId xmlns:a16="http://schemas.microsoft.com/office/drawing/2014/main" id="{38D315D3-E0FF-9CD4-5F46-B5A55DD994BC}"/>
                  </a:ext>
                </a:extLst>
              </p:cNvPr>
              <p:cNvSpPr>
                <a:spLocks noChangeShapeType="1"/>
              </p:cNvSpPr>
              <p:nvPr/>
            </p:nvSpPr>
            <p:spPr bwMode="auto">
              <a:xfrm flipV="1">
                <a:off x="796" y="171"/>
                <a:ext cx="182" cy="3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1" name="Text Box 52">
                <a:extLst>
                  <a:ext uri="{FF2B5EF4-FFF2-40B4-BE49-F238E27FC236}">
                    <a16:creationId xmlns:a16="http://schemas.microsoft.com/office/drawing/2014/main" id="{44A30654-476E-1DEF-1C9A-23FAE595A9B3}"/>
                  </a:ext>
                </a:extLst>
              </p:cNvPr>
              <p:cNvSpPr txBox="1">
                <a:spLocks noChangeArrowheads="1"/>
              </p:cNvSpPr>
              <p:nvPr/>
            </p:nvSpPr>
            <p:spPr bwMode="auto">
              <a:xfrm>
                <a:off x="446" y="483"/>
                <a:ext cx="62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A→BUS</a:t>
                </a:r>
                <a:endParaRPr lang="en-US" altLang="zh-CN" sz="1800" baseline="-25000"/>
              </a:p>
            </p:txBody>
          </p:sp>
        </p:grpSp>
        <p:grpSp>
          <p:nvGrpSpPr>
            <p:cNvPr id="21514" name="Group 16">
              <a:extLst>
                <a:ext uri="{FF2B5EF4-FFF2-40B4-BE49-F238E27FC236}">
                  <a16:creationId xmlns:a16="http://schemas.microsoft.com/office/drawing/2014/main" id="{9587A6A9-D0A0-A004-8A58-017CE5CA1A7D}"/>
                </a:ext>
              </a:extLst>
            </p:cNvPr>
            <p:cNvGrpSpPr>
              <a:grpSpLocks/>
            </p:cNvGrpSpPr>
            <p:nvPr/>
          </p:nvGrpSpPr>
          <p:grpSpPr bwMode="auto">
            <a:xfrm>
              <a:off x="5" y="1004"/>
              <a:ext cx="1534" cy="671"/>
              <a:chOff x="0" y="0"/>
              <a:chExt cx="1534" cy="671"/>
            </a:xfrm>
          </p:grpSpPr>
          <p:sp>
            <p:nvSpPr>
              <p:cNvPr id="21528" name="Text Box 54">
                <a:extLst>
                  <a:ext uri="{FF2B5EF4-FFF2-40B4-BE49-F238E27FC236}">
                    <a16:creationId xmlns:a16="http://schemas.microsoft.com/office/drawing/2014/main" id="{842BDB31-D723-E3C8-42ED-19913C68CBF5}"/>
                  </a:ext>
                </a:extLst>
              </p:cNvPr>
              <p:cNvSpPr txBox="1">
                <a:spLocks noChangeArrowheads="1"/>
              </p:cNvSpPr>
              <p:nvPr/>
            </p:nvSpPr>
            <p:spPr bwMode="auto">
              <a:xfrm>
                <a:off x="0" y="28"/>
                <a:ext cx="12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B</a:t>
                </a:r>
              </a:p>
            </p:txBody>
          </p:sp>
          <p:sp>
            <p:nvSpPr>
              <p:cNvPr id="21529" name="AutoShape 55">
                <a:extLst>
                  <a:ext uri="{FF2B5EF4-FFF2-40B4-BE49-F238E27FC236}">
                    <a16:creationId xmlns:a16="http://schemas.microsoft.com/office/drawing/2014/main" id="{3C3B841D-E5A0-8742-22EE-D2750B76D674}"/>
                  </a:ext>
                </a:extLst>
              </p:cNvPr>
              <p:cNvSpPr>
                <a:spLocks noChangeArrowheads="1"/>
              </p:cNvSpPr>
              <p:nvPr/>
            </p:nvSpPr>
            <p:spPr bwMode="auto">
              <a:xfrm rot="5400000">
                <a:off x="844" y="16"/>
                <a:ext cx="234" cy="202"/>
              </a:xfrm>
              <a:prstGeom prst="triangle">
                <a:avLst>
                  <a:gd name="adj" fmla="val 50000"/>
                </a:avLst>
              </a:prstGeom>
              <a:solidFill>
                <a:srgbClr val="FFFFFF"/>
              </a:solidFill>
              <a:ln w="9525">
                <a:solidFill>
                  <a:srgbClr val="000000"/>
                </a:solidFill>
                <a:miter lim="800000"/>
                <a:headEnd/>
                <a:tailEnd/>
              </a:ln>
            </p:spPr>
            <p:txBody>
              <a:bodyPr rot="10800000" vert="eaVert"/>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0" name="Oval 56">
                <a:extLst>
                  <a:ext uri="{FF2B5EF4-FFF2-40B4-BE49-F238E27FC236}">
                    <a16:creationId xmlns:a16="http://schemas.microsoft.com/office/drawing/2014/main" id="{476CD26B-CB7E-B3A6-EAAB-6AF5CED8A0AD}"/>
                  </a:ext>
                </a:extLst>
              </p:cNvPr>
              <p:cNvSpPr>
                <a:spLocks noChangeArrowheads="1"/>
              </p:cNvSpPr>
              <p:nvPr/>
            </p:nvSpPr>
            <p:spPr bwMode="auto">
              <a:xfrm>
                <a:off x="1059" y="84"/>
                <a:ext cx="75" cy="75"/>
              </a:xfrm>
              <a:prstGeom prst="ellipse">
                <a:avLst/>
              </a:prstGeom>
              <a:solidFill>
                <a:srgbClr val="FFFFFF"/>
              </a:solidFill>
              <a:ln w="9525">
                <a:solidFill>
                  <a:srgbClr val="000000"/>
                </a:solidFill>
                <a:round/>
                <a:headEnd/>
                <a:tailE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1" name="Line 57">
                <a:extLst>
                  <a:ext uri="{FF2B5EF4-FFF2-40B4-BE49-F238E27FC236}">
                    <a16:creationId xmlns:a16="http://schemas.microsoft.com/office/drawing/2014/main" id="{BA114493-7DC2-22BB-0E46-6DD5A2D7E2AC}"/>
                  </a:ext>
                </a:extLst>
              </p:cNvPr>
              <p:cNvSpPr>
                <a:spLocks noChangeShapeType="1"/>
              </p:cNvSpPr>
              <p:nvPr/>
            </p:nvSpPr>
            <p:spPr bwMode="auto">
              <a:xfrm>
                <a:off x="1129" y="121"/>
                <a:ext cx="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2" name="Line 58">
                <a:extLst>
                  <a:ext uri="{FF2B5EF4-FFF2-40B4-BE49-F238E27FC236}">
                    <a16:creationId xmlns:a16="http://schemas.microsoft.com/office/drawing/2014/main" id="{E0BA33C1-8F2E-0531-EDB5-8D11BEED5518}"/>
                  </a:ext>
                </a:extLst>
              </p:cNvPr>
              <p:cNvSpPr>
                <a:spLocks noChangeShapeType="1"/>
              </p:cNvSpPr>
              <p:nvPr/>
            </p:nvSpPr>
            <p:spPr bwMode="auto">
              <a:xfrm flipH="1">
                <a:off x="186" y="121"/>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3" name="Line 59">
                <a:extLst>
                  <a:ext uri="{FF2B5EF4-FFF2-40B4-BE49-F238E27FC236}">
                    <a16:creationId xmlns:a16="http://schemas.microsoft.com/office/drawing/2014/main" id="{262BA6DE-79F4-7E2B-36F2-A519CF8B45F8}"/>
                  </a:ext>
                </a:extLst>
              </p:cNvPr>
              <p:cNvSpPr>
                <a:spLocks noChangeShapeType="1"/>
              </p:cNvSpPr>
              <p:nvPr/>
            </p:nvSpPr>
            <p:spPr bwMode="auto">
              <a:xfrm flipV="1">
                <a:off x="796" y="171"/>
                <a:ext cx="182" cy="3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4" name="Text Box 60">
                <a:extLst>
                  <a:ext uri="{FF2B5EF4-FFF2-40B4-BE49-F238E27FC236}">
                    <a16:creationId xmlns:a16="http://schemas.microsoft.com/office/drawing/2014/main" id="{BE97851B-FB4C-53B2-DBC3-D58F810BF9E6}"/>
                  </a:ext>
                </a:extLst>
              </p:cNvPr>
              <p:cNvSpPr txBox="1">
                <a:spLocks noChangeArrowheads="1"/>
              </p:cNvSpPr>
              <p:nvPr/>
            </p:nvSpPr>
            <p:spPr bwMode="auto">
              <a:xfrm>
                <a:off x="446" y="483"/>
                <a:ext cx="62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B→BUS</a:t>
                </a:r>
                <a:endParaRPr lang="en-US" altLang="zh-CN" sz="1800" baseline="-25000"/>
              </a:p>
            </p:txBody>
          </p:sp>
        </p:grpSp>
        <p:grpSp>
          <p:nvGrpSpPr>
            <p:cNvPr id="21515" name="Group 24">
              <a:extLst>
                <a:ext uri="{FF2B5EF4-FFF2-40B4-BE49-F238E27FC236}">
                  <a16:creationId xmlns:a16="http://schemas.microsoft.com/office/drawing/2014/main" id="{A29A5E69-258D-2979-0EE8-D71EF7D7D4D1}"/>
                </a:ext>
              </a:extLst>
            </p:cNvPr>
            <p:cNvGrpSpPr>
              <a:grpSpLocks/>
            </p:cNvGrpSpPr>
            <p:nvPr/>
          </p:nvGrpSpPr>
          <p:grpSpPr bwMode="auto">
            <a:xfrm>
              <a:off x="0" y="2124"/>
              <a:ext cx="1534" cy="671"/>
              <a:chOff x="0" y="0"/>
              <a:chExt cx="1534" cy="671"/>
            </a:xfrm>
          </p:grpSpPr>
          <p:sp>
            <p:nvSpPr>
              <p:cNvPr id="21521" name="Text Box 62">
                <a:extLst>
                  <a:ext uri="{FF2B5EF4-FFF2-40B4-BE49-F238E27FC236}">
                    <a16:creationId xmlns:a16="http://schemas.microsoft.com/office/drawing/2014/main" id="{605AB16D-D3BE-115F-05AE-0937FE5D500D}"/>
                  </a:ext>
                </a:extLst>
              </p:cNvPr>
              <p:cNvSpPr txBox="1">
                <a:spLocks noChangeArrowheads="1"/>
              </p:cNvSpPr>
              <p:nvPr/>
            </p:nvSpPr>
            <p:spPr bwMode="auto">
              <a:xfrm>
                <a:off x="0" y="28"/>
                <a:ext cx="12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C</a:t>
                </a:r>
                <a:endParaRPr lang="en-US" altLang="zh-CN" sz="1800" baseline="-25000"/>
              </a:p>
            </p:txBody>
          </p:sp>
          <p:sp>
            <p:nvSpPr>
              <p:cNvPr id="21522" name="AutoShape 63">
                <a:extLst>
                  <a:ext uri="{FF2B5EF4-FFF2-40B4-BE49-F238E27FC236}">
                    <a16:creationId xmlns:a16="http://schemas.microsoft.com/office/drawing/2014/main" id="{AF1EB950-E3C8-00BB-A23C-50135FF7E779}"/>
                  </a:ext>
                </a:extLst>
              </p:cNvPr>
              <p:cNvSpPr>
                <a:spLocks noChangeArrowheads="1"/>
              </p:cNvSpPr>
              <p:nvPr/>
            </p:nvSpPr>
            <p:spPr bwMode="auto">
              <a:xfrm rot="5400000">
                <a:off x="844" y="16"/>
                <a:ext cx="234" cy="202"/>
              </a:xfrm>
              <a:prstGeom prst="triangle">
                <a:avLst>
                  <a:gd name="adj" fmla="val 50000"/>
                </a:avLst>
              </a:prstGeom>
              <a:solidFill>
                <a:srgbClr val="FFFFFF"/>
              </a:solidFill>
              <a:ln w="9525">
                <a:solidFill>
                  <a:srgbClr val="000000"/>
                </a:solidFill>
                <a:miter lim="800000"/>
                <a:headEnd/>
                <a:tailEnd/>
              </a:ln>
            </p:spPr>
            <p:txBody>
              <a:bodyPr rot="10800000" vert="eaVert"/>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23" name="Oval 64">
                <a:extLst>
                  <a:ext uri="{FF2B5EF4-FFF2-40B4-BE49-F238E27FC236}">
                    <a16:creationId xmlns:a16="http://schemas.microsoft.com/office/drawing/2014/main" id="{5A927E55-4BAE-A590-ED4D-74394FA30F2D}"/>
                  </a:ext>
                </a:extLst>
              </p:cNvPr>
              <p:cNvSpPr>
                <a:spLocks noChangeArrowheads="1"/>
              </p:cNvSpPr>
              <p:nvPr/>
            </p:nvSpPr>
            <p:spPr bwMode="auto">
              <a:xfrm>
                <a:off x="1059" y="84"/>
                <a:ext cx="75" cy="75"/>
              </a:xfrm>
              <a:prstGeom prst="ellipse">
                <a:avLst/>
              </a:prstGeom>
              <a:solidFill>
                <a:srgbClr val="FFFFFF"/>
              </a:solidFill>
              <a:ln w="9525">
                <a:solidFill>
                  <a:srgbClr val="000000"/>
                </a:solidFill>
                <a:round/>
                <a:headEnd/>
                <a:tailEnd/>
              </a:ln>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24" name="Line 65">
                <a:extLst>
                  <a:ext uri="{FF2B5EF4-FFF2-40B4-BE49-F238E27FC236}">
                    <a16:creationId xmlns:a16="http://schemas.microsoft.com/office/drawing/2014/main" id="{509DEEAD-2EC1-EAD3-AE04-4002F12ECE97}"/>
                  </a:ext>
                </a:extLst>
              </p:cNvPr>
              <p:cNvSpPr>
                <a:spLocks noChangeShapeType="1"/>
              </p:cNvSpPr>
              <p:nvPr/>
            </p:nvSpPr>
            <p:spPr bwMode="auto">
              <a:xfrm>
                <a:off x="1129" y="121"/>
                <a:ext cx="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 name="Line 66">
                <a:extLst>
                  <a:ext uri="{FF2B5EF4-FFF2-40B4-BE49-F238E27FC236}">
                    <a16:creationId xmlns:a16="http://schemas.microsoft.com/office/drawing/2014/main" id="{8F97EF00-0F1B-E6CE-DA60-8DE22F8BAF8D}"/>
                  </a:ext>
                </a:extLst>
              </p:cNvPr>
              <p:cNvSpPr>
                <a:spLocks noChangeShapeType="1"/>
              </p:cNvSpPr>
              <p:nvPr/>
            </p:nvSpPr>
            <p:spPr bwMode="auto">
              <a:xfrm flipH="1">
                <a:off x="186" y="121"/>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 name="Line 67">
                <a:extLst>
                  <a:ext uri="{FF2B5EF4-FFF2-40B4-BE49-F238E27FC236}">
                    <a16:creationId xmlns:a16="http://schemas.microsoft.com/office/drawing/2014/main" id="{A3C1B2E5-C9DD-613B-CD7D-D830AD80F80A}"/>
                  </a:ext>
                </a:extLst>
              </p:cNvPr>
              <p:cNvSpPr>
                <a:spLocks noChangeShapeType="1"/>
              </p:cNvSpPr>
              <p:nvPr/>
            </p:nvSpPr>
            <p:spPr bwMode="auto">
              <a:xfrm flipV="1">
                <a:off x="796" y="171"/>
                <a:ext cx="182" cy="3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 name="Text Box 68">
                <a:extLst>
                  <a:ext uri="{FF2B5EF4-FFF2-40B4-BE49-F238E27FC236}">
                    <a16:creationId xmlns:a16="http://schemas.microsoft.com/office/drawing/2014/main" id="{EE78F076-0972-F76B-C7DF-438A9E224010}"/>
                  </a:ext>
                </a:extLst>
              </p:cNvPr>
              <p:cNvSpPr txBox="1">
                <a:spLocks noChangeArrowheads="1"/>
              </p:cNvSpPr>
              <p:nvPr/>
            </p:nvSpPr>
            <p:spPr bwMode="auto">
              <a:xfrm>
                <a:off x="446" y="483"/>
                <a:ext cx="62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800"/>
                  <a:t>C→BUS</a:t>
                </a:r>
                <a:endParaRPr lang="en-US" altLang="zh-CN" sz="1800" baseline="-25000"/>
              </a:p>
            </p:txBody>
          </p:sp>
        </p:grpSp>
        <p:grpSp>
          <p:nvGrpSpPr>
            <p:cNvPr id="21516" name="Group 32">
              <a:extLst>
                <a:ext uri="{FF2B5EF4-FFF2-40B4-BE49-F238E27FC236}">
                  <a16:creationId xmlns:a16="http://schemas.microsoft.com/office/drawing/2014/main" id="{579F633E-B8F1-896B-A482-77A677E32228}"/>
                </a:ext>
              </a:extLst>
            </p:cNvPr>
            <p:cNvGrpSpPr>
              <a:grpSpLocks/>
            </p:cNvGrpSpPr>
            <p:nvPr/>
          </p:nvGrpSpPr>
          <p:grpSpPr bwMode="auto">
            <a:xfrm>
              <a:off x="1413" y="1786"/>
              <a:ext cx="256" cy="136"/>
              <a:chOff x="0" y="0"/>
              <a:chExt cx="256" cy="136"/>
            </a:xfrm>
          </p:grpSpPr>
          <p:sp>
            <p:nvSpPr>
              <p:cNvPr id="21519" name="Freeform 70">
                <a:extLst>
                  <a:ext uri="{FF2B5EF4-FFF2-40B4-BE49-F238E27FC236}">
                    <a16:creationId xmlns:a16="http://schemas.microsoft.com/office/drawing/2014/main" id="{A5FFD90C-B341-3865-CECC-3E650DC99E32}"/>
                  </a:ext>
                </a:extLst>
              </p:cNvPr>
              <p:cNvSpPr>
                <a:spLocks noChangeArrowheads="1"/>
              </p:cNvSpPr>
              <p:nvPr/>
            </p:nvSpPr>
            <p:spPr bwMode="auto">
              <a:xfrm>
                <a:off x="16" y="0"/>
                <a:ext cx="240" cy="61"/>
              </a:xfrm>
              <a:custGeom>
                <a:avLst/>
                <a:gdLst>
                  <a:gd name="T0" fmla="*/ 0 w 240"/>
                  <a:gd name="T1" fmla="*/ 0 h 61"/>
                  <a:gd name="T2" fmla="*/ 75 w 240"/>
                  <a:gd name="T3" fmla="*/ 60 h 61"/>
                  <a:gd name="T4" fmla="*/ 158 w 240"/>
                  <a:gd name="T5" fmla="*/ 8 h 61"/>
                  <a:gd name="T6" fmla="*/ 240 w 240"/>
                  <a:gd name="T7" fmla="*/ 60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61">
                    <a:moveTo>
                      <a:pt x="0" y="0"/>
                    </a:moveTo>
                    <a:cubicBezTo>
                      <a:pt x="24" y="29"/>
                      <a:pt x="49" y="59"/>
                      <a:pt x="75" y="60"/>
                    </a:cubicBezTo>
                    <a:cubicBezTo>
                      <a:pt x="101" y="61"/>
                      <a:pt x="131" y="8"/>
                      <a:pt x="158" y="8"/>
                    </a:cubicBezTo>
                    <a:cubicBezTo>
                      <a:pt x="185" y="8"/>
                      <a:pt x="212" y="34"/>
                      <a:pt x="240" y="60"/>
                    </a:cubicBezTo>
                  </a:path>
                </a:pathLst>
              </a:cu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0" name="Freeform 71">
                <a:extLst>
                  <a:ext uri="{FF2B5EF4-FFF2-40B4-BE49-F238E27FC236}">
                    <a16:creationId xmlns:a16="http://schemas.microsoft.com/office/drawing/2014/main" id="{43A50323-C169-CC2C-5DB7-607AF1B2EF7B}"/>
                  </a:ext>
                </a:extLst>
              </p:cNvPr>
              <p:cNvSpPr>
                <a:spLocks noChangeArrowheads="1"/>
              </p:cNvSpPr>
              <p:nvPr/>
            </p:nvSpPr>
            <p:spPr bwMode="auto">
              <a:xfrm>
                <a:off x="0" y="75"/>
                <a:ext cx="240" cy="61"/>
              </a:xfrm>
              <a:custGeom>
                <a:avLst/>
                <a:gdLst>
                  <a:gd name="T0" fmla="*/ 0 w 240"/>
                  <a:gd name="T1" fmla="*/ 0 h 61"/>
                  <a:gd name="T2" fmla="*/ 75 w 240"/>
                  <a:gd name="T3" fmla="*/ 60 h 61"/>
                  <a:gd name="T4" fmla="*/ 158 w 240"/>
                  <a:gd name="T5" fmla="*/ 8 h 61"/>
                  <a:gd name="T6" fmla="*/ 240 w 240"/>
                  <a:gd name="T7" fmla="*/ 60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61">
                    <a:moveTo>
                      <a:pt x="0" y="0"/>
                    </a:moveTo>
                    <a:cubicBezTo>
                      <a:pt x="24" y="29"/>
                      <a:pt x="49" y="59"/>
                      <a:pt x="75" y="60"/>
                    </a:cubicBezTo>
                    <a:cubicBezTo>
                      <a:pt x="101" y="61"/>
                      <a:pt x="131" y="8"/>
                      <a:pt x="158" y="8"/>
                    </a:cubicBezTo>
                    <a:cubicBezTo>
                      <a:pt x="185" y="8"/>
                      <a:pt x="212" y="34"/>
                      <a:pt x="240" y="60"/>
                    </a:cubicBezTo>
                  </a:path>
                </a:pathLst>
              </a:custGeom>
              <a:noFill/>
              <a:ln w="101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517" name="Line 72">
              <a:extLst>
                <a:ext uri="{FF2B5EF4-FFF2-40B4-BE49-F238E27FC236}">
                  <a16:creationId xmlns:a16="http://schemas.microsoft.com/office/drawing/2014/main" id="{544FEF9B-1AA8-DABF-86C5-66AEC5B3D7CC}"/>
                </a:ext>
              </a:extLst>
            </p:cNvPr>
            <p:cNvSpPr>
              <a:spLocks noChangeShapeType="1"/>
            </p:cNvSpPr>
            <p:nvPr/>
          </p:nvSpPr>
          <p:spPr bwMode="auto">
            <a:xfrm>
              <a:off x="1549" y="1891"/>
              <a:ext cx="0" cy="7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73">
              <a:extLst>
                <a:ext uri="{FF2B5EF4-FFF2-40B4-BE49-F238E27FC236}">
                  <a16:creationId xmlns:a16="http://schemas.microsoft.com/office/drawing/2014/main" id="{42152D3A-3A6F-4346-5420-210C2224EA44}"/>
                </a:ext>
              </a:extLst>
            </p:cNvPr>
            <p:cNvSpPr>
              <a:spLocks noChangeShapeType="1"/>
            </p:cNvSpPr>
            <p:nvPr/>
          </p:nvSpPr>
          <p:spPr bwMode="auto">
            <a:xfrm>
              <a:off x="1549" y="1268"/>
              <a:ext cx="36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图片 1">
            <a:extLst>
              <a:ext uri="{FF2B5EF4-FFF2-40B4-BE49-F238E27FC236}">
                <a16:creationId xmlns:a16="http://schemas.microsoft.com/office/drawing/2014/main" id="{64046BA7-651A-2568-4ED1-6949462E5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1212850"/>
            <a:ext cx="4403725"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
            <a:extLst>
              <a:ext uri="{FF2B5EF4-FFF2-40B4-BE49-F238E27FC236}">
                <a16:creationId xmlns:a16="http://schemas.microsoft.com/office/drawing/2014/main" id="{794D8C87-2F45-A6FA-936C-DE65ABD8583E}"/>
              </a:ext>
            </a:extLst>
          </p:cNvPr>
          <p:cNvGrpSpPr>
            <a:grpSpLocks/>
          </p:cNvGrpSpPr>
          <p:nvPr/>
        </p:nvGrpSpPr>
        <p:grpSpPr bwMode="auto">
          <a:xfrm>
            <a:off x="323850" y="4724400"/>
            <a:ext cx="2051050" cy="1800225"/>
            <a:chOff x="0" y="0"/>
            <a:chExt cx="1292" cy="1134"/>
          </a:xfrm>
        </p:grpSpPr>
        <p:sp>
          <p:nvSpPr>
            <p:cNvPr id="22532" name="AutoShape 4">
              <a:extLst>
                <a:ext uri="{FF2B5EF4-FFF2-40B4-BE49-F238E27FC236}">
                  <a16:creationId xmlns:a16="http://schemas.microsoft.com/office/drawing/2014/main" id="{93E0A3B9-D040-4E53-3FBC-3B07DC4A6639}"/>
                </a:ext>
              </a:extLst>
            </p:cNvPr>
            <p:cNvSpPr>
              <a:spLocks noChangeArrowheads="1"/>
            </p:cNvSpPr>
            <p:nvPr/>
          </p:nvSpPr>
          <p:spPr bwMode="auto">
            <a:xfrm>
              <a:off x="0" y="0"/>
              <a:ext cx="1292" cy="1134"/>
            </a:xfrm>
            <a:prstGeom prst="irregularSeal2">
              <a:avLst/>
            </a:prstGeom>
            <a:solidFill>
              <a:srgbClr val="FDE9C6"/>
            </a:solidFill>
            <a:ln w="50800">
              <a:solidFill>
                <a:srgbClr val="FF7F00"/>
              </a:solidFill>
              <a:miter lim="800000"/>
              <a:headEnd/>
              <a:tailEnd/>
            </a:ln>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33" name="Text Box 5">
              <a:extLst>
                <a:ext uri="{FF2B5EF4-FFF2-40B4-BE49-F238E27FC236}">
                  <a16:creationId xmlns:a16="http://schemas.microsoft.com/office/drawing/2014/main" id="{26EA7A8B-7895-76A2-DF2F-40BCC15A65EE}"/>
                </a:ext>
              </a:extLst>
            </p:cNvPr>
            <p:cNvSpPr txBox="1">
              <a:spLocks noChangeArrowheads="1"/>
            </p:cNvSpPr>
            <p:nvPr/>
          </p:nvSpPr>
          <p:spPr bwMode="auto">
            <a:xfrm>
              <a:off x="46" y="40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rgbClr val="E41048"/>
                  </a:solidFill>
                  <a:latin typeface="Verdana" panose="020B0604030504040204" pitchFamily="34" charset="0"/>
                </a:rPr>
                <a:t>演示</a:t>
              </a:r>
            </a:p>
          </p:txBody>
        </p:sp>
      </p:grpSp>
      <p:pic>
        <p:nvPicPr>
          <p:cNvPr id="22531" name="Control 2">
            <a:extLst>
              <a:ext uri="{FF2B5EF4-FFF2-40B4-BE49-F238E27FC236}">
                <a16:creationId xmlns:a16="http://schemas.microsoft.com/office/drawing/2014/main" id="{669DAB43-73DC-2194-9159-5F3B9C8D4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8913"/>
            <a:ext cx="6769100" cy="632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546EBBDF-CC9A-DD98-6AED-4F4FD03E71F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179</a:t>
            </a:fld>
            <a:endParaRPr lang="en-US" altLang="zh-CN" sz="1400"/>
          </a:p>
        </p:txBody>
      </p:sp>
      <p:sp>
        <p:nvSpPr>
          <p:cNvPr id="189442" name="Rectangle 2">
            <a:extLst>
              <a:ext uri="{FF2B5EF4-FFF2-40B4-BE49-F238E27FC236}">
                <a16:creationId xmlns:a16="http://schemas.microsoft.com/office/drawing/2014/main" id="{7745DDDC-5BDD-A342-46BC-C8D46D669A7A}"/>
              </a:ext>
            </a:extLst>
          </p:cNvPr>
          <p:cNvSpPr>
            <a:spLocks noGrp="1" noChangeArrowheads="1"/>
          </p:cNvSpPr>
          <p:nvPr>
            <p:ph type="title"/>
          </p:nvPr>
        </p:nvSpPr>
        <p:spPr/>
        <p:txBody>
          <a:bodyPr/>
          <a:lstStyle/>
          <a:p>
            <a:pPr eaLnBrk="1" hangingPunct="1">
              <a:defRPr/>
            </a:pPr>
            <a:r>
              <a:rPr kumimoji="1" lang="zh-CN" altLang="en-US" dirty="0"/>
              <a:t>一、</a:t>
            </a:r>
            <a:r>
              <a:rPr kumimoji="1" lang="zh-CN" altLang="en-GB" dirty="0"/>
              <a:t>定点运算器的组成</a:t>
            </a:r>
            <a:endParaRPr kumimoji="1" lang="zh-CN" altLang="en-US" dirty="0"/>
          </a:p>
        </p:txBody>
      </p:sp>
      <p:sp>
        <p:nvSpPr>
          <p:cNvPr id="189443" name="Rectangle 3">
            <a:extLst>
              <a:ext uri="{FF2B5EF4-FFF2-40B4-BE49-F238E27FC236}">
                <a16:creationId xmlns:a16="http://schemas.microsoft.com/office/drawing/2014/main" id="{331B671E-1E70-32DD-2122-53130F816729}"/>
              </a:ext>
            </a:extLst>
          </p:cNvPr>
          <p:cNvSpPr>
            <a:spLocks noGrp="1" noChangeArrowheads="1"/>
          </p:cNvSpPr>
          <p:nvPr>
            <p:ph idx="1"/>
          </p:nvPr>
        </p:nvSpPr>
        <p:spPr/>
        <p:txBody>
          <a:bodyPr/>
          <a:lstStyle/>
          <a:p>
            <a:pPr eaLnBrk="1" hangingPunct="1">
              <a:lnSpc>
                <a:spcPct val="80000"/>
              </a:lnSpc>
              <a:defRPr/>
            </a:pPr>
            <a:r>
              <a:rPr kumimoji="1" lang="zh-CN" altLang="en-GB" sz="3200" dirty="0">
                <a:solidFill>
                  <a:srgbClr val="0000FF"/>
                </a:solidFill>
              </a:rPr>
              <a:t>设计定点运算器，如何确定各部件的功能和组织方式是关键，这取决于以下几个方面：</a:t>
            </a:r>
          </a:p>
          <a:p>
            <a:pPr lvl="1" eaLnBrk="1" hangingPunct="1">
              <a:lnSpc>
                <a:spcPct val="80000"/>
              </a:lnSpc>
              <a:defRPr/>
            </a:pPr>
            <a:r>
              <a:rPr kumimoji="1" lang="zh-CN" altLang="en-GB" sz="2800" dirty="0">
                <a:cs typeface="+mn-ea"/>
              </a:rPr>
              <a:t>指令系统</a:t>
            </a:r>
          </a:p>
          <a:p>
            <a:pPr lvl="1" eaLnBrk="1" hangingPunct="1">
              <a:lnSpc>
                <a:spcPct val="80000"/>
              </a:lnSpc>
              <a:defRPr/>
            </a:pPr>
            <a:r>
              <a:rPr kumimoji="1" lang="zh-CN" altLang="en-GB" sz="2800" dirty="0">
                <a:cs typeface="+mn-ea"/>
              </a:rPr>
              <a:t>机器字长</a:t>
            </a:r>
          </a:p>
          <a:p>
            <a:pPr lvl="1" eaLnBrk="1" hangingPunct="1">
              <a:lnSpc>
                <a:spcPct val="80000"/>
              </a:lnSpc>
              <a:defRPr/>
            </a:pPr>
            <a:r>
              <a:rPr kumimoji="1" lang="zh-CN" altLang="en-GB" sz="2800" dirty="0">
                <a:cs typeface="+mn-ea"/>
              </a:rPr>
              <a:t>机器数及其运算原理</a:t>
            </a:r>
          </a:p>
          <a:p>
            <a:pPr lvl="1" eaLnBrk="1" hangingPunct="1">
              <a:lnSpc>
                <a:spcPct val="80000"/>
              </a:lnSpc>
              <a:defRPr/>
            </a:pPr>
            <a:r>
              <a:rPr kumimoji="1" lang="zh-CN" altLang="en-GB" sz="2800" dirty="0">
                <a:cs typeface="+mn-ea"/>
              </a:rPr>
              <a:t>体系结构</a:t>
            </a:r>
            <a:endParaRPr kumimoji="1" lang="zh-CN" altLang="en-US" sz="2800" dirty="0">
              <a:cs typeface="+mn-ea"/>
            </a:endParaRPr>
          </a:p>
        </p:txBody>
      </p:sp>
      <p:sp>
        <p:nvSpPr>
          <p:cNvPr id="5" name="Rectangle 6">
            <a:extLst>
              <a:ext uri="{FF2B5EF4-FFF2-40B4-BE49-F238E27FC236}">
                <a16:creationId xmlns:a16="http://schemas.microsoft.com/office/drawing/2014/main" id="{7925BBEB-B738-720B-4C84-C83BD89E214F}"/>
              </a:ext>
            </a:extLst>
          </p:cNvPr>
          <p:cNvSpPr>
            <a:spLocks noChangeArrowheads="1"/>
          </p:cNvSpPr>
          <p:nvPr/>
        </p:nvSpPr>
        <p:spPr bwMode="auto">
          <a:xfrm>
            <a:off x="785813" y="4572000"/>
            <a:ext cx="7643812" cy="1422400"/>
          </a:xfrm>
          <a:prstGeom prst="rect">
            <a:avLst/>
          </a:prstGeom>
          <a:noFill/>
          <a:ln w="9525">
            <a:noFill/>
            <a:miter lim="800000"/>
          </a:ln>
          <a:effectLst/>
        </p:spPr>
        <p:txBody>
          <a:bodyPr anchor="ctr">
            <a:spAutoFit/>
          </a:bodyPr>
          <a:lstStyle/>
          <a:p>
            <a:pPr marL="274955" indent="-274955" eaLnBrk="1" hangingPunct="1">
              <a:lnSpc>
                <a:spcPct val="90000"/>
              </a:lnSpc>
              <a:spcBef>
                <a:spcPct val="30000"/>
              </a:spcBef>
              <a:spcAft>
                <a:spcPct val="20000"/>
              </a:spcAft>
              <a:buFont typeface="Arial" panose="020B0604020202020204" pitchFamily="34" charset="0"/>
              <a:buBlip>
                <a:blip r:embed="rId2"/>
              </a:buBlip>
              <a:defRPr/>
            </a:pPr>
            <a:r>
              <a:rPr lang="zh-CN" altLang="en-GB" b="1" noProof="1">
                <a:effectLst>
                  <a:outerShdw blurRad="38100" dist="38100" dir="2700000">
                    <a:srgbClr val="C0C0C0"/>
                  </a:outerShdw>
                </a:effectLst>
                <a:ea typeface="楷体_GB2312" pitchFamily="49" charset="-122"/>
              </a:rPr>
              <a:t>必须指出的是，在分析某一种运算器的运算过程和通路时，一个</a:t>
            </a:r>
            <a:r>
              <a:rPr lang="zh-CN" altLang="en-GB" b="1" noProof="1">
                <a:solidFill>
                  <a:srgbClr val="CC0000"/>
                </a:solidFill>
                <a:effectLst>
                  <a:outerShdw blurRad="38100" dist="38100" dir="2700000">
                    <a:srgbClr val="C0C0C0"/>
                  </a:outerShdw>
                </a:effectLst>
                <a:ea typeface="楷体_GB2312" pitchFamily="49" charset="-122"/>
              </a:rPr>
              <a:t>基本的原则</a:t>
            </a:r>
            <a:r>
              <a:rPr lang="zh-CN" altLang="en-GB" b="1" noProof="1">
                <a:effectLst>
                  <a:outerShdw blurRad="38100" dist="38100" dir="2700000">
                    <a:srgbClr val="C0C0C0"/>
                  </a:outerShdw>
                </a:effectLst>
                <a:ea typeface="楷体_GB2312" pitchFamily="49" charset="-122"/>
              </a:rPr>
              <a:t>就是在一个</a:t>
            </a:r>
            <a:r>
              <a:rPr lang="en-GB" altLang="zh-CN" b="1" noProof="1">
                <a:effectLst>
                  <a:outerShdw blurRad="38100" dist="38100" dir="2700000">
                    <a:srgbClr val="C0C0C0"/>
                  </a:outerShdw>
                </a:effectLst>
                <a:ea typeface="楷体_GB2312" pitchFamily="49" charset="-122"/>
              </a:rPr>
              <a:t>CPU</a:t>
            </a:r>
            <a:r>
              <a:rPr lang="zh-CN" altLang="en-GB" b="1" noProof="1">
                <a:effectLst>
                  <a:outerShdw blurRad="38100" dist="38100" dir="2700000">
                    <a:srgbClr val="C0C0C0"/>
                  </a:outerShdw>
                </a:effectLst>
                <a:ea typeface="楷体_GB2312" pitchFamily="49" charset="-122"/>
              </a:rPr>
              <a:t>周期（一步）内，</a:t>
            </a:r>
            <a:r>
              <a:rPr lang="zh-CN" altLang="en-GB" b="1" noProof="1">
                <a:solidFill>
                  <a:srgbClr val="CC0000"/>
                </a:solidFill>
                <a:effectLst>
                  <a:outerShdw blurRad="38100" dist="38100" dir="2700000">
                    <a:srgbClr val="C0C0C0"/>
                  </a:outerShdw>
                </a:effectLst>
                <a:ea typeface="楷体_GB2312" pitchFamily="49" charset="-122"/>
              </a:rPr>
              <a:t>某条总线上的数据必须是唯一的</a:t>
            </a:r>
            <a:r>
              <a:rPr lang="zh-CN" altLang="en-GB" b="1" noProof="1">
                <a:effectLst>
                  <a:outerShdw blurRad="38100" dist="38100" dir="2700000">
                    <a:srgbClr val="C0C0C0"/>
                  </a:outerShdw>
                </a:effectLst>
                <a:ea typeface="楷体_GB2312" pitchFamily="49" charset="-122"/>
              </a:rPr>
              <a:t>，且不能保留（至下一个</a:t>
            </a:r>
            <a:r>
              <a:rPr lang="en-GB" altLang="zh-CN" b="1" noProof="1">
                <a:effectLst>
                  <a:outerShdw blurRad="38100" dist="38100" dir="2700000">
                    <a:srgbClr val="C0C0C0"/>
                  </a:outerShdw>
                </a:effectLst>
                <a:ea typeface="楷体_GB2312" pitchFamily="49" charset="-122"/>
              </a:rPr>
              <a:t>CPU</a:t>
            </a:r>
            <a:r>
              <a:rPr lang="zh-CN" altLang="en-GB" b="1" noProof="1">
                <a:effectLst>
                  <a:outerShdw blurRad="38100" dist="38100" dir="2700000">
                    <a:srgbClr val="C0C0C0"/>
                  </a:outerShdw>
                </a:effectLst>
                <a:ea typeface="楷体_GB2312" pitchFamily="49" charset="-122"/>
              </a:rPr>
              <a:t>周期）。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2530"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2</a:t>
            </a:r>
            <a:r>
              <a:rPr lang="zh-CN" altLang="en-US" dirty="0"/>
              <a:t>）十进制数串的表示方法</a:t>
            </a:r>
          </a:p>
        </p:txBody>
      </p:sp>
      <p:sp>
        <p:nvSpPr>
          <p:cNvPr id="22531" name="Rectangle 3"/>
          <p:cNvSpPr>
            <a:spLocks noGrp="1"/>
          </p:cNvSpPr>
          <p:nvPr>
            <p:ph idx="1"/>
          </p:nvPr>
        </p:nvSpPr>
        <p:spPr>
          <a:xfrm>
            <a:off x="457200" y="1076325"/>
            <a:ext cx="7558405" cy="2491740"/>
          </a:xfrm>
        </p:spPr>
        <p:txBody>
          <a:bodyPr wrap="square" lIns="91440" tIns="45720" rIns="91440" bIns="45720" anchor="t" anchorCtr="0"/>
          <a:lstStyle/>
          <a:p>
            <a:pPr marL="179705" indent="-179705" eaLnBrk="1" hangingPunct="1">
              <a:lnSpc>
                <a:spcPct val="90000"/>
              </a:lnSpc>
              <a:spcBef>
                <a:spcPct val="10000"/>
              </a:spcBef>
            </a:pPr>
            <a:r>
              <a:rPr lang="zh-CN" altLang="en-US" sz="2400" b="0" dirty="0">
                <a:solidFill>
                  <a:srgbClr val="CC0000"/>
                </a:solidFill>
              </a:rPr>
              <a:t>字符串形式：</a:t>
            </a:r>
            <a:r>
              <a:rPr lang="zh-CN" altLang="en-US" sz="2400" b="0" dirty="0"/>
              <a:t>用</a:t>
            </a:r>
            <a:r>
              <a:rPr lang="en-US" altLang="zh-CN" sz="2400" b="0" dirty="0"/>
              <a:t>ASCII</a:t>
            </a:r>
            <a:r>
              <a:rPr lang="zh-CN" altLang="en-US" sz="2400" b="0" dirty="0"/>
              <a:t>码来表示十进制数字或符号位，即</a:t>
            </a:r>
            <a:r>
              <a:rPr lang="en-US" altLang="zh-CN" sz="2400" b="0" dirty="0"/>
              <a:t>1</a:t>
            </a:r>
            <a:r>
              <a:rPr lang="zh-CN" altLang="en-US" sz="2400" b="0" dirty="0"/>
              <a:t>个字节存放</a:t>
            </a:r>
            <a:r>
              <a:rPr lang="en-US" altLang="zh-CN" sz="2400" b="0" dirty="0"/>
              <a:t>1</a:t>
            </a:r>
            <a:r>
              <a:rPr lang="zh-CN" altLang="en-US" sz="2400" b="0" dirty="0"/>
              <a:t>位十进制数字或符号位。</a:t>
            </a:r>
            <a:r>
              <a:rPr lang="zh-CN" altLang="en-US" sz="2400" b="0" dirty="0">
                <a:sym typeface="+mn-ea"/>
              </a:rPr>
              <a:t>例如 </a:t>
            </a:r>
            <a:r>
              <a:rPr lang="en-US" sz="2400" b="0" dirty="0">
                <a:sym typeface="+mn-ea"/>
              </a:rPr>
              <a:t>3456</a:t>
            </a:r>
            <a:r>
              <a:rPr lang="zh-CN" altLang="en-US" sz="2400" b="0" dirty="0">
                <a:sym typeface="+mn-ea"/>
              </a:rPr>
              <a:t>被表示成</a:t>
            </a:r>
            <a:r>
              <a:rPr lang="en-US" sz="2400" b="0" dirty="0">
                <a:sym typeface="+mn-ea"/>
              </a:rPr>
              <a:t>3456</a:t>
            </a:r>
            <a:r>
              <a:rPr lang="en-US" altLang="zh-CN" sz="2400" b="0" dirty="0">
                <a:sym typeface="+mn-ea"/>
              </a:rPr>
              <a:t>H</a:t>
            </a:r>
            <a:r>
              <a:rPr lang="zh-CN" altLang="en-US" sz="2400" b="0" dirty="0">
                <a:sym typeface="+mn-ea"/>
              </a:rPr>
              <a:t>，占用</a:t>
            </a:r>
            <a:r>
              <a:rPr lang="en-US" altLang="zh-CN" sz="2400" b="0" dirty="0">
                <a:sym typeface="+mn-ea"/>
              </a:rPr>
              <a:t>4</a:t>
            </a:r>
            <a:r>
              <a:rPr lang="zh-CN" altLang="en-US" sz="2400" b="0" dirty="0">
                <a:sym typeface="+mn-ea"/>
              </a:rPr>
              <a:t>个字节</a:t>
            </a:r>
            <a:r>
              <a:rPr lang="en-US" altLang="zh-CN" sz="2400" b="0" dirty="0">
                <a:sym typeface="+mn-ea"/>
              </a:rPr>
              <a:t>.</a:t>
            </a:r>
            <a:endParaRPr lang="zh-CN" altLang="en-US" sz="2400" b="0" dirty="0"/>
          </a:p>
          <a:p>
            <a:pPr marL="0" indent="0" eaLnBrk="1" hangingPunct="1">
              <a:lnSpc>
                <a:spcPct val="90000"/>
              </a:lnSpc>
              <a:spcBef>
                <a:spcPct val="10000"/>
              </a:spcBef>
              <a:buNone/>
            </a:pPr>
            <a:endParaRPr lang="zh-CN" altLang="en-US" sz="2400" b="0" dirty="0"/>
          </a:p>
          <a:p>
            <a:pPr marL="179705" indent="-179705" eaLnBrk="1" hangingPunct="1">
              <a:lnSpc>
                <a:spcPct val="90000"/>
              </a:lnSpc>
              <a:spcBef>
                <a:spcPct val="10000"/>
              </a:spcBef>
            </a:pPr>
            <a:r>
              <a:rPr lang="zh-CN" altLang="en-US" sz="2400" b="0" dirty="0">
                <a:solidFill>
                  <a:srgbClr val="CC0000"/>
                </a:solidFill>
              </a:rPr>
              <a:t>压缩的十进制数串形式：</a:t>
            </a:r>
            <a:r>
              <a:rPr lang="zh-CN" altLang="en-US" sz="2400" b="0" dirty="0"/>
              <a:t>用</a:t>
            </a:r>
            <a:r>
              <a:rPr lang="en-US" altLang="zh-CN" sz="2400" b="0" dirty="0"/>
              <a:t>BCD</a:t>
            </a:r>
            <a:r>
              <a:rPr lang="zh-CN" altLang="en-US" sz="2400" b="0" dirty="0"/>
              <a:t>码来表示十进制数字，即</a:t>
            </a:r>
            <a:r>
              <a:rPr lang="en-US" altLang="zh-CN" sz="2400" b="0" dirty="0"/>
              <a:t>1</a:t>
            </a:r>
            <a:r>
              <a:rPr lang="zh-CN" altLang="en-US" sz="2400" b="0" dirty="0"/>
              <a:t>个字节存放</a:t>
            </a:r>
            <a:r>
              <a:rPr lang="en-US" altLang="zh-CN" sz="2400" b="0" dirty="0"/>
              <a:t>2</a:t>
            </a:r>
            <a:r>
              <a:rPr lang="zh-CN" altLang="en-US" sz="2400" b="0" dirty="0"/>
              <a:t>个十进制的数字；例如 </a:t>
            </a:r>
            <a:r>
              <a:rPr lang="en-US" sz="2400" b="0" dirty="0"/>
              <a:t>3456</a:t>
            </a:r>
            <a:r>
              <a:rPr lang="zh-CN" altLang="en-US" sz="2400" b="0" dirty="0"/>
              <a:t>被表示成</a:t>
            </a:r>
            <a:r>
              <a:rPr lang="en-US" sz="2400" b="0" dirty="0">
                <a:sym typeface="+mn-ea"/>
              </a:rPr>
              <a:t>3456</a:t>
            </a:r>
            <a:r>
              <a:rPr lang="en-US" altLang="zh-CN" sz="2400" b="0" dirty="0"/>
              <a:t>H</a:t>
            </a:r>
            <a:r>
              <a:rPr lang="zh-CN" altLang="en-US" sz="2400" b="0" dirty="0"/>
              <a:t>，占用</a:t>
            </a:r>
            <a:r>
              <a:rPr lang="en-US" altLang="zh-CN" sz="2400" b="0" dirty="0"/>
              <a:t>2</a:t>
            </a:r>
            <a:r>
              <a:rPr lang="zh-CN" altLang="en-US" sz="2400" b="0" dirty="0"/>
              <a:t>个字节</a:t>
            </a:r>
            <a:r>
              <a:rPr lang="en-US" altLang="zh-CN" sz="2400" b="0" dirty="0"/>
              <a:t>.</a:t>
            </a:r>
          </a:p>
        </p:txBody>
      </p:sp>
      <p:pic>
        <p:nvPicPr>
          <p:cNvPr id="5" name="图片 4"/>
          <p:cNvPicPr>
            <a:picLocks noChangeAspect="1"/>
          </p:cNvPicPr>
          <p:nvPr/>
        </p:nvPicPr>
        <p:blipFill>
          <a:blip r:embed="rId2"/>
          <a:stretch>
            <a:fillRect/>
          </a:stretch>
        </p:blipFill>
        <p:spPr>
          <a:xfrm>
            <a:off x="35560" y="3933190"/>
            <a:ext cx="2905125" cy="1514475"/>
          </a:xfrm>
          <a:prstGeom prst="rect">
            <a:avLst/>
          </a:prstGeom>
        </p:spPr>
      </p:pic>
      <p:pic>
        <p:nvPicPr>
          <p:cNvPr id="6" name="图片 5"/>
          <p:cNvPicPr>
            <a:picLocks noChangeAspect="1"/>
          </p:cNvPicPr>
          <p:nvPr/>
        </p:nvPicPr>
        <p:blipFill>
          <a:blip r:embed="rId3"/>
          <a:stretch>
            <a:fillRect/>
          </a:stretch>
        </p:blipFill>
        <p:spPr>
          <a:xfrm>
            <a:off x="2987675" y="3861435"/>
            <a:ext cx="2914650" cy="2028825"/>
          </a:xfrm>
          <a:prstGeom prst="rect">
            <a:avLst/>
          </a:prstGeom>
        </p:spPr>
      </p:pic>
      <p:pic>
        <p:nvPicPr>
          <p:cNvPr id="7" name="图片 6"/>
          <p:cNvPicPr>
            <a:picLocks noChangeAspect="1"/>
          </p:cNvPicPr>
          <p:nvPr/>
        </p:nvPicPr>
        <p:blipFill>
          <a:blip r:embed="rId4"/>
          <a:stretch>
            <a:fillRect/>
          </a:stretch>
        </p:blipFill>
        <p:spPr>
          <a:xfrm>
            <a:off x="5949315" y="3818255"/>
            <a:ext cx="2867025" cy="211455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D895D242-10E9-5C6A-79F3-7DAB73AFEB40}"/>
              </a:ext>
            </a:extLst>
          </p:cNvPr>
          <p:cNvSpPr>
            <a:spLocks noChangeArrowheads="1"/>
          </p:cNvSpPr>
          <p:nvPr/>
        </p:nvSpPr>
        <p:spPr bwMode="auto">
          <a:xfrm>
            <a:off x="952500" y="2654300"/>
            <a:ext cx="6705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b="1">
                <a:solidFill>
                  <a:srgbClr val="0000FF"/>
                </a:solidFill>
                <a:latin typeface="Arial" panose="020B0604020202020204" pitchFamily="34" charset="0"/>
              </a:rPr>
              <a:t>特点：</a:t>
            </a:r>
            <a:r>
              <a:rPr lang="zh-CN" altLang="en-US" sz="2000" b="1">
                <a:latin typeface="Arial" panose="020B0604020202020204" pitchFamily="34" charset="0"/>
              </a:rPr>
              <a:t>控制电路简单，操作速度比较慢。</a:t>
            </a:r>
          </a:p>
        </p:txBody>
      </p:sp>
      <p:sp>
        <p:nvSpPr>
          <p:cNvPr id="24579" name="Rectangle 8">
            <a:extLst>
              <a:ext uri="{FF2B5EF4-FFF2-40B4-BE49-F238E27FC236}">
                <a16:creationId xmlns:a16="http://schemas.microsoft.com/office/drawing/2014/main" id="{DFD2C1AE-52FD-F1B4-F43B-F6F27CAE36A1}"/>
              </a:ext>
            </a:extLst>
          </p:cNvPr>
          <p:cNvSpPr>
            <a:spLocks noChangeArrowheads="1"/>
          </p:cNvSpPr>
          <p:nvPr/>
        </p:nvSpPr>
        <p:spPr bwMode="auto">
          <a:xfrm>
            <a:off x="1357313" y="207168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rPr>
              <a:t>双操作数分时经总线进入锁存器</a:t>
            </a:r>
            <a:r>
              <a:rPr lang="en-US" altLang="zh-CN" sz="2000" b="1">
                <a:latin typeface="Arial" panose="020B0604020202020204" pitchFamily="34" charset="0"/>
              </a:rPr>
              <a:t>A</a:t>
            </a:r>
            <a:r>
              <a:rPr lang="zh-CN" altLang="en-US" sz="2000" b="1">
                <a:latin typeface="Arial" panose="020B0604020202020204" pitchFamily="34" charset="0"/>
              </a:rPr>
              <a:t>和</a:t>
            </a:r>
            <a:r>
              <a:rPr lang="en-US" altLang="zh-CN" sz="2000" b="1">
                <a:latin typeface="Arial" panose="020B0604020202020204" pitchFamily="34" charset="0"/>
              </a:rPr>
              <a:t>B</a:t>
            </a:r>
            <a:r>
              <a:rPr lang="zh-CN" altLang="en-US" sz="2000" b="1">
                <a:latin typeface="Arial" panose="020B0604020202020204" pitchFamily="34" charset="0"/>
              </a:rPr>
              <a:t>，结果也通过单总线送回。</a:t>
            </a:r>
          </a:p>
        </p:txBody>
      </p:sp>
      <p:grpSp>
        <p:nvGrpSpPr>
          <p:cNvPr id="24580" name="Group 7">
            <a:extLst>
              <a:ext uri="{FF2B5EF4-FFF2-40B4-BE49-F238E27FC236}">
                <a16:creationId xmlns:a16="http://schemas.microsoft.com/office/drawing/2014/main" id="{E1935709-5490-E6FA-A223-E5485C61202F}"/>
              </a:ext>
            </a:extLst>
          </p:cNvPr>
          <p:cNvGrpSpPr>
            <a:grpSpLocks/>
          </p:cNvGrpSpPr>
          <p:nvPr/>
        </p:nvGrpSpPr>
        <p:grpSpPr bwMode="auto">
          <a:xfrm>
            <a:off x="1562100" y="3187700"/>
            <a:ext cx="5410200" cy="2514600"/>
            <a:chOff x="0" y="0"/>
            <a:chExt cx="3408" cy="1584"/>
          </a:xfrm>
        </p:grpSpPr>
        <p:sp>
          <p:nvSpPr>
            <p:cNvPr id="24586" name="Line 59">
              <a:extLst>
                <a:ext uri="{FF2B5EF4-FFF2-40B4-BE49-F238E27FC236}">
                  <a16:creationId xmlns:a16="http://schemas.microsoft.com/office/drawing/2014/main" id="{06022886-FAA6-59FD-B0DE-0654D505D749}"/>
                </a:ext>
              </a:extLst>
            </p:cNvPr>
            <p:cNvSpPr>
              <a:spLocks noChangeShapeType="1"/>
            </p:cNvSpPr>
            <p:nvPr/>
          </p:nvSpPr>
          <p:spPr bwMode="auto">
            <a:xfrm>
              <a:off x="1917" y="874"/>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7" name="Group 9">
              <a:extLst>
                <a:ext uri="{FF2B5EF4-FFF2-40B4-BE49-F238E27FC236}">
                  <a16:creationId xmlns:a16="http://schemas.microsoft.com/office/drawing/2014/main" id="{B675B0C4-C22D-A2E3-4368-618BAA58CAC2}"/>
                </a:ext>
              </a:extLst>
            </p:cNvPr>
            <p:cNvGrpSpPr>
              <a:grpSpLocks/>
            </p:cNvGrpSpPr>
            <p:nvPr/>
          </p:nvGrpSpPr>
          <p:grpSpPr bwMode="auto">
            <a:xfrm>
              <a:off x="1511" y="709"/>
              <a:ext cx="846" cy="245"/>
              <a:chOff x="0" y="0"/>
              <a:chExt cx="900" cy="312"/>
            </a:xfrm>
          </p:grpSpPr>
          <p:sp>
            <p:nvSpPr>
              <p:cNvPr id="24604" name="Freeform 61">
                <a:extLst>
                  <a:ext uri="{FF2B5EF4-FFF2-40B4-BE49-F238E27FC236}">
                    <a16:creationId xmlns:a16="http://schemas.microsoft.com/office/drawing/2014/main" id="{63F27B00-E20B-74D5-066D-FE37B1AC86EC}"/>
                  </a:ext>
                </a:extLst>
              </p:cNvPr>
              <p:cNvSpPr>
                <a:spLocks noChangeArrowheads="1"/>
              </p:cNvSpPr>
              <p:nvPr/>
            </p:nvSpPr>
            <p:spPr bwMode="auto">
              <a:xfrm flipH="1" flipV="1">
                <a:off x="0" y="0"/>
                <a:ext cx="900" cy="312"/>
              </a:xfrm>
              <a:custGeom>
                <a:avLst/>
                <a:gdLst>
                  <a:gd name="T0" fmla="*/ 180 w 900"/>
                  <a:gd name="T1" fmla="*/ 8 h 444"/>
                  <a:gd name="T2" fmla="*/ 703 w 900"/>
                  <a:gd name="T3" fmla="*/ 0 h 444"/>
                  <a:gd name="T4" fmla="*/ 900 w 900"/>
                  <a:gd name="T5" fmla="*/ 312 h 444"/>
                  <a:gd name="T6" fmla="*/ 506 w 900"/>
                  <a:gd name="T7" fmla="*/ 312 h 444"/>
                  <a:gd name="T8" fmla="*/ 443 w 900"/>
                  <a:gd name="T9" fmla="*/ 190 h 444"/>
                  <a:gd name="T10" fmla="*/ 394 w 900"/>
                  <a:gd name="T11" fmla="*/ 312 h 444"/>
                  <a:gd name="T12" fmla="*/ 0 w 900"/>
                  <a:gd name="T13" fmla="*/ 312 h 444"/>
                  <a:gd name="T14" fmla="*/ 180 w 900"/>
                  <a:gd name="T15" fmla="*/ 8 h 4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0" h="444">
                    <a:moveTo>
                      <a:pt x="180" y="12"/>
                    </a:moveTo>
                    <a:lnTo>
                      <a:pt x="703" y="0"/>
                    </a:lnTo>
                    <a:lnTo>
                      <a:pt x="900" y="444"/>
                    </a:lnTo>
                    <a:lnTo>
                      <a:pt x="506" y="444"/>
                    </a:lnTo>
                    <a:lnTo>
                      <a:pt x="443" y="271"/>
                    </a:lnTo>
                    <a:lnTo>
                      <a:pt x="394" y="444"/>
                    </a:lnTo>
                    <a:lnTo>
                      <a:pt x="0" y="444"/>
                    </a:lnTo>
                    <a:lnTo>
                      <a:pt x="180" y="12"/>
                    </a:lnTo>
                    <a:close/>
                  </a:path>
                </a:pathLst>
              </a:custGeom>
              <a:solidFill>
                <a:srgbClr val="FFFFFF"/>
              </a:solidFill>
              <a:ln w="9525">
                <a:solidFill>
                  <a:srgbClr val="000000"/>
                </a:solidFill>
                <a:miter lim="800000"/>
                <a:headEnd/>
                <a:tailEnd/>
              </a:ln>
            </p:spPr>
            <p:txBody>
              <a:bodyPr/>
              <a:lstStyle/>
              <a:p>
                <a:endParaRPr lang="zh-CN" altLang="en-US"/>
              </a:p>
            </p:txBody>
          </p:sp>
          <p:sp>
            <p:nvSpPr>
              <p:cNvPr id="24605" name="Rectangle 62">
                <a:extLst>
                  <a:ext uri="{FF2B5EF4-FFF2-40B4-BE49-F238E27FC236}">
                    <a16:creationId xmlns:a16="http://schemas.microsoft.com/office/drawing/2014/main" id="{0030485B-5424-1C7C-287C-3BA8D0232810}"/>
                  </a:ext>
                </a:extLst>
              </p:cNvPr>
              <p:cNvSpPr>
                <a:spLocks noChangeArrowheads="1"/>
              </p:cNvSpPr>
              <p:nvPr/>
            </p:nvSpPr>
            <p:spPr bwMode="auto">
              <a:xfrm>
                <a:off x="330" y="126"/>
                <a:ext cx="36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ALU</a:t>
                </a:r>
              </a:p>
            </p:txBody>
          </p:sp>
        </p:grpSp>
        <p:sp>
          <p:nvSpPr>
            <p:cNvPr id="24588" name="Rectangle 63">
              <a:extLst>
                <a:ext uri="{FF2B5EF4-FFF2-40B4-BE49-F238E27FC236}">
                  <a16:creationId xmlns:a16="http://schemas.microsoft.com/office/drawing/2014/main" id="{01A61D56-ACCB-5ACA-E58C-A9168327DE42}"/>
                </a:ext>
              </a:extLst>
            </p:cNvPr>
            <p:cNvSpPr>
              <a:spLocks noChangeArrowheads="1"/>
            </p:cNvSpPr>
            <p:nvPr/>
          </p:nvSpPr>
          <p:spPr bwMode="auto">
            <a:xfrm>
              <a:off x="1528" y="376"/>
              <a:ext cx="287" cy="123"/>
            </a:xfrm>
            <a:prstGeom prst="rect">
              <a:avLst/>
            </a:prstGeom>
            <a:solidFill>
              <a:srgbClr val="FFFFFF"/>
            </a:solidFill>
            <a:ln w="9525">
              <a:solidFill>
                <a:srgbClr val="000000"/>
              </a:solidFill>
              <a:miter lim="800000"/>
              <a:headEnd/>
              <a:tailEnd/>
            </a:ln>
          </p:spPr>
          <p:txBody>
            <a:bodyPr lIns="54000" tIns="0" rIns="54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a:t>
              </a:r>
            </a:p>
          </p:txBody>
        </p:sp>
        <p:sp>
          <p:nvSpPr>
            <p:cNvPr id="24589" name="Rectangle 64">
              <a:extLst>
                <a:ext uri="{FF2B5EF4-FFF2-40B4-BE49-F238E27FC236}">
                  <a16:creationId xmlns:a16="http://schemas.microsoft.com/office/drawing/2014/main" id="{8C615E43-F5DB-DA8E-449B-4F9CF81917DA}"/>
                </a:ext>
              </a:extLst>
            </p:cNvPr>
            <p:cNvSpPr>
              <a:spLocks noChangeArrowheads="1"/>
            </p:cNvSpPr>
            <p:nvPr/>
          </p:nvSpPr>
          <p:spPr bwMode="auto">
            <a:xfrm>
              <a:off x="2088" y="376"/>
              <a:ext cx="288" cy="123"/>
            </a:xfrm>
            <a:prstGeom prst="rect">
              <a:avLst/>
            </a:prstGeom>
            <a:solidFill>
              <a:srgbClr val="FFFFFF"/>
            </a:solidFill>
            <a:ln w="9525">
              <a:solidFill>
                <a:srgbClr val="000000"/>
              </a:solidFill>
              <a:miter lim="800000"/>
              <a:headEnd/>
              <a:tailEnd/>
            </a:ln>
          </p:spPr>
          <p:txBody>
            <a:bodyPr lIns="54000" tIns="0" rIns="54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B</a:t>
              </a:r>
            </a:p>
          </p:txBody>
        </p:sp>
        <p:sp>
          <p:nvSpPr>
            <p:cNvPr id="24590" name="Rectangle 65">
              <a:extLst>
                <a:ext uri="{FF2B5EF4-FFF2-40B4-BE49-F238E27FC236}">
                  <a16:creationId xmlns:a16="http://schemas.microsoft.com/office/drawing/2014/main" id="{8F64C1F9-EA71-2064-060C-BB34F3C43700}"/>
                </a:ext>
              </a:extLst>
            </p:cNvPr>
            <p:cNvSpPr>
              <a:spLocks noChangeArrowheads="1"/>
            </p:cNvSpPr>
            <p:nvPr/>
          </p:nvSpPr>
          <p:spPr bwMode="auto">
            <a:xfrm>
              <a:off x="186" y="424"/>
              <a:ext cx="571" cy="533"/>
            </a:xfrm>
            <a:prstGeom prst="rect">
              <a:avLst/>
            </a:prstGeom>
            <a:solidFill>
              <a:srgbClr val="FFFFFF"/>
            </a:solidFill>
            <a:ln w="9525">
              <a:solidFill>
                <a:srgbClr val="000000"/>
              </a:solidFill>
              <a:miter lim="800000"/>
              <a:headEnd/>
              <a:tailEnd/>
            </a:ln>
          </p:spPr>
          <p:txBody>
            <a:bodyPr lIns="36000" tIns="82800" r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通  用</a:t>
              </a:r>
            </a:p>
            <a:p>
              <a:pPr algn="just"/>
              <a:r>
                <a:rPr lang="zh-CN" altLang="en-US" sz="1400"/>
                <a:t>   寄存器</a:t>
              </a:r>
            </a:p>
          </p:txBody>
        </p:sp>
        <p:sp>
          <p:nvSpPr>
            <p:cNvPr id="24591" name="Rectangle 66">
              <a:extLst>
                <a:ext uri="{FF2B5EF4-FFF2-40B4-BE49-F238E27FC236}">
                  <a16:creationId xmlns:a16="http://schemas.microsoft.com/office/drawing/2014/main" id="{5F8E341B-7297-412F-CCDC-726C97D7B214}"/>
                </a:ext>
              </a:extLst>
            </p:cNvPr>
            <p:cNvSpPr>
              <a:spLocks noChangeArrowheads="1"/>
            </p:cNvSpPr>
            <p:nvPr/>
          </p:nvSpPr>
          <p:spPr bwMode="auto">
            <a:xfrm>
              <a:off x="2638" y="424"/>
              <a:ext cx="571" cy="533"/>
            </a:xfrm>
            <a:prstGeom prst="rect">
              <a:avLst/>
            </a:prstGeom>
            <a:solidFill>
              <a:srgbClr val="FFFFFF"/>
            </a:solidFill>
            <a:ln w="9525">
              <a:solidFill>
                <a:srgbClr val="000000"/>
              </a:solidFill>
              <a:miter lim="800000"/>
              <a:headEnd/>
              <a:tailEnd/>
            </a:ln>
          </p:spPr>
          <p:txBody>
            <a:bodyPr lIns="36000" tIns="82800" r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特  殊</a:t>
              </a:r>
            </a:p>
            <a:p>
              <a:pPr algn="just"/>
              <a:r>
                <a:rPr lang="zh-CN" altLang="en-US" sz="1400"/>
                <a:t>    寄存器</a:t>
              </a:r>
            </a:p>
          </p:txBody>
        </p:sp>
        <p:sp>
          <p:nvSpPr>
            <p:cNvPr id="24592" name="Line 67">
              <a:extLst>
                <a:ext uri="{FF2B5EF4-FFF2-40B4-BE49-F238E27FC236}">
                  <a16:creationId xmlns:a16="http://schemas.microsoft.com/office/drawing/2014/main" id="{D4C4E19D-3E1D-D018-CA62-5A754CADA644}"/>
                </a:ext>
              </a:extLst>
            </p:cNvPr>
            <p:cNvSpPr>
              <a:spLocks noChangeShapeType="1"/>
            </p:cNvSpPr>
            <p:nvPr/>
          </p:nvSpPr>
          <p:spPr bwMode="auto">
            <a:xfrm flipV="1">
              <a:off x="469" y="192"/>
              <a:ext cx="0" cy="2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3" name="Line 69">
              <a:extLst>
                <a:ext uri="{FF2B5EF4-FFF2-40B4-BE49-F238E27FC236}">
                  <a16:creationId xmlns:a16="http://schemas.microsoft.com/office/drawing/2014/main" id="{805C4AC5-BEBF-70E7-3F53-B9D8D8AAE039}"/>
                </a:ext>
              </a:extLst>
            </p:cNvPr>
            <p:cNvSpPr>
              <a:spLocks noChangeShapeType="1"/>
            </p:cNvSpPr>
            <p:nvPr/>
          </p:nvSpPr>
          <p:spPr bwMode="auto">
            <a:xfrm>
              <a:off x="1680" y="192"/>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4" name="Line 70">
              <a:extLst>
                <a:ext uri="{FF2B5EF4-FFF2-40B4-BE49-F238E27FC236}">
                  <a16:creationId xmlns:a16="http://schemas.microsoft.com/office/drawing/2014/main" id="{1F4D32B7-7496-9D7F-79DA-2A351D35739D}"/>
                </a:ext>
              </a:extLst>
            </p:cNvPr>
            <p:cNvSpPr>
              <a:spLocks noChangeShapeType="1"/>
            </p:cNvSpPr>
            <p:nvPr/>
          </p:nvSpPr>
          <p:spPr bwMode="auto">
            <a:xfrm>
              <a:off x="2208" y="192"/>
              <a:ext cx="1" cy="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5" name="Line 71">
              <a:extLst>
                <a:ext uri="{FF2B5EF4-FFF2-40B4-BE49-F238E27FC236}">
                  <a16:creationId xmlns:a16="http://schemas.microsoft.com/office/drawing/2014/main" id="{6BB8F1D1-DA71-4CD1-75C9-B2FF24EDB85F}"/>
                </a:ext>
              </a:extLst>
            </p:cNvPr>
            <p:cNvSpPr>
              <a:spLocks noChangeShapeType="1"/>
            </p:cNvSpPr>
            <p:nvPr/>
          </p:nvSpPr>
          <p:spPr bwMode="auto">
            <a:xfrm>
              <a:off x="1680" y="480"/>
              <a:ext cx="0"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6" name="Line 72">
              <a:extLst>
                <a:ext uri="{FF2B5EF4-FFF2-40B4-BE49-F238E27FC236}">
                  <a16:creationId xmlns:a16="http://schemas.microsoft.com/office/drawing/2014/main" id="{D5DFFDCD-7FEF-826D-8CE8-309D3973691A}"/>
                </a:ext>
              </a:extLst>
            </p:cNvPr>
            <p:cNvSpPr>
              <a:spLocks noChangeShapeType="1"/>
            </p:cNvSpPr>
            <p:nvPr/>
          </p:nvSpPr>
          <p:spPr bwMode="auto">
            <a:xfrm>
              <a:off x="2225" y="499"/>
              <a:ext cx="2" cy="22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Line 73">
              <a:extLst>
                <a:ext uri="{FF2B5EF4-FFF2-40B4-BE49-F238E27FC236}">
                  <a16:creationId xmlns:a16="http://schemas.microsoft.com/office/drawing/2014/main" id="{0D417115-6F29-6E65-C739-4739CEC880CE}"/>
                </a:ext>
              </a:extLst>
            </p:cNvPr>
            <p:cNvSpPr>
              <a:spLocks noChangeShapeType="1"/>
            </p:cNvSpPr>
            <p:nvPr/>
          </p:nvSpPr>
          <p:spPr bwMode="auto">
            <a:xfrm flipV="1">
              <a:off x="2928" y="171"/>
              <a:ext cx="1" cy="24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8" name="Text Box 75">
              <a:extLst>
                <a:ext uri="{FF2B5EF4-FFF2-40B4-BE49-F238E27FC236}">
                  <a16:creationId xmlns:a16="http://schemas.microsoft.com/office/drawing/2014/main" id="{917EE085-2781-6F4C-EA5A-7AD162FBFFEF}"/>
                </a:ext>
              </a:extLst>
            </p:cNvPr>
            <p:cNvSpPr txBox="1">
              <a:spLocks noChangeArrowheads="1"/>
            </p:cNvSpPr>
            <p:nvPr/>
          </p:nvSpPr>
          <p:spPr bwMode="auto">
            <a:xfrm>
              <a:off x="1199" y="0"/>
              <a:ext cx="50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单总线</a:t>
              </a:r>
            </a:p>
          </p:txBody>
        </p:sp>
        <p:sp>
          <p:nvSpPr>
            <p:cNvPr id="24599" name="Text Box 76">
              <a:extLst>
                <a:ext uri="{FF2B5EF4-FFF2-40B4-BE49-F238E27FC236}">
                  <a16:creationId xmlns:a16="http://schemas.microsoft.com/office/drawing/2014/main" id="{6581790A-E33E-1DB5-4AD8-33F0B63878B5}"/>
                </a:ext>
              </a:extLst>
            </p:cNvPr>
            <p:cNvSpPr txBox="1">
              <a:spLocks noChangeArrowheads="1"/>
            </p:cNvSpPr>
            <p:nvPr/>
          </p:nvSpPr>
          <p:spPr bwMode="auto">
            <a:xfrm>
              <a:off x="833" y="1339"/>
              <a:ext cx="186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(a) </a:t>
              </a:r>
              <a:r>
                <a:rPr lang="zh-CN" altLang="en-US" sz="1400"/>
                <a:t>单总线结构的运算器</a:t>
              </a:r>
            </a:p>
          </p:txBody>
        </p:sp>
        <p:sp>
          <p:nvSpPr>
            <p:cNvPr id="24600" name="Line 77">
              <a:extLst>
                <a:ext uri="{FF2B5EF4-FFF2-40B4-BE49-F238E27FC236}">
                  <a16:creationId xmlns:a16="http://schemas.microsoft.com/office/drawing/2014/main" id="{007C9888-69F6-7747-5EE4-46E973F05501}"/>
                </a:ext>
              </a:extLst>
            </p:cNvPr>
            <p:cNvSpPr>
              <a:spLocks noChangeShapeType="1"/>
            </p:cNvSpPr>
            <p:nvPr/>
          </p:nvSpPr>
          <p:spPr bwMode="auto">
            <a:xfrm>
              <a:off x="0" y="192"/>
              <a:ext cx="340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1" name="Text Box 78">
              <a:extLst>
                <a:ext uri="{FF2B5EF4-FFF2-40B4-BE49-F238E27FC236}">
                  <a16:creationId xmlns:a16="http://schemas.microsoft.com/office/drawing/2014/main" id="{E35AA396-57DE-F1E1-CB9C-F2505921E80B}"/>
                </a:ext>
              </a:extLst>
            </p:cNvPr>
            <p:cNvSpPr txBox="1">
              <a:spLocks noChangeArrowheads="1"/>
            </p:cNvSpPr>
            <p:nvPr/>
          </p:nvSpPr>
          <p:spPr bwMode="auto">
            <a:xfrm>
              <a:off x="1740" y="228"/>
              <a:ext cx="508"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锁存器</a:t>
              </a:r>
            </a:p>
          </p:txBody>
        </p:sp>
        <p:sp>
          <p:nvSpPr>
            <p:cNvPr id="24602" name="Line 79">
              <a:extLst>
                <a:ext uri="{FF2B5EF4-FFF2-40B4-BE49-F238E27FC236}">
                  <a16:creationId xmlns:a16="http://schemas.microsoft.com/office/drawing/2014/main" id="{3D35ECEE-B47E-AFDA-C326-2D4A2AB8E0ED}"/>
                </a:ext>
              </a:extLst>
            </p:cNvPr>
            <p:cNvSpPr>
              <a:spLocks noChangeShapeType="1"/>
            </p:cNvSpPr>
            <p:nvPr/>
          </p:nvSpPr>
          <p:spPr bwMode="auto">
            <a:xfrm flipH="1">
              <a:off x="1149" y="1149"/>
              <a:ext cx="7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80">
              <a:extLst>
                <a:ext uri="{FF2B5EF4-FFF2-40B4-BE49-F238E27FC236}">
                  <a16:creationId xmlns:a16="http://schemas.microsoft.com/office/drawing/2014/main" id="{F95363E4-DFD2-50E6-BEF6-36E3712936AE}"/>
                </a:ext>
              </a:extLst>
            </p:cNvPr>
            <p:cNvSpPr>
              <a:spLocks noChangeShapeType="1"/>
            </p:cNvSpPr>
            <p:nvPr/>
          </p:nvSpPr>
          <p:spPr bwMode="auto">
            <a:xfrm flipV="1">
              <a:off x="1152" y="192"/>
              <a:ext cx="0" cy="9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4581" name="Group 28">
            <a:extLst>
              <a:ext uri="{FF2B5EF4-FFF2-40B4-BE49-F238E27FC236}">
                <a16:creationId xmlns:a16="http://schemas.microsoft.com/office/drawing/2014/main" id="{9D10D532-3D05-77B9-6151-C20DC4E0CDF8}"/>
              </a:ext>
            </a:extLst>
          </p:cNvPr>
          <p:cNvGrpSpPr>
            <a:grpSpLocks/>
          </p:cNvGrpSpPr>
          <p:nvPr/>
        </p:nvGrpSpPr>
        <p:grpSpPr bwMode="auto">
          <a:xfrm>
            <a:off x="6750050" y="4403725"/>
            <a:ext cx="2051050" cy="1800225"/>
            <a:chOff x="0" y="0"/>
            <a:chExt cx="1292" cy="1134"/>
          </a:xfrm>
        </p:grpSpPr>
        <p:sp>
          <p:nvSpPr>
            <p:cNvPr id="24584" name="AutoShape 29">
              <a:extLst>
                <a:ext uri="{FF2B5EF4-FFF2-40B4-BE49-F238E27FC236}">
                  <a16:creationId xmlns:a16="http://schemas.microsoft.com/office/drawing/2014/main" id="{79E1C0CB-10F8-8285-13DB-C21FDA7FB008}"/>
                </a:ext>
              </a:extLst>
            </p:cNvPr>
            <p:cNvSpPr>
              <a:spLocks noChangeArrowheads="1"/>
            </p:cNvSpPr>
            <p:nvPr/>
          </p:nvSpPr>
          <p:spPr bwMode="auto">
            <a:xfrm>
              <a:off x="0" y="0"/>
              <a:ext cx="1292" cy="1134"/>
            </a:xfrm>
            <a:prstGeom prst="irregularSeal2">
              <a:avLst/>
            </a:prstGeom>
            <a:solidFill>
              <a:srgbClr val="FDE9C6"/>
            </a:solidFill>
            <a:ln w="50800">
              <a:solidFill>
                <a:srgbClr val="FF7F00"/>
              </a:solidFill>
              <a:miter lim="800000"/>
              <a:headEnd/>
              <a:tailEnd/>
            </a:ln>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5" name="Text Box 30">
              <a:extLst>
                <a:ext uri="{FF2B5EF4-FFF2-40B4-BE49-F238E27FC236}">
                  <a16:creationId xmlns:a16="http://schemas.microsoft.com/office/drawing/2014/main" id="{25DC0AC5-77EE-3268-B22C-5A40E896336B}"/>
                </a:ext>
              </a:extLst>
            </p:cNvPr>
            <p:cNvSpPr txBox="1">
              <a:spLocks noChangeArrowheads="1"/>
            </p:cNvSpPr>
            <p:nvPr/>
          </p:nvSpPr>
          <p:spPr bwMode="auto">
            <a:xfrm>
              <a:off x="46" y="40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rgbClr val="E41048"/>
                  </a:solidFill>
                  <a:latin typeface="Verdana" panose="020B0604030504040204" pitchFamily="34" charset="0"/>
                </a:rPr>
                <a:t>演示</a:t>
              </a:r>
            </a:p>
          </p:txBody>
        </p:sp>
      </p:grpSp>
      <p:sp>
        <p:nvSpPr>
          <p:cNvPr id="31" name="Rectangle 2">
            <a:extLst>
              <a:ext uri="{FF2B5EF4-FFF2-40B4-BE49-F238E27FC236}">
                <a16:creationId xmlns:a16="http://schemas.microsoft.com/office/drawing/2014/main" id="{6E062A4A-6B1C-510B-7682-5557B7D6649E}"/>
              </a:ext>
            </a:extLst>
          </p:cNvPr>
          <p:cNvSpPr txBox="1">
            <a:spLocks noChangeArrowheads="1"/>
          </p:cNvSpPr>
          <p:nvPr/>
        </p:nvSpPr>
        <p:spPr>
          <a:xfrm>
            <a:off x="684213" y="476250"/>
            <a:ext cx="7772400" cy="658813"/>
          </a:xfrm>
          <a:prstGeom prst="rect">
            <a:avLst/>
          </a:prstGeom>
        </p:spPr>
        <p:txBody>
          <a:bodyPr/>
          <a:lstStyle/>
          <a:p>
            <a:pPr algn="ctr" eaLnBrk="1" hangingPunct="1">
              <a:defRPr/>
            </a:pPr>
            <a:r>
              <a:rPr kumimoji="1" lang="zh-CN" altLang="en-US" sz="3600" b="1" kern="0">
                <a:solidFill>
                  <a:srgbClr val="6600CC"/>
                </a:solidFill>
                <a:effectLst>
                  <a:outerShdw blurRad="38100" dist="38100" dir="2700000" algn="tl">
                    <a:srgbClr val="C0C0C0"/>
                  </a:outerShdw>
                </a:effectLst>
                <a:latin typeface="+mj-lt"/>
                <a:ea typeface="+mj-ea"/>
                <a:cs typeface="+mj-cs"/>
              </a:rPr>
              <a:t>二、</a:t>
            </a:r>
            <a:r>
              <a:rPr kumimoji="1" lang="zh-CN" altLang="en-GB" sz="3600" b="1" kern="0">
                <a:solidFill>
                  <a:srgbClr val="6600CC"/>
                </a:solidFill>
                <a:effectLst>
                  <a:outerShdw blurRad="38100" dist="38100" dir="2700000" algn="tl">
                    <a:srgbClr val="C0C0C0"/>
                  </a:outerShdw>
                </a:effectLst>
                <a:latin typeface="+mj-lt"/>
                <a:ea typeface="+mj-ea"/>
                <a:cs typeface="+mj-cs"/>
              </a:rPr>
              <a:t>定点运算器的总线结构</a:t>
            </a:r>
            <a:endParaRPr kumimoji="1" lang="zh-CN" altLang="en-US" sz="3600" b="1" kern="0" dirty="0">
              <a:solidFill>
                <a:srgbClr val="6600CC"/>
              </a:solidFill>
              <a:effectLst>
                <a:outerShdw blurRad="38100" dist="38100" dir="2700000" algn="tl">
                  <a:srgbClr val="C0C0C0"/>
                </a:outerShdw>
              </a:effectLst>
              <a:latin typeface="+mj-lt"/>
              <a:ea typeface="+mj-ea"/>
              <a:cs typeface="+mj-cs"/>
            </a:endParaRPr>
          </a:p>
        </p:txBody>
      </p:sp>
      <p:sp>
        <p:nvSpPr>
          <p:cNvPr id="32" name="Rectangle 3">
            <a:extLst>
              <a:ext uri="{FF2B5EF4-FFF2-40B4-BE49-F238E27FC236}">
                <a16:creationId xmlns:a16="http://schemas.microsoft.com/office/drawing/2014/main" id="{24FB70F2-A6FE-1AA5-9A61-7094CCDE7033}"/>
              </a:ext>
            </a:extLst>
          </p:cNvPr>
          <p:cNvSpPr txBox="1">
            <a:spLocks noChangeArrowheads="1"/>
          </p:cNvSpPr>
          <p:nvPr/>
        </p:nvSpPr>
        <p:spPr>
          <a:xfrm>
            <a:off x="500063" y="1357313"/>
            <a:ext cx="7848600" cy="731837"/>
          </a:xfrm>
          <a:prstGeom prst="rect">
            <a:avLst/>
          </a:prstGeom>
        </p:spPr>
        <p:txBody>
          <a:bodyPr/>
          <a:lstStyle/>
          <a:p>
            <a:pPr marL="342900" indent="-342900" eaLnBrk="1" hangingPunct="1">
              <a:spcBef>
                <a:spcPct val="30000"/>
              </a:spcBef>
              <a:spcAft>
                <a:spcPct val="20000"/>
              </a:spcAft>
              <a:buFont typeface="Arial" panose="020B0604020202020204" pitchFamily="34" charset="0"/>
              <a:buBlip>
                <a:blip r:embed="rId2"/>
              </a:buBlip>
              <a:defRPr/>
            </a:pPr>
            <a:r>
              <a:rPr lang="en-US" altLang="zh-CN" sz="3200" b="1" noProof="1">
                <a:solidFill>
                  <a:srgbClr val="0000FF"/>
                </a:solidFill>
                <a:effectLst>
                  <a:outerShdw blurRad="38100" dist="38100" dir="2700000">
                    <a:srgbClr val="C0C0C0"/>
                  </a:outerShdw>
                </a:effectLst>
                <a:ea typeface="楷体_GB2312" pitchFamily="49" charset="-122"/>
              </a:rPr>
              <a:t>1</a:t>
            </a:r>
            <a:r>
              <a:rPr lang="zh-CN" altLang="en-US" sz="3200" b="1" noProof="1">
                <a:solidFill>
                  <a:srgbClr val="0000FF"/>
                </a:solidFill>
                <a:effectLst>
                  <a:outerShdw blurRad="38100" dist="38100" dir="2700000">
                    <a:srgbClr val="C0C0C0"/>
                  </a:outerShdw>
                </a:effectLst>
                <a:ea typeface="楷体_GB2312" pitchFamily="49" charset="-122"/>
              </a:rPr>
              <a:t>、</a:t>
            </a:r>
            <a:r>
              <a:rPr lang="zh-CN" altLang="en-GB" sz="3200" b="1" noProof="1">
                <a:solidFill>
                  <a:srgbClr val="0000FF"/>
                </a:solidFill>
                <a:effectLst>
                  <a:outerShdw blurRad="38100" dist="38100" dir="2700000">
                    <a:srgbClr val="C0C0C0"/>
                  </a:outerShdw>
                </a:effectLst>
                <a:ea typeface="楷体_GB2312" pitchFamily="49" charset="-122"/>
              </a:rPr>
              <a:t>单总线结构</a:t>
            </a:r>
            <a:r>
              <a:rPr lang="zh-CN" altLang="en-US" sz="3200" b="1" noProof="1">
                <a:solidFill>
                  <a:schemeClr val="tx2"/>
                </a:solidFill>
                <a:effectLst>
                  <a:outerShdw blurRad="38100" dist="38100" dir="2700000">
                    <a:srgbClr val="C0C0C0"/>
                  </a:outerShdw>
                </a:effectLst>
                <a:ea typeface="楷体_GB2312" pitchFamily="49" charset="-122"/>
              </a:rPr>
              <a:t>  </a:t>
            </a: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EFC4F45C-1E0A-FCE2-ADFB-BCFBF3602330}"/>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181</a:t>
            </a:fld>
            <a:endParaRPr lang="en-US" altLang="zh-CN" sz="1400"/>
          </a:p>
        </p:txBody>
      </p:sp>
      <p:sp>
        <p:nvSpPr>
          <p:cNvPr id="187394" name="Rectangle 2">
            <a:extLst>
              <a:ext uri="{FF2B5EF4-FFF2-40B4-BE49-F238E27FC236}">
                <a16:creationId xmlns:a16="http://schemas.microsoft.com/office/drawing/2014/main" id="{090B78F7-461D-5920-5381-6EC3890A3529}"/>
              </a:ext>
            </a:extLst>
          </p:cNvPr>
          <p:cNvSpPr>
            <a:spLocks noGrp="1" noChangeArrowheads="1"/>
          </p:cNvSpPr>
          <p:nvPr>
            <p:ph type="title"/>
          </p:nvPr>
        </p:nvSpPr>
        <p:spPr/>
        <p:txBody>
          <a:bodyPr/>
          <a:lstStyle/>
          <a:p>
            <a:pPr eaLnBrk="1" hangingPunct="1">
              <a:defRPr/>
            </a:pPr>
            <a:r>
              <a:rPr kumimoji="1" lang="zh-CN" altLang="en-US" dirty="0"/>
              <a:t>二、</a:t>
            </a:r>
            <a:r>
              <a:rPr kumimoji="1" lang="zh-CN" altLang="en-GB" dirty="0"/>
              <a:t>定点运算器的总线结构</a:t>
            </a:r>
            <a:endParaRPr kumimoji="1" lang="zh-CN" altLang="en-US" dirty="0"/>
          </a:p>
        </p:txBody>
      </p:sp>
      <p:sp>
        <p:nvSpPr>
          <p:cNvPr id="187395" name="Rectangle 3">
            <a:extLst>
              <a:ext uri="{FF2B5EF4-FFF2-40B4-BE49-F238E27FC236}">
                <a16:creationId xmlns:a16="http://schemas.microsoft.com/office/drawing/2014/main" id="{72315A1B-194C-77AA-CD84-D85CD643DD9B}"/>
              </a:ext>
            </a:extLst>
          </p:cNvPr>
          <p:cNvSpPr>
            <a:spLocks noGrp="1" noChangeArrowheads="1"/>
          </p:cNvSpPr>
          <p:nvPr>
            <p:ph idx="1"/>
          </p:nvPr>
        </p:nvSpPr>
        <p:spPr>
          <a:xfrm>
            <a:off x="428625" y="1571625"/>
            <a:ext cx="7848600" cy="1223963"/>
          </a:xfrm>
        </p:spPr>
        <p:txBody>
          <a:bodyPr/>
          <a:lstStyle/>
          <a:p>
            <a:pPr lvl="1" eaLnBrk="1" hangingPunct="1">
              <a:defRPr/>
            </a:pPr>
            <a:r>
              <a:rPr kumimoji="1" lang="zh-CN" altLang="en-GB" sz="2800" dirty="0">
                <a:cs typeface="+mn-ea"/>
              </a:rPr>
              <a:t>单总线运算器的结构形式</a:t>
            </a:r>
            <a:r>
              <a:rPr kumimoji="1" lang="en-GB" altLang="zh-CN" sz="2800" dirty="0">
                <a:cs typeface="+mn-ea"/>
              </a:rPr>
              <a:t>1</a:t>
            </a:r>
            <a:endParaRPr kumimoji="1" lang="en-US" altLang="zh-CN" sz="2800" dirty="0">
              <a:cs typeface="+mn-ea"/>
            </a:endParaRPr>
          </a:p>
        </p:txBody>
      </p:sp>
      <p:sp>
        <p:nvSpPr>
          <p:cNvPr id="25605" name="Rectangle 5">
            <a:extLst>
              <a:ext uri="{FF2B5EF4-FFF2-40B4-BE49-F238E27FC236}">
                <a16:creationId xmlns:a16="http://schemas.microsoft.com/office/drawing/2014/main" id="{0A05A856-7CB3-AFA8-5E00-B64D912239B8}"/>
              </a:ext>
            </a:extLst>
          </p:cNvPr>
          <p:cNvSpPr>
            <a:spLocks noChangeArrowheads="1"/>
          </p:cNvSpPr>
          <p:nvPr/>
        </p:nvSpPr>
        <p:spPr bwMode="auto">
          <a:xfrm>
            <a:off x="0" y="2490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7396" name="Object 2">
            <a:extLst>
              <a:ext uri="{FF2B5EF4-FFF2-40B4-BE49-F238E27FC236}">
                <a16:creationId xmlns:a16="http://schemas.microsoft.com/office/drawing/2014/main" id="{457DA572-D8D9-B596-5BF0-7A0622AEC664}"/>
              </a:ext>
            </a:extLst>
          </p:cNvPr>
          <p:cNvGraphicFramePr>
            <a:graphicFrameLocks/>
          </p:cNvGraphicFramePr>
          <p:nvPr/>
        </p:nvGraphicFramePr>
        <p:xfrm>
          <a:off x="755650" y="2276475"/>
          <a:ext cx="6985000" cy="3592513"/>
        </p:xfrm>
        <a:graphic>
          <a:graphicData uri="http://schemas.openxmlformats.org/presentationml/2006/ole">
            <mc:AlternateContent xmlns:mc="http://schemas.openxmlformats.org/markup-compatibility/2006">
              <mc:Choice xmlns:v="urn:schemas-microsoft-com:vml" Requires="v">
                <p:oleObj r:id="rId2" imgW="4476600" imgH="2345760" progId="Visio.Drawing.11">
                  <p:embed/>
                </p:oleObj>
              </mc:Choice>
              <mc:Fallback>
                <p:oleObj r:id="rId2" imgW="4476600" imgH="2345760" progId="Visio.Drawing.11">
                  <p:embed/>
                  <p:pic>
                    <p:nvPicPr>
                      <p:cNvPr id="187396" name="Object 2">
                        <a:extLst>
                          <a:ext uri="{FF2B5EF4-FFF2-40B4-BE49-F238E27FC236}">
                            <a16:creationId xmlns:a16="http://schemas.microsoft.com/office/drawing/2014/main" id="{457DA572-D8D9-B596-5BF0-7A0622AEC6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276475"/>
                        <a:ext cx="698500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87396"/>
                                        </p:tgtEl>
                                        <p:attrNameLst>
                                          <p:attrName>style.visibility</p:attrName>
                                        </p:attrNameLst>
                                      </p:cBhvr>
                                      <p:to>
                                        <p:strVal val="visible"/>
                                      </p:to>
                                    </p:set>
                                    <p:anim to="" calcmode="lin" valueType="num">
                                      <p:cBhvr>
                                        <p:cTn id="7" dur="1" fill="hold"/>
                                        <p:tgtEl>
                                          <p:spTgt spid="18739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6">
            <a:extLst>
              <a:ext uri="{FF2B5EF4-FFF2-40B4-BE49-F238E27FC236}">
                <a16:creationId xmlns:a16="http://schemas.microsoft.com/office/drawing/2014/main" id="{105F8CA0-7C2A-6C44-0F2B-EFD192B0276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CC843BD8-3583-4C0C-A0F7-C565E72EA609}" type="slidenum">
              <a:rPr lang="en-US" altLang="zh-CN" smtClean="0"/>
              <a:pPr>
                <a:defRPr/>
              </a:pPr>
              <a:t>182</a:t>
            </a:fld>
            <a:endParaRPr lang="en-US" altLang="zh-CN" sz="1400"/>
          </a:p>
        </p:txBody>
      </p:sp>
      <p:sp>
        <p:nvSpPr>
          <p:cNvPr id="190466" name="Rectangle 2">
            <a:extLst>
              <a:ext uri="{FF2B5EF4-FFF2-40B4-BE49-F238E27FC236}">
                <a16:creationId xmlns:a16="http://schemas.microsoft.com/office/drawing/2014/main" id="{61D0D6A8-74B3-D6BE-050B-BFF3A91299AC}"/>
              </a:ext>
            </a:extLst>
          </p:cNvPr>
          <p:cNvSpPr>
            <a:spLocks noGrp="1" noChangeArrowheads="1"/>
          </p:cNvSpPr>
          <p:nvPr>
            <p:ph type="title"/>
          </p:nvPr>
        </p:nvSpPr>
        <p:spPr/>
        <p:txBody>
          <a:bodyPr/>
          <a:lstStyle/>
          <a:p>
            <a:pPr eaLnBrk="1" hangingPunct="1">
              <a:defRPr/>
            </a:pPr>
            <a:r>
              <a:rPr kumimoji="1" lang="zh-CN" altLang="en-US" dirty="0"/>
              <a:t>二、</a:t>
            </a:r>
            <a:r>
              <a:rPr kumimoji="1" lang="zh-CN" altLang="en-GB" dirty="0"/>
              <a:t>定点运算器的总线结构</a:t>
            </a:r>
            <a:endParaRPr kumimoji="1" lang="zh-CN" altLang="en-US" dirty="0"/>
          </a:p>
        </p:txBody>
      </p:sp>
      <p:sp>
        <p:nvSpPr>
          <p:cNvPr id="190467" name="Rectangle 3">
            <a:extLst>
              <a:ext uri="{FF2B5EF4-FFF2-40B4-BE49-F238E27FC236}">
                <a16:creationId xmlns:a16="http://schemas.microsoft.com/office/drawing/2014/main" id="{F9ACC828-DA0C-6462-F7C0-2740E3C7C5A3}"/>
              </a:ext>
            </a:extLst>
          </p:cNvPr>
          <p:cNvSpPr>
            <a:spLocks noGrp="1" noChangeArrowheads="1"/>
          </p:cNvSpPr>
          <p:nvPr>
            <p:ph type="body" sz="half" idx="1"/>
          </p:nvPr>
        </p:nvSpPr>
        <p:spPr>
          <a:xfrm>
            <a:off x="214313" y="1357313"/>
            <a:ext cx="7127875" cy="720725"/>
          </a:xfrm>
        </p:spPr>
        <p:txBody>
          <a:bodyPr/>
          <a:lstStyle/>
          <a:p>
            <a:pPr lvl="1" eaLnBrk="1" hangingPunct="1">
              <a:defRPr/>
            </a:pPr>
            <a:r>
              <a:rPr kumimoji="1" lang="zh-CN" altLang="en-GB" sz="2800" dirty="0">
                <a:cs typeface="+mn-ea"/>
              </a:rPr>
              <a:t>单总线运算器的结构形式</a:t>
            </a:r>
            <a:r>
              <a:rPr kumimoji="1" lang="en-GB" altLang="zh-CN" sz="2800" dirty="0">
                <a:cs typeface="+mn-ea"/>
              </a:rPr>
              <a:t>2</a:t>
            </a:r>
            <a:endParaRPr kumimoji="1" lang="en-US" altLang="zh-CN" sz="2800" dirty="0">
              <a:cs typeface="+mn-ea"/>
            </a:endParaRPr>
          </a:p>
        </p:txBody>
      </p:sp>
      <p:sp>
        <p:nvSpPr>
          <p:cNvPr id="26629" name="Rectangle 4">
            <a:extLst>
              <a:ext uri="{FF2B5EF4-FFF2-40B4-BE49-F238E27FC236}">
                <a16:creationId xmlns:a16="http://schemas.microsoft.com/office/drawing/2014/main" id="{D4445AC1-8D27-29B3-734D-E36FB7072DDB}"/>
              </a:ext>
            </a:extLst>
          </p:cNvPr>
          <p:cNvSpPr>
            <a:spLocks noChangeArrowheads="1"/>
          </p:cNvSpPr>
          <p:nvPr/>
        </p:nvSpPr>
        <p:spPr bwMode="auto">
          <a:xfrm>
            <a:off x="0" y="2490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0470" name="Object 2">
            <a:extLst>
              <a:ext uri="{FF2B5EF4-FFF2-40B4-BE49-F238E27FC236}">
                <a16:creationId xmlns:a16="http://schemas.microsoft.com/office/drawing/2014/main" id="{B67028E9-61BE-A7A5-90AA-094B5BC9A36A}"/>
              </a:ext>
            </a:extLst>
          </p:cNvPr>
          <p:cNvGraphicFramePr>
            <a:graphicFrameLocks noGrp="1"/>
          </p:cNvGraphicFramePr>
          <p:nvPr>
            <p:ph sz="half" idx="2"/>
          </p:nvPr>
        </p:nvGraphicFramePr>
        <p:xfrm>
          <a:off x="571500" y="2286000"/>
          <a:ext cx="7993063" cy="3686175"/>
        </p:xfrm>
        <a:graphic>
          <a:graphicData uri="http://schemas.openxmlformats.org/presentationml/2006/ole">
            <mc:AlternateContent xmlns:mc="http://schemas.openxmlformats.org/markup-compatibility/2006">
              <mc:Choice xmlns:v="urn:schemas-microsoft-com:vml" Requires="v">
                <p:oleObj r:id="rId2" imgW="4926960" imgH="2273400" progId="Visio.Drawing.11">
                  <p:embed/>
                </p:oleObj>
              </mc:Choice>
              <mc:Fallback>
                <p:oleObj r:id="rId2" imgW="4926960" imgH="2273400" progId="Visio.Drawing.11">
                  <p:embed/>
                  <p:pic>
                    <p:nvPicPr>
                      <p:cNvPr id="190470" name="Object 2">
                        <a:extLst>
                          <a:ext uri="{FF2B5EF4-FFF2-40B4-BE49-F238E27FC236}">
                            <a16:creationId xmlns:a16="http://schemas.microsoft.com/office/drawing/2014/main" id="{B67028E9-61BE-A7A5-90AA-094B5BC9A36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286000"/>
                        <a:ext cx="7993063"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90470"/>
                                        </p:tgtEl>
                                        <p:attrNameLst>
                                          <p:attrName>style.visibility</p:attrName>
                                        </p:attrNameLst>
                                      </p:cBhvr>
                                      <p:to>
                                        <p:strVal val="visible"/>
                                      </p:to>
                                    </p:set>
                                    <p:anim to="" calcmode="lin" valueType="num">
                                      <p:cBhvr>
                                        <p:cTn id="7" dur="1" fill="hold"/>
                                        <p:tgtEl>
                                          <p:spTgt spid="19047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9D3B96CE-B053-07E1-E614-A2D2599B0D67}"/>
              </a:ext>
            </a:extLst>
          </p:cNvPr>
          <p:cNvSpPr>
            <a:spLocks noChangeArrowheads="1"/>
          </p:cNvSpPr>
          <p:nvPr/>
        </p:nvSpPr>
        <p:spPr bwMode="auto">
          <a:xfrm>
            <a:off x="785813" y="2857500"/>
            <a:ext cx="6700837"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rPr>
              <a:t>特点</a:t>
            </a:r>
            <a:r>
              <a:rPr lang="en-US" altLang="zh-CN" sz="2000" b="1">
                <a:solidFill>
                  <a:srgbClr val="0000FF"/>
                </a:solidFill>
              </a:rPr>
              <a:t>:</a:t>
            </a:r>
            <a:r>
              <a:rPr lang="zh-CN" altLang="en-US" sz="2000" b="1"/>
              <a:t>操作速度较快。  例如：加法操作</a:t>
            </a:r>
            <a:r>
              <a:rPr lang="zh-CN" altLang="en-US" sz="2800" b="1">
                <a:latin typeface="Arial" panose="020B0604020202020204" pitchFamily="34" charset="0"/>
              </a:rPr>
              <a:t> </a:t>
            </a:r>
          </a:p>
        </p:txBody>
      </p:sp>
      <p:sp>
        <p:nvSpPr>
          <p:cNvPr id="27651" name="Rectangle 6">
            <a:extLst>
              <a:ext uri="{FF2B5EF4-FFF2-40B4-BE49-F238E27FC236}">
                <a16:creationId xmlns:a16="http://schemas.microsoft.com/office/drawing/2014/main" id="{FFF9DF86-7A9D-D25C-30E7-B74025956FF3}"/>
              </a:ext>
            </a:extLst>
          </p:cNvPr>
          <p:cNvSpPr>
            <a:spLocks noChangeArrowheads="1"/>
          </p:cNvSpPr>
          <p:nvPr/>
        </p:nvSpPr>
        <p:spPr bwMode="auto">
          <a:xfrm>
            <a:off x="714375" y="2143125"/>
            <a:ext cx="7240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latin typeface="Arial" panose="020B0604020202020204" pitchFamily="34" charset="0"/>
              </a:rPr>
              <a:t>       </a:t>
            </a:r>
            <a:r>
              <a:rPr lang="zh-CN" altLang="en-US" sz="2000" b="1">
                <a:latin typeface="Arial" panose="020B0604020202020204" pitchFamily="34" charset="0"/>
              </a:rPr>
              <a:t>两操作数通过各自的总线送到加法器运算，结果通过其中一总线送回。</a:t>
            </a:r>
          </a:p>
        </p:txBody>
      </p:sp>
      <p:grpSp>
        <p:nvGrpSpPr>
          <p:cNvPr id="27652" name="Group 7">
            <a:extLst>
              <a:ext uri="{FF2B5EF4-FFF2-40B4-BE49-F238E27FC236}">
                <a16:creationId xmlns:a16="http://schemas.microsoft.com/office/drawing/2014/main" id="{B257C7E5-A3BC-8EEC-14A2-56E2103C76E8}"/>
              </a:ext>
            </a:extLst>
          </p:cNvPr>
          <p:cNvGrpSpPr>
            <a:grpSpLocks/>
          </p:cNvGrpSpPr>
          <p:nvPr/>
        </p:nvGrpSpPr>
        <p:grpSpPr bwMode="auto">
          <a:xfrm>
            <a:off x="1000125" y="3571875"/>
            <a:ext cx="5622925" cy="2209800"/>
            <a:chOff x="0" y="0"/>
            <a:chExt cx="3440" cy="1898"/>
          </a:xfrm>
        </p:grpSpPr>
        <p:sp>
          <p:nvSpPr>
            <p:cNvPr id="27658" name="Line 10">
              <a:extLst>
                <a:ext uri="{FF2B5EF4-FFF2-40B4-BE49-F238E27FC236}">
                  <a16:creationId xmlns:a16="http://schemas.microsoft.com/office/drawing/2014/main" id="{3D6E2464-97BC-3E5A-DFF6-5D34E0E1FE2C}"/>
                </a:ext>
              </a:extLst>
            </p:cNvPr>
            <p:cNvSpPr>
              <a:spLocks noChangeShapeType="1"/>
            </p:cNvSpPr>
            <p:nvPr/>
          </p:nvSpPr>
          <p:spPr bwMode="auto">
            <a:xfrm>
              <a:off x="12" y="2"/>
              <a:ext cx="34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Freeform 11">
              <a:extLst>
                <a:ext uri="{FF2B5EF4-FFF2-40B4-BE49-F238E27FC236}">
                  <a16:creationId xmlns:a16="http://schemas.microsoft.com/office/drawing/2014/main" id="{1AB0F9F7-2990-7FE1-33BE-A9C717E25EC3}"/>
                </a:ext>
              </a:extLst>
            </p:cNvPr>
            <p:cNvSpPr>
              <a:spLocks noChangeArrowheads="1"/>
            </p:cNvSpPr>
            <p:nvPr/>
          </p:nvSpPr>
          <p:spPr bwMode="auto">
            <a:xfrm>
              <a:off x="2129" y="329"/>
              <a:ext cx="364" cy="780"/>
            </a:xfrm>
            <a:custGeom>
              <a:avLst/>
              <a:gdLst>
                <a:gd name="T0" fmla="*/ 364 w 364"/>
                <a:gd name="T1" fmla="*/ 150 h 780"/>
                <a:gd name="T2" fmla="*/ 360 w 364"/>
                <a:gd name="T3" fmla="*/ 609 h 780"/>
                <a:gd name="T4" fmla="*/ 0 w 364"/>
                <a:gd name="T5" fmla="*/ 780 h 780"/>
                <a:gd name="T6" fmla="*/ 0 w 364"/>
                <a:gd name="T7" fmla="*/ 439 h 780"/>
                <a:gd name="T8" fmla="*/ 140 w 364"/>
                <a:gd name="T9" fmla="*/ 384 h 780"/>
                <a:gd name="T10" fmla="*/ 0 w 364"/>
                <a:gd name="T11" fmla="*/ 341 h 780"/>
                <a:gd name="T12" fmla="*/ 0 w 364"/>
                <a:gd name="T13" fmla="*/ 0 h 780"/>
                <a:gd name="T14" fmla="*/ 364 w 364"/>
                <a:gd name="T15" fmla="*/ 150 h 7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 h="780">
                  <a:moveTo>
                    <a:pt x="364" y="150"/>
                  </a:moveTo>
                  <a:lnTo>
                    <a:pt x="360" y="609"/>
                  </a:lnTo>
                  <a:lnTo>
                    <a:pt x="0" y="780"/>
                  </a:lnTo>
                  <a:lnTo>
                    <a:pt x="0" y="439"/>
                  </a:lnTo>
                  <a:lnTo>
                    <a:pt x="140" y="384"/>
                  </a:lnTo>
                  <a:lnTo>
                    <a:pt x="0" y="341"/>
                  </a:lnTo>
                  <a:lnTo>
                    <a:pt x="0" y="0"/>
                  </a:lnTo>
                  <a:lnTo>
                    <a:pt x="364" y="150"/>
                  </a:lnTo>
                  <a:close/>
                </a:path>
              </a:pathLst>
            </a:custGeom>
            <a:solidFill>
              <a:srgbClr val="FFFFFF"/>
            </a:solidFill>
            <a:ln w="9525">
              <a:solidFill>
                <a:srgbClr val="000000"/>
              </a:solidFill>
              <a:miter lim="800000"/>
              <a:headEnd/>
              <a:tailEnd/>
            </a:ln>
          </p:spPr>
          <p:txBody>
            <a:bodyPr/>
            <a:lstStyle/>
            <a:p>
              <a:endParaRPr lang="zh-CN" altLang="en-US"/>
            </a:p>
          </p:txBody>
        </p:sp>
        <p:sp>
          <p:nvSpPr>
            <p:cNvPr id="27660" name="Rectangle 12">
              <a:extLst>
                <a:ext uri="{FF2B5EF4-FFF2-40B4-BE49-F238E27FC236}">
                  <a16:creationId xmlns:a16="http://schemas.microsoft.com/office/drawing/2014/main" id="{237FF831-FC2C-7A32-3382-0C8560CB737B}"/>
                </a:ext>
              </a:extLst>
            </p:cNvPr>
            <p:cNvSpPr>
              <a:spLocks noChangeArrowheads="1"/>
            </p:cNvSpPr>
            <p:nvPr/>
          </p:nvSpPr>
          <p:spPr bwMode="auto">
            <a:xfrm>
              <a:off x="2172" y="797"/>
              <a:ext cx="34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ALU</a:t>
              </a:r>
            </a:p>
          </p:txBody>
        </p:sp>
        <p:sp>
          <p:nvSpPr>
            <p:cNvPr id="27661" name="Rectangle 13">
              <a:extLst>
                <a:ext uri="{FF2B5EF4-FFF2-40B4-BE49-F238E27FC236}">
                  <a16:creationId xmlns:a16="http://schemas.microsoft.com/office/drawing/2014/main" id="{5C371F31-5915-BC95-6053-4ACA6D3839DF}"/>
                </a:ext>
              </a:extLst>
            </p:cNvPr>
            <p:cNvSpPr>
              <a:spLocks noChangeArrowheads="1"/>
            </p:cNvSpPr>
            <p:nvPr/>
          </p:nvSpPr>
          <p:spPr bwMode="auto">
            <a:xfrm>
              <a:off x="133" y="405"/>
              <a:ext cx="607" cy="680"/>
            </a:xfrm>
            <a:prstGeom prst="rect">
              <a:avLst/>
            </a:prstGeom>
            <a:solidFill>
              <a:srgbClr val="FFFFFF"/>
            </a:solidFill>
            <a:ln w="9525">
              <a:solidFill>
                <a:srgbClr val="000000"/>
              </a:solidFill>
              <a:miter lim="800000"/>
              <a:headEnd/>
              <a:tailEnd/>
            </a:ln>
          </p:spPr>
          <p:txBody>
            <a:bodyPr lIns="36000" tIns="82800" r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通  用</a:t>
              </a:r>
            </a:p>
            <a:p>
              <a:pPr algn="just"/>
              <a:r>
                <a:rPr lang="zh-CN" altLang="en-US" sz="1400"/>
                <a:t>   寄存器</a:t>
              </a:r>
            </a:p>
          </p:txBody>
        </p:sp>
        <p:sp>
          <p:nvSpPr>
            <p:cNvPr id="27662" name="Line 14">
              <a:extLst>
                <a:ext uri="{FF2B5EF4-FFF2-40B4-BE49-F238E27FC236}">
                  <a16:creationId xmlns:a16="http://schemas.microsoft.com/office/drawing/2014/main" id="{F59DB3B3-2A4B-68DB-2D06-CE530257AA1E}"/>
                </a:ext>
              </a:extLst>
            </p:cNvPr>
            <p:cNvSpPr>
              <a:spLocks noChangeShapeType="1"/>
            </p:cNvSpPr>
            <p:nvPr/>
          </p:nvSpPr>
          <p:spPr bwMode="auto">
            <a:xfrm flipV="1">
              <a:off x="433" y="0"/>
              <a:ext cx="1" cy="39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63" name="Line 15">
              <a:extLst>
                <a:ext uri="{FF2B5EF4-FFF2-40B4-BE49-F238E27FC236}">
                  <a16:creationId xmlns:a16="http://schemas.microsoft.com/office/drawing/2014/main" id="{895763C6-FCB1-95FD-6AE0-727EF51D8764}"/>
                </a:ext>
              </a:extLst>
            </p:cNvPr>
            <p:cNvSpPr>
              <a:spLocks noChangeShapeType="1"/>
            </p:cNvSpPr>
            <p:nvPr/>
          </p:nvSpPr>
          <p:spPr bwMode="auto">
            <a:xfrm flipV="1">
              <a:off x="423" y="1069"/>
              <a:ext cx="1" cy="40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64" name="Rectangle 16">
              <a:extLst>
                <a:ext uri="{FF2B5EF4-FFF2-40B4-BE49-F238E27FC236}">
                  <a16:creationId xmlns:a16="http://schemas.microsoft.com/office/drawing/2014/main" id="{93F2B6D1-583B-41CC-625A-3A78266E4B0E}"/>
                </a:ext>
              </a:extLst>
            </p:cNvPr>
            <p:cNvSpPr>
              <a:spLocks noChangeArrowheads="1"/>
            </p:cNvSpPr>
            <p:nvPr/>
          </p:nvSpPr>
          <p:spPr bwMode="auto">
            <a:xfrm>
              <a:off x="970" y="275"/>
              <a:ext cx="595" cy="414"/>
            </a:xfrm>
            <a:prstGeom prst="rect">
              <a:avLst/>
            </a:prstGeom>
            <a:solidFill>
              <a:srgbClr val="FFFFFF"/>
            </a:solidFill>
            <a:ln w="9525">
              <a:solidFill>
                <a:srgbClr val="000000"/>
              </a:solidFill>
              <a:miter lim="800000"/>
              <a:headEnd/>
              <a:tailEnd/>
            </a:ln>
          </p:spPr>
          <p:txBody>
            <a:bodyPr lIns="36000" tIns="0" rIns="36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特  殊</a:t>
              </a:r>
            </a:p>
            <a:p>
              <a:pPr algn="just"/>
              <a:r>
                <a:rPr lang="zh-CN" altLang="en-US" sz="1400"/>
                <a:t>   寄存器</a:t>
              </a:r>
            </a:p>
          </p:txBody>
        </p:sp>
        <p:sp>
          <p:nvSpPr>
            <p:cNvPr id="27665" name="Rectangle 17">
              <a:extLst>
                <a:ext uri="{FF2B5EF4-FFF2-40B4-BE49-F238E27FC236}">
                  <a16:creationId xmlns:a16="http://schemas.microsoft.com/office/drawing/2014/main" id="{AE45904B-102E-D194-8E7C-22E3AA742007}"/>
                </a:ext>
              </a:extLst>
            </p:cNvPr>
            <p:cNvSpPr>
              <a:spLocks noChangeArrowheads="1"/>
            </p:cNvSpPr>
            <p:nvPr/>
          </p:nvSpPr>
          <p:spPr bwMode="auto">
            <a:xfrm>
              <a:off x="980" y="777"/>
              <a:ext cx="595" cy="414"/>
            </a:xfrm>
            <a:prstGeom prst="rect">
              <a:avLst/>
            </a:prstGeom>
            <a:solidFill>
              <a:srgbClr val="FFFFFF"/>
            </a:solidFill>
            <a:ln w="9525">
              <a:solidFill>
                <a:srgbClr val="000000"/>
              </a:solidFill>
              <a:miter lim="800000"/>
              <a:headEnd/>
              <a:tailEnd/>
            </a:ln>
          </p:spPr>
          <p:txBody>
            <a:bodyPr lIns="36000" tIns="0" rIns="3600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特  殊</a:t>
              </a:r>
            </a:p>
            <a:p>
              <a:pPr algn="just"/>
              <a:r>
                <a:rPr lang="zh-CN" altLang="en-US" sz="1400"/>
                <a:t>   寄存器</a:t>
              </a:r>
            </a:p>
          </p:txBody>
        </p:sp>
        <p:sp>
          <p:nvSpPr>
            <p:cNvPr id="27666" name="Line 18">
              <a:extLst>
                <a:ext uri="{FF2B5EF4-FFF2-40B4-BE49-F238E27FC236}">
                  <a16:creationId xmlns:a16="http://schemas.microsoft.com/office/drawing/2014/main" id="{D29B0BE4-5057-3F1B-8AD5-3659C185C756}"/>
                </a:ext>
              </a:extLst>
            </p:cNvPr>
            <p:cNvSpPr>
              <a:spLocks noChangeShapeType="1"/>
            </p:cNvSpPr>
            <p:nvPr/>
          </p:nvSpPr>
          <p:spPr bwMode="auto">
            <a:xfrm>
              <a:off x="1277" y="8"/>
              <a:ext cx="1" cy="273"/>
            </a:xfrm>
            <a:prstGeom prst="line">
              <a:avLst/>
            </a:prstGeom>
            <a:noFill/>
            <a:ln w="9525">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67" name="Line 19">
              <a:extLst>
                <a:ext uri="{FF2B5EF4-FFF2-40B4-BE49-F238E27FC236}">
                  <a16:creationId xmlns:a16="http://schemas.microsoft.com/office/drawing/2014/main" id="{A1C59184-2218-45B2-D040-9861360A8E79}"/>
                </a:ext>
              </a:extLst>
            </p:cNvPr>
            <p:cNvSpPr>
              <a:spLocks noChangeShapeType="1"/>
            </p:cNvSpPr>
            <p:nvPr/>
          </p:nvSpPr>
          <p:spPr bwMode="auto">
            <a:xfrm>
              <a:off x="1277" y="1185"/>
              <a:ext cx="1" cy="288"/>
            </a:xfrm>
            <a:prstGeom prst="line">
              <a:avLst/>
            </a:prstGeom>
            <a:noFill/>
            <a:ln w="9525">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68" name="Line 20">
              <a:extLst>
                <a:ext uri="{FF2B5EF4-FFF2-40B4-BE49-F238E27FC236}">
                  <a16:creationId xmlns:a16="http://schemas.microsoft.com/office/drawing/2014/main" id="{0F56F665-5341-1894-74B0-3A463DE48D42}"/>
                </a:ext>
              </a:extLst>
            </p:cNvPr>
            <p:cNvSpPr>
              <a:spLocks noChangeShapeType="1"/>
            </p:cNvSpPr>
            <p:nvPr/>
          </p:nvSpPr>
          <p:spPr bwMode="auto">
            <a:xfrm>
              <a:off x="1840" y="8"/>
              <a:ext cx="1" cy="4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21">
              <a:extLst>
                <a:ext uri="{FF2B5EF4-FFF2-40B4-BE49-F238E27FC236}">
                  <a16:creationId xmlns:a16="http://schemas.microsoft.com/office/drawing/2014/main" id="{59F1767D-7B79-4180-665F-281AB06031A2}"/>
                </a:ext>
              </a:extLst>
            </p:cNvPr>
            <p:cNvSpPr>
              <a:spLocks noChangeShapeType="1"/>
            </p:cNvSpPr>
            <p:nvPr/>
          </p:nvSpPr>
          <p:spPr bwMode="auto">
            <a:xfrm>
              <a:off x="1840" y="515"/>
              <a:ext cx="295"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0" name="Line 22">
              <a:extLst>
                <a:ext uri="{FF2B5EF4-FFF2-40B4-BE49-F238E27FC236}">
                  <a16:creationId xmlns:a16="http://schemas.microsoft.com/office/drawing/2014/main" id="{D3AC8815-04C1-1B38-9E11-76E2C915A227}"/>
                </a:ext>
              </a:extLst>
            </p:cNvPr>
            <p:cNvSpPr>
              <a:spLocks noChangeShapeType="1"/>
            </p:cNvSpPr>
            <p:nvPr/>
          </p:nvSpPr>
          <p:spPr bwMode="auto">
            <a:xfrm>
              <a:off x="1840" y="907"/>
              <a:ext cx="2" cy="5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1" name="Line 23">
              <a:extLst>
                <a:ext uri="{FF2B5EF4-FFF2-40B4-BE49-F238E27FC236}">
                  <a16:creationId xmlns:a16="http://schemas.microsoft.com/office/drawing/2014/main" id="{DF0820CE-2CAB-53CD-3F19-10464C61B90C}"/>
                </a:ext>
              </a:extLst>
            </p:cNvPr>
            <p:cNvSpPr>
              <a:spLocks noChangeShapeType="1"/>
            </p:cNvSpPr>
            <p:nvPr/>
          </p:nvSpPr>
          <p:spPr bwMode="auto">
            <a:xfrm>
              <a:off x="1840" y="911"/>
              <a:ext cx="295"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2" name="Text Box 24">
              <a:extLst>
                <a:ext uri="{FF2B5EF4-FFF2-40B4-BE49-F238E27FC236}">
                  <a16:creationId xmlns:a16="http://schemas.microsoft.com/office/drawing/2014/main" id="{CFE59AE1-E433-D4E5-5E2D-03B43F5964B6}"/>
                </a:ext>
              </a:extLst>
            </p:cNvPr>
            <p:cNvSpPr txBox="1">
              <a:spLocks noChangeArrowheads="1"/>
            </p:cNvSpPr>
            <p:nvPr/>
          </p:nvSpPr>
          <p:spPr bwMode="auto">
            <a:xfrm>
              <a:off x="2780" y="577"/>
              <a:ext cx="595" cy="312"/>
            </a:xfrm>
            <a:prstGeom prst="rect">
              <a:avLst/>
            </a:prstGeom>
            <a:solidFill>
              <a:srgbClr val="FFFFFF"/>
            </a:solidFill>
            <a:ln w="9525">
              <a:solidFill>
                <a:srgbClr val="000000"/>
              </a:solidFill>
              <a:miter lim="800000"/>
              <a:headEnd/>
              <a:tailEnd/>
            </a:ln>
          </p:spPr>
          <p:txBody>
            <a:bodyPr lIns="36000" tIns="36000" rIns="36000" b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缓冲器</a:t>
              </a:r>
            </a:p>
          </p:txBody>
        </p:sp>
        <p:sp>
          <p:nvSpPr>
            <p:cNvPr id="27673" name="Line 25">
              <a:extLst>
                <a:ext uri="{FF2B5EF4-FFF2-40B4-BE49-F238E27FC236}">
                  <a16:creationId xmlns:a16="http://schemas.microsoft.com/office/drawing/2014/main" id="{A345E358-1771-CD33-6170-D83005984DFA}"/>
                </a:ext>
              </a:extLst>
            </p:cNvPr>
            <p:cNvSpPr>
              <a:spLocks noChangeShapeType="1"/>
            </p:cNvSpPr>
            <p:nvPr/>
          </p:nvSpPr>
          <p:spPr bwMode="auto">
            <a:xfrm>
              <a:off x="2490" y="724"/>
              <a:ext cx="295"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4" name="Line 26">
              <a:extLst>
                <a:ext uri="{FF2B5EF4-FFF2-40B4-BE49-F238E27FC236}">
                  <a16:creationId xmlns:a16="http://schemas.microsoft.com/office/drawing/2014/main" id="{5AEDA0E5-E7D6-DD9E-7C84-3E6B06D4E205}"/>
                </a:ext>
              </a:extLst>
            </p:cNvPr>
            <p:cNvSpPr>
              <a:spLocks noChangeShapeType="1"/>
            </p:cNvSpPr>
            <p:nvPr/>
          </p:nvSpPr>
          <p:spPr bwMode="auto">
            <a:xfrm flipH="1" flipV="1">
              <a:off x="3094" y="8"/>
              <a:ext cx="6" cy="56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5" name="Line 27">
              <a:extLst>
                <a:ext uri="{FF2B5EF4-FFF2-40B4-BE49-F238E27FC236}">
                  <a16:creationId xmlns:a16="http://schemas.microsoft.com/office/drawing/2014/main" id="{996C950F-C017-39FA-71B4-B0064E5365A3}"/>
                </a:ext>
              </a:extLst>
            </p:cNvPr>
            <p:cNvSpPr>
              <a:spLocks noChangeShapeType="1"/>
            </p:cNvSpPr>
            <p:nvPr/>
          </p:nvSpPr>
          <p:spPr bwMode="auto">
            <a:xfrm flipV="1">
              <a:off x="3090" y="883"/>
              <a:ext cx="1" cy="59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7676" name="Line 28">
              <a:extLst>
                <a:ext uri="{FF2B5EF4-FFF2-40B4-BE49-F238E27FC236}">
                  <a16:creationId xmlns:a16="http://schemas.microsoft.com/office/drawing/2014/main" id="{721C9FEB-4475-045B-29A6-FFBCB4732F7E}"/>
                </a:ext>
              </a:extLst>
            </p:cNvPr>
            <p:cNvSpPr>
              <a:spLocks noChangeShapeType="1"/>
            </p:cNvSpPr>
            <p:nvPr/>
          </p:nvSpPr>
          <p:spPr bwMode="auto">
            <a:xfrm>
              <a:off x="0" y="1466"/>
              <a:ext cx="341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Text Box 29">
              <a:extLst>
                <a:ext uri="{FF2B5EF4-FFF2-40B4-BE49-F238E27FC236}">
                  <a16:creationId xmlns:a16="http://schemas.microsoft.com/office/drawing/2014/main" id="{F463A6D4-AF5C-B97B-F383-ECF5179C39C1}"/>
                </a:ext>
              </a:extLst>
            </p:cNvPr>
            <p:cNvSpPr txBox="1">
              <a:spLocks noChangeArrowheads="1"/>
            </p:cNvSpPr>
            <p:nvPr/>
          </p:nvSpPr>
          <p:spPr bwMode="auto">
            <a:xfrm>
              <a:off x="2220" y="103"/>
              <a:ext cx="54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r>
                <a:rPr lang="en-US" altLang="zh-CN" sz="1400"/>
                <a:t>1</a:t>
              </a:r>
            </a:p>
          </p:txBody>
        </p:sp>
        <p:sp>
          <p:nvSpPr>
            <p:cNvPr id="27678" name="Text Box 30">
              <a:extLst>
                <a:ext uri="{FF2B5EF4-FFF2-40B4-BE49-F238E27FC236}">
                  <a16:creationId xmlns:a16="http://schemas.microsoft.com/office/drawing/2014/main" id="{EA516FC6-3A74-5AE5-EAA9-07318CCDF1D3}"/>
                </a:ext>
              </a:extLst>
            </p:cNvPr>
            <p:cNvSpPr txBox="1">
              <a:spLocks noChangeArrowheads="1"/>
            </p:cNvSpPr>
            <p:nvPr/>
          </p:nvSpPr>
          <p:spPr bwMode="auto">
            <a:xfrm>
              <a:off x="2240" y="1185"/>
              <a:ext cx="54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r>
                <a:rPr lang="en-US" altLang="zh-CN" sz="1400"/>
                <a:t>2</a:t>
              </a:r>
            </a:p>
          </p:txBody>
        </p:sp>
        <p:sp>
          <p:nvSpPr>
            <p:cNvPr id="27679" name="Text Box 31">
              <a:extLst>
                <a:ext uri="{FF2B5EF4-FFF2-40B4-BE49-F238E27FC236}">
                  <a16:creationId xmlns:a16="http://schemas.microsoft.com/office/drawing/2014/main" id="{18E54B77-A577-9A93-E489-7CD8C1F24A18}"/>
                </a:ext>
              </a:extLst>
            </p:cNvPr>
            <p:cNvSpPr txBox="1">
              <a:spLocks noChangeArrowheads="1"/>
            </p:cNvSpPr>
            <p:nvPr/>
          </p:nvSpPr>
          <p:spPr bwMode="auto">
            <a:xfrm>
              <a:off x="560" y="1643"/>
              <a:ext cx="1980"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(b) </a:t>
              </a:r>
              <a:r>
                <a:rPr lang="zh-CN" altLang="en-US" sz="1400"/>
                <a:t>双总线结构的运算器</a:t>
              </a:r>
            </a:p>
          </p:txBody>
        </p:sp>
      </p:grpSp>
      <p:grpSp>
        <p:nvGrpSpPr>
          <p:cNvPr id="27653" name="Group 30">
            <a:extLst>
              <a:ext uri="{FF2B5EF4-FFF2-40B4-BE49-F238E27FC236}">
                <a16:creationId xmlns:a16="http://schemas.microsoft.com/office/drawing/2014/main" id="{30EB8B17-2C9B-4745-E6EE-5E13C2FBB5AD}"/>
              </a:ext>
            </a:extLst>
          </p:cNvPr>
          <p:cNvGrpSpPr>
            <a:grpSpLocks/>
          </p:cNvGrpSpPr>
          <p:nvPr/>
        </p:nvGrpSpPr>
        <p:grpSpPr bwMode="auto">
          <a:xfrm>
            <a:off x="6572250" y="4714875"/>
            <a:ext cx="2051050" cy="1800225"/>
            <a:chOff x="0" y="0"/>
            <a:chExt cx="1292" cy="1134"/>
          </a:xfrm>
        </p:grpSpPr>
        <p:sp>
          <p:nvSpPr>
            <p:cNvPr id="27656" name="AutoShape 31">
              <a:extLst>
                <a:ext uri="{FF2B5EF4-FFF2-40B4-BE49-F238E27FC236}">
                  <a16:creationId xmlns:a16="http://schemas.microsoft.com/office/drawing/2014/main" id="{60DD3247-0FA8-3819-2747-6DDB93C4FB42}"/>
                </a:ext>
              </a:extLst>
            </p:cNvPr>
            <p:cNvSpPr>
              <a:spLocks noChangeArrowheads="1"/>
            </p:cNvSpPr>
            <p:nvPr/>
          </p:nvSpPr>
          <p:spPr bwMode="auto">
            <a:xfrm>
              <a:off x="0" y="0"/>
              <a:ext cx="1292" cy="1134"/>
            </a:xfrm>
            <a:prstGeom prst="irregularSeal2">
              <a:avLst/>
            </a:prstGeom>
            <a:solidFill>
              <a:srgbClr val="FDE9C6"/>
            </a:solidFill>
            <a:ln w="50800">
              <a:solidFill>
                <a:srgbClr val="FF7F00"/>
              </a:solidFill>
              <a:miter lim="800000"/>
              <a:headEnd/>
              <a:tailEnd/>
            </a:ln>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7" name="Text Box 32">
              <a:extLst>
                <a:ext uri="{FF2B5EF4-FFF2-40B4-BE49-F238E27FC236}">
                  <a16:creationId xmlns:a16="http://schemas.microsoft.com/office/drawing/2014/main" id="{58F11332-7BC1-123D-8D43-B15435EB4629}"/>
                </a:ext>
              </a:extLst>
            </p:cNvPr>
            <p:cNvSpPr txBox="1">
              <a:spLocks noChangeArrowheads="1"/>
            </p:cNvSpPr>
            <p:nvPr/>
          </p:nvSpPr>
          <p:spPr bwMode="auto">
            <a:xfrm>
              <a:off x="46" y="40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rgbClr val="E41048"/>
                  </a:solidFill>
                  <a:latin typeface="Verdana" panose="020B0604030504040204" pitchFamily="34" charset="0"/>
                </a:rPr>
                <a:t>演示</a:t>
              </a:r>
            </a:p>
          </p:txBody>
        </p:sp>
      </p:grpSp>
      <p:sp>
        <p:nvSpPr>
          <p:cNvPr id="33" name="Rectangle 2">
            <a:extLst>
              <a:ext uri="{FF2B5EF4-FFF2-40B4-BE49-F238E27FC236}">
                <a16:creationId xmlns:a16="http://schemas.microsoft.com/office/drawing/2014/main" id="{28C8B1B6-F277-7FB3-C528-7ACC95721B6F}"/>
              </a:ext>
            </a:extLst>
          </p:cNvPr>
          <p:cNvSpPr txBox="1">
            <a:spLocks noChangeArrowheads="1"/>
          </p:cNvSpPr>
          <p:nvPr/>
        </p:nvSpPr>
        <p:spPr>
          <a:xfrm>
            <a:off x="500063" y="571500"/>
            <a:ext cx="7772400" cy="658813"/>
          </a:xfrm>
          <a:prstGeom prst="rect">
            <a:avLst/>
          </a:prstGeom>
        </p:spPr>
        <p:txBody>
          <a:bodyPr/>
          <a:lstStyle/>
          <a:p>
            <a:pPr algn="ctr" eaLnBrk="1" hangingPunct="1">
              <a:defRPr/>
            </a:pPr>
            <a:r>
              <a:rPr kumimoji="1" lang="zh-CN" altLang="en-US" sz="3600" b="1" kern="0" dirty="0">
                <a:solidFill>
                  <a:srgbClr val="6600CC"/>
                </a:solidFill>
                <a:effectLst>
                  <a:outerShdw blurRad="38100" dist="38100" dir="2700000" algn="tl">
                    <a:srgbClr val="C0C0C0"/>
                  </a:outerShdw>
                </a:effectLst>
                <a:latin typeface="+mj-lt"/>
                <a:ea typeface="+mj-ea"/>
                <a:cs typeface="+mj-cs"/>
              </a:rPr>
              <a:t>二、</a:t>
            </a:r>
            <a:r>
              <a:rPr kumimoji="1" lang="zh-CN" altLang="en-GB" sz="3600" b="1" kern="0" dirty="0">
                <a:solidFill>
                  <a:srgbClr val="6600CC"/>
                </a:solidFill>
                <a:effectLst>
                  <a:outerShdw blurRad="38100" dist="38100" dir="2700000" algn="tl">
                    <a:srgbClr val="C0C0C0"/>
                  </a:outerShdw>
                </a:effectLst>
                <a:latin typeface="+mj-lt"/>
                <a:ea typeface="+mj-ea"/>
                <a:cs typeface="+mj-cs"/>
              </a:rPr>
              <a:t>定点运算器的总线结构</a:t>
            </a:r>
            <a:endParaRPr kumimoji="1" lang="zh-CN" altLang="en-US" sz="3600" b="1" kern="0" dirty="0">
              <a:solidFill>
                <a:srgbClr val="6600CC"/>
              </a:solidFill>
              <a:effectLst>
                <a:outerShdw blurRad="38100" dist="38100" dir="2700000" algn="tl">
                  <a:srgbClr val="C0C0C0"/>
                </a:outerShdw>
              </a:effectLst>
              <a:latin typeface="+mj-lt"/>
              <a:ea typeface="+mj-ea"/>
              <a:cs typeface="+mj-cs"/>
            </a:endParaRPr>
          </a:p>
        </p:txBody>
      </p:sp>
      <p:sp>
        <p:nvSpPr>
          <p:cNvPr id="34" name="Rectangle 2">
            <a:extLst>
              <a:ext uri="{FF2B5EF4-FFF2-40B4-BE49-F238E27FC236}">
                <a16:creationId xmlns:a16="http://schemas.microsoft.com/office/drawing/2014/main" id="{AA987C80-9776-900C-CB8B-B94FF4D47AB6}"/>
              </a:ext>
            </a:extLst>
          </p:cNvPr>
          <p:cNvSpPr txBox="1">
            <a:spLocks noChangeArrowheads="1"/>
          </p:cNvSpPr>
          <p:nvPr/>
        </p:nvSpPr>
        <p:spPr>
          <a:xfrm>
            <a:off x="357188" y="1357313"/>
            <a:ext cx="8540750" cy="714375"/>
          </a:xfrm>
          <a:prstGeom prst="rect">
            <a:avLst/>
          </a:prstGeom>
        </p:spPr>
        <p:txBody>
          <a:bodyPr/>
          <a:lstStyle/>
          <a:p>
            <a:pPr marL="342900" indent="-342900" eaLnBrk="1" hangingPunct="1">
              <a:lnSpc>
                <a:spcPct val="90000"/>
              </a:lnSpc>
              <a:spcBef>
                <a:spcPct val="30000"/>
              </a:spcBef>
              <a:spcAft>
                <a:spcPct val="20000"/>
              </a:spcAft>
              <a:buFont typeface="Arial" panose="020B0604020202020204" pitchFamily="34" charset="0"/>
              <a:buBlip>
                <a:blip r:embed="rId2"/>
              </a:buBlip>
              <a:defRPr/>
            </a:pPr>
            <a:r>
              <a:rPr lang="en-US" altLang="zh-CN" sz="3200" b="1" noProof="1">
                <a:solidFill>
                  <a:srgbClr val="0000FF"/>
                </a:solidFill>
                <a:effectLst>
                  <a:outerShdw blurRad="38100" dist="38100" dir="2700000">
                    <a:srgbClr val="C0C0C0"/>
                  </a:outerShdw>
                </a:effectLst>
                <a:ea typeface="楷体_GB2312" pitchFamily="49" charset="-122"/>
              </a:rPr>
              <a:t>2</a:t>
            </a:r>
            <a:r>
              <a:rPr lang="zh-CN" altLang="en-US" sz="3200" b="1" noProof="1">
                <a:solidFill>
                  <a:srgbClr val="0000FF"/>
                </a:solidFill>
                <a:effectLst>
                  <a:outerShdw blurRad="38100" dist="38100" dir="2700000">
                    <a:srgbClr val="C0C0C0"/>
                  </a:outerShdw>
                </a:effectLst>
                <a:ea typeface="楷体_GB2312" pitchFamily="49" charset="-122"/>
              </a:rPr>
              <a:t>、</a:t>
            </a:r>
            <a:r>
              <a:rPr lang="zh-CN" altLang="en-GB" sz="3200" b="1" noProof="1">
                <a:solidFill>
                  <a:srgbClr val="0000FF"/>
                </a:solidFill>
                <a:effectLst>
                  <a:outerShdw blurRad="38100" dist="38100" dir="2700000">
                    <a:srgbClr val="C0C0C0"/>
                  </a:outerShdw>
                </a:effectLst>
                <a:ea typeface="楷体_GB2312" pitchFamily="49" charset="-122"/>
              </a:rPr>
              <a:t>双总线结构</a:t>
            </a:r>
            <a:r>
              <a:rPr lang="zh-CN" altLang="en-US" sz="3200" b="1" noProof="1">
                <a:solidFill>
                  <a:srgbClr val="0000FF"/>
                </a:solidFill>
                <a:effectLst>
                  <a:outerShdw blurRad="38100" dist="38100" dir="2700000">
                    <a:srgbClr val="C0C0C0"/>
                  </a:outerShdw>
                </a:effectLst>
                <a:ea typeface="楷体_GB2312" pitchFamily="49" charset="-122"/>
              </a:rPr>
              <a:t> </a:t>
            </a:r>
          </a:p>
          <a:p>
            <a:pPr marL="742950" lvl="1" indent="-285750" eaLnBrk="1" hangingPunct="1">
              <a:lnSpc>
                <a:spcPct val="90000"/>
              </a:lnSpc>
              <a:spcBef>
                <a:spcPct val="20000"/>
              </a:spcBef>
              <a:spcAft>
                <a:spcPct val="10000"/>
              </a:spcAft>
              <a:buFont typeface="Arial" panose="020B0604020202020204" pitchFamily="34" charset="0"/>
              <a:buNone/>
              <a:defRPr/>
            </a:pPr>
            <a:r>
              <a:rPr lang="en-US" altLang="zh-CN" sz="2800" b="1" noProof="1">
                <a:solidFill>
                  <a:schemeClr val="tx2"/>
                </a:solidFill>
                <a:effectLst>
                  <a:outerShdw blurRad="38100" dist="38100" dir="2700000">
                    <a:srgbClr val="C0C0C0"/>
                  </a:outerShdw>
                </a:effectLst>
                <a:latin typeface="Arial" panose="020B0604020202020204" pitchFamily="34" charset="0"/>
                <a:ea typeface="楷体_GB2312" pitchFamily="49" charset="-122"/>
              </a:rPr>
              <a:t> </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C060867A-7762-DA58-257D-912F751BFDB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184</a:t>
            </a:fld>
            <a:endParaRPr lang="en-US" altLang="zh-CN" sz="1400"/>
          </a:p>
        </p:txBody>
      </p:sp>
      <p:sp>
        <p:nvSpPr>
          <p:cNvPr id="192514" name="Rectangle 2">
            <a:extLst>
              <a:ext uri="{FF2B5EF4-FFF2-40B4-BE49-F238E27FC236}">
                <a16:creationId xmlns:a16="http://schemas.microsoft.com/office/drawing/2014/main" id="{07D0171C-E18E-2076-D6D2-8816400E238D}"/>
              </a:ext>
            </a:extLst>
          </p:cNvPr>
          <p:cNvSpPr>
            <a:spLocks noGrp="1" noChangeArrowheads="1"/>
          </p:cNvSpPr>
          <p:nvPr>
            <p:ph idx="1"/>
          </p:nvPr>
        </p:nvSpPr>
        <p:spPr>
          <a:xfrm>
            <a:off x="285750" y="785813"/>
            <a:ext cx="8540750" cy="1152525"/>
          </a:xfrm>
        </p:spPr>
        <p:txBody>
          <a:bodyPr/>
          <a:lstStyle/>
          <a:p>
            <a:pPr lvl="1" eaLnBrk="1" hangingPunct="1">
              <a:lnSpc>
                <a:spcPct val="90000"/>
              </a:lnSpc>
              <a:defRPr/>
            </a:pPr>
            <a:r>
              <a:rPr kumimoji="1" lang="zh-CN" altLang="en-GB" sz="2800" dirty="0">
                <a:cs typeface="+mn-ea"/>
              </a:rPr>
              <a:t>双总线运算器的结构形式</a:t>
            </a:r>
            <a:r>
              <a:rPr kumimoji="1" lang="en-GB" altLang="zh-CN" sz="2800" dirty="0">
                <a:cs typeface="+mn-ea"/>
              </a:rPr>
              <a:t>1</a:t>
            </a:r>
            <a:r>
              <a:rPr kumimoji="1" lang="en-US" altLang="zh-CN" sz="2800" dirty="0">
                <a:cs typeface="+mn-ea"/>
              </a:rPr>
              <a:t> </a:t>
            </a:r>
          </a:p>
        </p:txBody>
      </p:sp>
      <p:sp>
        <p:nvSpPr>
          <p:cNvPr id="28676" name="Rectangle 3">
            <a:extLst>
              <a:ext uri="{FF2B5EF4-FFF2-40B4-BE49-F238E27FC236}">
                <a16:creationId xmlns:a16="http://schemas.microsoft.com/office/drawing/2014/main" id="{A527C7EB-33A7-CB31-63E0-0908757E018A}"/>
              </a:ext>
            </a:extLst>
          </p:cNvPr>
          <p:cNvSpPr>
            <a:spLocks noChangeArrowheads="1"/>
          </p:cNvSpPr>
          <p:nvPr/>
        </p:nvSpPr>
        <p:spPr bwMode="auto">
          <a:xfrm>
            <a:off x="0" y="2386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2516" name="Object 2">
            <a:extLst>
              <a:ext uri="{FF2B5EF4-FFF2-40B4-BE49-F238E27FC236}">
                <a16:creationId xmlns:a16="http://schemas.microsoft.com/office/drawing/2014/main" id="{F0917009-583C-7371-6080-F56D0A38E4F4}"/>
              </a:ext>
            </a:extLst>
          </p:cNvPr>
          <p:cNvGraphicFramePr>
            <a:graphicFrameLocks/>
          </p:cNvGraphicFramePr>
          <p:nvPr/>
        </p:nvGraphicFramePr>
        <p:xfrm>
          <a:off x="755650" y="1484313"/>
          <a:ext cx="7272338" cy="4387850"/>
        </p:xfrm>
        <a:graphic>
          <a:graphicData uri="http://schemas.openxmlformats.org/presentationml/2006/ole">
            <mc:AlternateContent xmlns:mc="http://schemas.openxmlformats.org/markup-compatibility/2006">
              <mc:Choice xmlns:v="urn:schemas-microsoft-com:vml" Requires="v">
                <p:oleObj r:id="rId2" imgW="4237560" imgH="2614320" progId="Visio.Drawing.11">
                  <p:embed/>
                </p:oleObj>
              </mc:Choice>
              <mc:Fallback>
                <p:oleObj r:id="rId2" imgW="4237560" imgH="2614320" progId="Visio.Drawing.11">
                  <p:embed/>
                  <p:pic>
                    <p:nvPicPr>
                      <p:cNvPr id="192516" name="Object 2">
                        <a:extLst>
                          <a:ext uri="{FF2B5EF4-FFF2-40B4-BE49-F238E27FC236}">
                            <a16:creationId xmlns:a16="http://schemas.microsoft.com/office/drawing/2014/main" id="{F0917009-583C-7371-6080-F56D0A38E4F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72723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92516"/>
                                        </p:tgtEl>
                                        <p:attrNameLst>
                                          <p:attrName>style.visibility</p:attrName>
                                        </p:attrNameLst>
                                      </p:cBhvr>
                                      <p:to>
                                        <p:strVal val="visible"/>
                                      </p:to>
                                    </p:set>
                                    <p:anim to="" calcmode="lin" valueType="num">
                                      <p:cBhvr>
                                        <p:cTn id="7" dur="1" fill="hold"/>
                                        <p:tgtEl>
                                          <p:spTgt spid="1925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63516258-A0E0-A171-A5FD-FB172891BBB9}"/>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185</a:t>
            </a:fld>
            <a:endParaRPr lang="en-US" altLang="zh-CN" sz="1400"/>
          </a:p>
        </p:txBody>
      </p:sp>
      <p:sp>
        <p:nvSpPr>
          <p:cNvPr id="193538" name="Rectangle 2">
            <a:extLst>
              <a:ext uri="{FF2B5EF4-FFF2-40B4-BE49-F238E27FC236}">
                <a16:creationId xmlns:a16="http://schemas.microsoft.com/office/drawing/2014/main" id="{5EF80C7B-A1C7-2D60-8874-FFFE5B8D1844}"/>
              </a:ext>
            </a:extLst>
          </p:cNvPr>
          <p:cNvSpPr>
            <a:spLocks noGrp="1" noChangeArrowheads="1"/>
          </p:cNvSpPr>
          <p:nvPr>
            <p:ph idx="1"/>
          </p:nvPr>
        </p:nvSpPr>
        <p:spPr>
          <a:xfrm>
            <a:off x="428625" y="785813"/>
            <a:ext cx="7362825" cy="576262"/>
          </a:xfrm>
        </p:spPr>
        <p:txBody>
          <a:bodyPr/>
          <a:lstStyle/>
          <a:p>
            <a:pPr lvl="1" eaLnBrk="1" hangingPunct="1">
              <a:defRPr/>
            </a:pPr>
            <a:r>
              <a:rPr kumimoji="1" lang="zh-CN" altLang="en-GB" sz="2800" dirty="0">
                <a:cs typeface="+mn-ea"/>
              </a:rPr>
              <a:t>双总线运算器的结构形式</a:t>
            </a:r>
            <a:r>
              <a:rPr kumimoji="1" lang="en-US" altLang="zh-CN" sz="2800" dirty="0">
                <a:cs typeface="+mn-ea"/>
              </a:rPr>
              <a:t>2</a:t>
            </a:r>
          </a:p>
        </p:txBody>
      </p:sp>
      <p:sp>
        <p:nvSpPr>
          <p:cNvPr id="29700" name="Rectangle 3">
            <a:extLst>
              <a:ext uri="{FF2B5EF4-FFF2-40B4-BE49-F238E27FC236}">
                <a16:creationId xmlns:a16="http://schemas.microsoft.com/office/drawing/2014/main" id="{F58D3942-00C1-5F80-D3A2-D87FB609B838}"/>
              </a:ext>
            </a:extLst>
          </p:cNvPr>
          <p:cNvSpPr>
            <a:spLocks noChangeArrowheads="1"/>
          </p:cNvSpPr>
          <p:nvPr/>
        </p:nvSpPr>
        <p:spPr bwMode="auto">
          <a:xfrm>
            <a:off x="0" y="2438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3540" name="Object 2">
            <a:extLst>
              <a:ext uri="{FF2B5EF4-FFF2-40B4-BE49-F238E27FC236}">
                <a16:creationId xmlns:a16="http://schemas.microsoft.com/office/drawing/2014/main" id="{4CFD864F-A165-AE4F-BF46-7CD7CDD03425}"/>
              </a:ext>
            </a:extLst>
          </p:cNvPr>
          <p:cNvGraphicFramePr>
            <a:graphicFrameLocks/>
          </p:cNvGraphicFramePr>
          <p:nvPr/>
        </p:nvGraphicFramePr>
        <p:xfrm>
          <a:off x="571500" y="1428750"/>
          <a:ext cx="7705725" cy="4440238"/>
        </p:xfrm>
        <a:graphic>
          <a:graphicData uri="http://schemas.openxmlformats.org/presentationml/2006/ole">
            <mc:AlternateContent xmlns:mc="http://schemas.openxmlformats.org/markup-compatibility/2006">
              <mc:Choice xmlns:v="urn:schemas-microsoft-com:vml" Requires="v">
                <p:oleObj r:id="rId2" imgW="4217400" imgH="2483640" progId="Visio.Drawing.11">
                  <p:embed/>
                </p:oleObj>
              </mc:Choice>
              <mc:Fallback>
                <p:oleObj r:id="rId2" imgW="4217400" imgH="2483640" progId="Visio.Drawing.11">
                  <p:embed/>
                  <p:pic>
                    <p:nvPicPr>
                      <p:cNvPr id="193540" name="Object 2">
                        <a:extLst>
                          <a:ext uri="{FF2B5EF4-FFF2-40B4-BE49-F238E27FC236}">
                            <a16:creationId xmlns:a16="http://schemas.microsoft.com/office/drawing/2014/main" id="{4CFD864F-A165-AE4F-BF46-7CD7CDD0342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428750"/>
                        <a:ext cx="7705725"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to="" calcmode="lin" valueType="num">
                                      <p:cBhvr>
                                        <p:cTn id="7" dur="1" fill="hold"/>
                                        <p:tgtEl>
                                          <p:spTgt spid="19354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4202B3B2-44B2-F917-D832-05934E64F140}"/>
              </a:ext>
            </a:extLst>
          </p:cNvPr>
          <p:cNvSpPr>
            <a:spLocks noChangeArrowheads="1"/>
          </p:cNvSpPr>
          <p:nvPr/>
        </p:nvSpPr>
        <p:spPr bwMode="auto">
          <a:xfrm>
            <a:off x="1357313" y="3286125"/>
            <a:ext cx="5638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b="1">
                <a:solidFill>
                  <a:srgbClr val="0000FF"/>
                </a:solidFill>
              </a:rPr>
              <a:t>特点：</a:t>
            </a:r>
            <a:r>
              <a:rPr lang="zh-CN" altLang="en-US" sz="2000" b="1"/>
              <a:t>操作速度快，但所需总线多。</a:t>
            </a:r>
            <a:r>
              <a:rPr lang="zh-CN" altLang="en-US" sz="2800" b="1">
                <a:latin typeface="Arial" panose="020B0604020202020204" pitchFamily="34" charset="0"/>
              </a:rPr>
              <a:t> </a:t>
            </a:r>
          </a:p>
        </p:txBody>
      </p:sp>
      <p:sp>
        <p:nvSpPr>
          <p:cNvPr id="30723" name="Rectangle 8">
            <a:extLst>
              <a:ext uri="{FF2B5EF4-FFF2-40B4-BE49-F238E27FC236}">
                <a16:creationId xmlns:a16="http://schemas.microsoft.com/office/drawing/2014/main" id="{19770469-AC5F-1437-E647-4322841BE314}"/>
              </a:ext>
            </a:extLst>
          </p:cNvPr>
          <p:cNvSpPr>
            <a:spLocks noChangeArrowheads="1"/>
          </p:cNvSpPr>
          <p:nvPr/>
        </p:nvSpPr>
        <p:spPr bwMode="auto">
          <a:xfrm>
            <a:off x="1285875" y="2357438"/>
            <a:ext cx="7500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b="1"/>
              <a:t>两操作数和操作结果通过各自的总线传送。例如：加法操作</a:t>
            </a:r>
          </a:p>
        </p:txBody>
      </p:sp>
      <p:sp>
        <p:nvSpPr>
          <p:cNvPr id="30724" name="Rectangle 9">
            <a:extLst>
              <a:ext uri="{FF2B5EF4-FFF2-40B4-BE49-F238E27FC236}">
                <a16:creationId xmlns:a16="http://schemas.microsoft.com/office/drawing/2014/main" id="{8E822BBD-E41E-DE05-0482-E2BFC93BBFF0}"/>
              </a:ext>
            </a:extLst>
          </p:cNvPr>
          <p:cNvSpPr>
            <a:spLocks noChangeArrowheads="1"/>
          </p:cNvSpPr>
          <p:nvPr/>
        </p:nvSpPr>
        <p:spPr bwMode="auto">
          <a:xfrm>
            <a:off x="1289050" y="2857500"/>
            <a:ext cx="7854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  </a:t>
            </a:r>
            <a:r>
              <a:rPr lang="zh-CN" altLang="en-US" sz="2000" b="1"/>
              <a:t>总线旁路器：使传送操作经它直接输出，速度快。</a:t>
            </a:r>
          </a:p>
        </p:txBody>
      </p:sp>
      <p:grpSp>
        <p:nvGrpSpPr>
          <p:cNvPr id="30725" name="Group 8">
            <a:extLst>
              <a:ext uri="{FF2B5EF4-FFF2-40B4-BE49-F238E27FC236}">
                <a16:creationId xmlns:a16="http://schemas.microsoft.com/office/drawing/2014/main" id="{DF9C3C39-63DB-ECFF-669F-BA1F0048A40D}"/>
              </a:ext>
            </a:extLst>
          </p:cNvPr>
          <p:cNvGrpSpPr>
            <a:grpSpLocks/>
          </p:cNvGrpSpPr>
          <p:nvPr/>
        </p:nvGrpSpPr>
        <p:grpSpPr bwMode="auto">
          <a:xfrm>
            <a:off x="1000125" y="3865563"/>
            <a:ext cx="6508750" cy="2992437"/>
            <a:chOff x="0" y="0"/>
            <a:chExt cx="3630" cy="2690"/>
          </a:xfrm>
        </p:grpSpPr>
        <p:grpSp>
          <p:nvGrpSpPr>
            <p:cNvPr id="30731" name="Group 9">
              <a:extLst>
                <a:ext uri="{FF2B5EF4-FFF2-40B4-BE49-F238E27FC236}">
                  <a16:creationId xmlns:a16="http://schemas.microsoft.com/office/drawing/2014/main" id="{E33CE9E4-9EE5-1903-FF90-0CD8F12FEDBC}"/>
                </a:ext>
              </a:extLst>
            </p:cNvPr>
            <p:cNvGrpSpPr>
              <a:grpSpLocks/>
            </p:cNvGrpSpPr>
            <p:nvPr/>
          </p:nvGrpSpPr>
          <p:grpSpPr bwMode="auto">
            <a:xfrm>
              <a:off x="940" y="868"/>
              <a:ext cx="900" cy="312"/>
              <a:chOff x="0" y="0"/>
              <a:chExt cx="900" cy="312"/>
            </a:xfrm>
          </p:grpSpPr>
          <p:sp>
            <p:nvSpPr>
              <p:cNvPr id="30753" name="Freeform 12">
                <a:extLst>
                  <a:ext uri="{FF2B5EF4-FFF2-40B4-BE49-F238E27FC236}">
                    <a16:creationId xmlns:a16="http://schemas.microsoft.com/office/drawing/2014/main" id="{5E8397A4-DE87-CC99-2284-507DEFCE5DE0}"/>
                  </a:ext>
                </a:extLst>
              </p:cNvPr>
              <p:cNvSpPr>
                <a:spLocks noChangeArrowheads="1"/>
              </p:cNvSpPr>
              <p:nvPr/>
            </p:nvSpPr>
            <p:spPr bwMode="auto">
              <a:xfrm flipH="1" flipV="1">
                <a:off x="0" y="0"/>
                <a:ext cx="900" cy="312"/>
              </a:xfrm>
              <a:custGeom>
                <a:avLst/>
                <a:gdLst>
                  <a:gd name="T0" fmla="*/ 180 w 900"/>
                  <a:gd name="T1" fmla="*/ 8 h 444"/>
                  <a:gd name="T2" fmla="*/ 703 w 900"/>
                  <a:gd name="T3" fmla="*/ 0 h 444"/>
                  <a:gd name="T4" fmla="*/ 900 w 900"/>
                  <a:gd name="T5" fmla="*/ 312 h 444"/>
                  <a:gd name="T6" fmla="*/ 506 w 900"/>
                  <a:gd name="T7" fmla="*/ 312 h 444"/>
                  <a:gd name="T8" fmla="*/ 443 w 900"/>
                  <a:gd name="T9" fmla="*/ 190 h 444"/>
                  <a:gd name="T10" fmla="*/ 394 w 900"/>
                  <a:gd name="T11" fmla="*/ 312 h 444"/>
                  <a:gd name="T12" fmla="*/ 0 w 900"/>
                  <a:gd name="T13" fmla="*/ 312 h 444"/>
                  <a:gd name="T14" fmla="*/ 180 w 900"/>
                  <a:gd name="T15" fmla="*/ 8 h 4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0" h="444">
                    <a:moveTo>
                      <a:pt x="180" y="12"/>
                    </a:moveTo>
                    <a:lnTo>
                      <a:pt x="703" y="0"/>
                    </a:lnTo>
                    <a:lnTo>
                      <a:pt x="900" y="444"/>
                    </a:lnTo>
                    <a:lnTo>
                      <a:pt x="506" y="444"/>
                    </a:lnTo>
                    <a:lnTo>
                      <a:pt x="443" y="271"/>
                    </a:lnTo>
                    <a:lnTo>
                      <a:pt x="394" y="444"/>
                    </a:lnTo>
                    <a:lnTo>
                      <a:pt x="0" y="444"/>
                    </a:lnTo>
                    <a:lnTo>
                      <a:pt x="180" y="12"/>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4" name="Rectangle 13">
                <a:extLst>
                  <a:ext uri="{FF2B5EF4-FFF2-40B4-BE49-F238E27FC236}">
                    <a16:creationId xmlns:a16="http://schemas.microsoft.com/office/drawing/2014/main" id="{1838E2C0-0000-9969-6B72-DA03E1652075}"/>
                  </a:ext>
                </a:extLst>
              </p:cNvPr>
              <p:cNvSpPr>
                <a:spLocks noChangeArrowheads="1"/>
              </p:cNvSpPr>
              <p:nvPr/>
            </p:nvSpPr>
            <p:spPr bwMode="auto">
              <a:xfrm>
                <a:off x="330" y="126"/>
                <a:ext cx="36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ALU</a:t>
                </a:r>
              </a:p>
            </p:txBody>
          </p:sp>
        </p:grpSp>
        <p:sp>
          <p:nvSpPr>
            <p:cNvPr id="30732" name="Rectangle 14">
              <a:extLst>
                <a:ext uri="{FF2B5EF4-FFF2-40B4-BE49-F238E27FC236}">
                  <a16:creationId xmlns:a16="http://schemas.microsoft.com/office/drawing/2014/main" id="{24765F30-058C-0BCA-DBF6-F2222089455E}"/>
                </a:ext>
              </a:extLst>
            </p:cNvPr>
            <p:cNvSpPr>
              <a:spLocks noChangeArrowheads="1"/>
            </p:cNvSpPr>
            <p:nvPr/>
          </p:nvSpPr>
          <p:spPr bwMode="auto">
            <a:xfrm>
              <a:off x="180" y="720"/>
              <a:ext cx="607" cy="6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72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通  用</a:t>
              </a:r>
            </a:p>
            <a:p>
              <a:pPr algn="just"/>
              <a:r>
                <a:rPr lang="zh-CN" altLang="en-US" sz="1400"/>
                <a:t>    寄存器</a:t>
              </a:r>
            </a:p>
          </p:txBody>
        </p:sp>
        <p:sp>
          <p:nvSpPr>
            <p:cNvPr id="30733" name="Rectangle 15">
              <a:extLst>
                <a:ext uri="{FF2B5EF4-FFF2-40B4-BE49-F238E27FC236}">
                  <a16:creationId xmlns:a16="http://schemas.microsoft.com/office/drawing/2014/main" id="{2D756F82-3863-9859-9C8A-1B9215B768FC}"/>
                </a:ext>
              </a:extLst>
            </p:cNvPr>
            <p:cNvSpPr>
              <a:spLocks noChangeArrowheads="1"/>
            </p:cNvSpPr>
            <p:nvPr/>
          </p:nvSpPr>
          <p:spPr bwMode="auto">
            <a:xfrm>
              <a:off x="2011" y="720"/>
              <a:ext cx="606" cy="6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72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特  殊</a:t>
              </a:r>
            </a:p>
            <a:p>
              <a:pPr algn="just"/>
              <a:r>
                <a:rPr lang="zh-CN" altLang="en-US" sz="1400"/>
                <a:t>    寄存器</a:t>
              </a:r>
            </a:p>
          </p:txBody>
        </p:sp>
        <p:sp>
          <p:nvSpPr>
            <p:cNvPr id="30734" name="Line 16">
              <a:extLst>
                <a:ext uri="{FF2B5EF4-FFF2-40B4-BE49-F238E27FC236}">
                  <a16:creationId xmlns:a16="http://schemas.microsoft.com/office/drawing/2014/main" id="{A08AD978-1CA6-B804-FA53-8AAC3289D473}"/>
                </a:ext>
              </a:extLst>
            </p:cNvPr>
            <p:cNvSpPr>
              <a:spLocks noChangeShapeType="1"/>
            </p:cNvSpPr>
            <p:nvPr/>
          </p:nvSpPr>
          <p:spPr bwMode="auto">
            <a:xfrm flipV="1">
              <a:off x="311" y="398"/>
              <a:ext cx="1" cy="31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5" name="Line 17">
              <a:extLst>
                <a:ext uri="{FF2B5EF4-FFF2-40B4-BE49-F238E27FC236}">
                  <a16:creationId xmlns:a16="http://schemas.microsoft.com/office/drawing/2014/main" id="{AC5D2105-07C1-069E-871D-81FA89E4CCA2}"/>
                </a:ext>
              </a:extLst>
            </p:cNvPr>
            <p:cNvSpPr>
              <a:spLocks noChangeShapeType="1"/>
            </p:cNvSpPr>
            <p:nvPr/>
          </p:nvSpPr>
          <p:spPr bwMode="auto">
            <a:xfrm flipV="1">
              <a:off x="462" y="1334"/>
              <a:ext cx="9" cy="34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6" name="Line 18">
              <a:extLst>
                <a:ext uri="{FF2B5EF4-FFF2-40B4-BE49-F238E27FC236}">
                  <a16:creationId xmlns:a16="http://schemas.microsoft.com/office/drawing/2014/main" id="{0FF6E428-B040-247F-8B93-BA5D4C997E65}"/>
                </a:ext>
              </a:extLst>
            </p:cNvPr>
            <p:cNvSpPr>
              <a:spLocks noChangeShapeType="1"/>
            </p:cNvSpPr>
            <p:nvPr/>
          </p:nvSpPr>
          <p:spPr bwMode="auto">
            <a:xfrm>
              <a:off x="1127" y="417"/>
              <a:ext cx="1" cy="454"/>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7" name="Line 19">
              <a:extLst>
                <a:ext uri="{FF2B5EF4-FFF2-40B4-BE49-F238E27FC236}">
                  <a16:creationId xmlns:a16="http://schemas.microsoft.com/office/drawing/2014/main" id="{BF840584-5456-8343-6E5C-692405F517A8}"/>
                </a:ext>
              </a:extLst>
            </p:cNvPr>
            <p:cNvSpPr>
              <a:spLocks noChangeShapeType="1"/>
            </p:cNvSpPr>
            <p:nvPr/>
          </p:nvSpPr>
          <p:spPr bwMode="auto">
            <a:xfrm>
              <a:off x="1600" y="188"/>
              <a:ext cx="1" cy="69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8" name="Line 20">
              <a:extLst>
                <a:ext uri="{FF2B5EF4-FFF2-40B4-BE49-F238E27FC236}">
                  <a16:creationId xmlns:a16="http://schemas.microsoft.com/office/drawing/2014/main" id="{380937DF-8A7A-1FEA-DB38-8B2CD833FF9A}"/>
                </a:ext>
              </a:extLst>
            </p:cNvPr>
            <p:cNvSpPr>
              <a:spLocks noChangeShapeType="1"/>
            </p:cNvSpPr>
            <p:nvPr/>
          </p:nvSpPr>
          <p:spPr bwMode="auto">
            <a:xfrm flipV="1">
              <a:off x="2320" y="398"/>
              <a:ext cx="1" cy="31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9" name="Line 21">
              <a:extLst>
                <a:ext uri="{FF2B5EF4-FFF2-40B4-BE49-F238E27FC236}">
                  <a16:creationId xmlns:a16="http://schemas.microsoft.com/office/drawing/2014/main" id="{4C71A307-880E-729E-922C-5614B6BA2D8A}"/>
                </a:ext>
              </a:extLst>
            </p:cNvPr>
            <p:cNvSpPr>
              <a:spLocks noChangeShapeType="1"/>
            </p:cNvSpPr>
            <p:nvPr/>
          </p:nvSpPr>
          <p:spPr bwMode="auto">
            <a:xfrm flipV="1">
              <a:off x="2299" y="1334"/>
              <a:ext cx="1" cy="34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0" name="Line 22">
              <a:extLst>
                <a:ext uri="{FF2B5EF4-FFF2-40B4-BE49-F238E27FC236}">
                  <a16:creationId xmlns:a16="http://schemas.microsoft.com/office/drawing/2014/main" id="{FB68A3A4-38D8-A00A-58B5-63F0B0E0ACEF}"/>
                </a:ext>
              </a:extLst>
            </p:cNvPr>
            <p:cNvSpPr>
              <a:spLocks noChangeShapeType="1"/>
            </p:cNvSpPr>
            <p:nvPr/>
          </p:nvSpPr>
          <p:spPr bwMode="auto">
            <a:xfrm flipV="1">
              <a:off x="630" y="178"/>
              <a:ext cx="1" cy="53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1" name="Text Box 23">
              <a:extLst>
                <a:ext uri="{FF2B5EF4-FFF2-40B4-BE49-F238E27FC236}">
                  <a16:creationId xmlns:a16="http://schemas.microsoft.com/office/drawing/2014/main" id="{ABA4D84D-5D22-E65A-0BC4-31146D7E60CE}"/>
                </a:ext>
              </a:extLst>
            </p:cNvPr>
            <p:cNvSpPr txBox="1">
              <a:spLocks noChangeArrowheads="1"/>
            </p:cNvSpPr>
            <p:nvPr/>
          </p:nvSpPr>
          <p:spPr bwMode="auto">
            <a:xfrm>
              <a:off x="720" y="1894"/>
              <a:ext cx="1979"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(c) </a:t>
              </a:r>
              <a:r>
                <a:rPr lang="zh-CN" altLang="en-US" sz="1400"/>
                <a:t>三总线结构的运算器</a:t>
              </a:r>
            </a:p>
          </p:txBody>
        </p:sp>
        <p:sp>
          <p:nvSpPr>
            <p:cNvPr id="30742" name="Line 24">
              <a:extLst>
                <a:ext uri="{FF2B5EF4-FFF2-40B4-BE49-F238E27FC236}">
                  <a16:creationId xmlns:a16="http://schemas.microsoft.com/office/drawing/2014/main" id="{489A5115-ED09-E400-0591-95B06F0827C2}"/>
                </a:ext>
              </a:extLst>
            </p:cNvPr>
            <p:cNvSpPr>
              <a:spLocks noChangeShapeType="1"/>
            </p:cNvSpPr>
            <p:nvPr/>
          </p:nvSpPr>
          <p:spPr bwMode="auto">
            <a:xfrm>
              <a:off x="0" y="188"/>
              <a:ext cx="3600" cy="0"/>
            </a:xfrm>
            <a:prstGeom prst="line">
              <a:avLst/>
            </a:prstGeom>
            <a:noFill/>
            <a:ln w="1270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3" name="Line 25">
              <a:extLst>
                <a:ext uri="{FF2B5EF4-FFF2-40B4-BE49-F238E27FC236}">
                  <a16:creationId xmlns:a16="http://schemas.microsoft.com/office/drawing/2014/main" id="{EB517061-CFD6-402C-0476-1300AF782B04}"/>
                </a:ext>
              </a:extLst>
            </p:cNvPr>
            <p:cNvSpPr>
              <a:spLocks noChangeShapeType="1"/>
            </p:cNvSpPr>
            <p:nvPr/>
          </p:nvSpPr>
          <p:spPr bwMode="auto">
            <a:xfrm>
              <a:off x="5" y="415"/>
              <a:ext cx="3600" cy="1"/>
            </a:xfrm>
            <a:prstGeom prst="line">
              <a:avLst/>
            </a:prstGeom>
            <a:noFill/>
            <a:ln w="1270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4" name="Rectangle 26">
              <a:extLst>
                <a:ext uri="{FF2B5EF4-FFF2-40B4-BE49-F238E27FC236}">
                  <a16:creationId xmlns:a16="http://schemas.microsoft.com/office/drawing/2014/main" id="{6CD03E42-34FD-F9E6-F509-71D31D6C673B}"/>
                </a:ext>
              </a:extLst>
            </p:cNvPr>
            <p:cNvSpPr>
              <a:spLocks noChangeArrowheads="1"/>
            </p:cNvSpPr>
            <p:nvPr/>
          </p:nvSpPr>
          <p:spPr bwMode="auto">
            <a:xfrm>
              <a:off x="2780" y="752"/>
              <a:ext cx="606" cy="5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t>     </a:t>
              </a:r>
              <a:r>
                <a:rPr lang="zh-CN" altLang="en-US" sz="1400"/>
                <a:t>总  线</a:t>
              </a:r>
            </a:p>
            <a:p>
              <a:pPr algn="just"/>
              <a:r>
                <a:rPr lang="zh-CN" altLang="en-US" sz="1400"/>
                <a:t>    旁路器</a:t>
              </a:r>
            </a:p>
          </p:txBody>
        </p:sp>
        <p:sp>
          <p:nvSpPr>
            <p:cNvPr id="30745" name="Line 27">
              <a:extLst>
                <a:ext uri="{FF2B5EF4-FFF2-40B4-BE49-F238E27FC236}">
                  <a16:creationId xmlns:a16="http://schemas.microsoft.com/office/drawing/2014/main" id="{C91FCCE1-BBE9-8340-3150-D74151B91470}"/>
                </a:ext>
              </a:extLst>
            </p:cNvPr>
            <p:cNvSpPr>
              <a:spLocks noChangeShapeType="1"/>
            </p:cNvSpPr>
            <p:nvPr/>
          </p:nvSpPr>
          <p:spPr bwMode="auto">
            <a:xfrm>
              <a:off x="3060" y="414"/>
              <a:ext cx="1" cy="34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6" name="Line 28">
              <a:extLst>
                <a:ext uri="{FF2B5EF4-FFF2-40B4-BE49-F238E27FC236}">
                  <a16:creationId xmlns:a16="http://schemas.microsoft.com/office/drawing/2014/main" id="{366EA1EC-2F9D-F16E-1A6C-E39768EAA961}"/>
                </a:ext>
              </a:extLst>
            </p:cNvPr>
            <p:cNvSpPr>
              <a:spLocks noChangeShapeType="1"/>
            </p:cNvSpPr>
            <p:nvPr/>
          </p:nvSpPr>
          <p:spPr bwMode="auto">
            <a:xfrm>
              <a:off x="30" y="1667"/>
              <a:ext cx="3600" cy="1"/>
            </a:xfrm>
            <a:prstGeom prst="line">
              <a:avLst/>
            </a:prstGeom>
            <a:noFill/>
            <a:ln w="1270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7" name="Line 29">
              <a:extLst>
                <a:ext uri="{FF2B5EF4-FFF2-40B4-BE49-F238E27FC236}">
                  <a16:creationId xmlns:a16="http://schemas.microsoft.com/office/drawing/2014/main" id="{F0C2800B-D39B-19F0-0F62-9F0F7D5FC25B}"/>
                </a:ext>
              </a:extLst>
            </p:cNvPr>
            <p:cNvSpPr>
              <a:spLocks noChangeShapeType="1"/>
            </p:cNvSpPr>
            <p:nvPr/>
          </p:nvSpPr>
          <p:spPr bwMode="auto">
            <a:xfrm>
              <a:off x="1390" y="1180"/>
              <a:ext cx="1" cy="48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8" name="Line 30">
              <a:extLst>
                <a:ext uri="{FF2B5EF4-FFF2-40B4-BE49-F238E27FC236}">
                  <a16:creationId xmlns:a16="http://schemas.microsoft.com/office/drawing/2014/main" id="{A01F904D-F56C-CF08-B36A-10937F2C2041}"/>
                </a:ext>
              </a:extLst>
            </p:cNvPr>
            <p:cNvSpPr>
              <a:spLocks noChangeShapeType="1"/>
            </p:cNvSpPr>
            <p:nvPr/>
          </p:nvSpPr>
          <p:spPr bwMode="auto">
            <a:xfrm>
              <a:off x="3060" y="1270"/>
              <a:ext cx="1" cy="39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49" name="Text Box 31">
              <a:extLst>
                <a:ext uri="{FF2B5EF4-FFF2-40B4-BE49-F238E27FC236}">
                  <a16:creationId xmlns:a16="http://schemas.microsoft.com/office/drawing/2014/main" id="{53BAFAF7-BFC9-B4C5-0FF9-2ACD290EEECB}"/>
                </a:ext>
              </a:extLst>
            </p:cNvPr>
            <p:cNvSpPr txBox="1">
              <a:spLocks noChangeArrowheads="1"/>
            </p:cNvSpPr>
            <p:nvPr/>
          </p:nvSpPr>
          <p:spPr bwMode="auto">
            <a:xfrm>
              <a:off x="895" y="0"/>
              <a:ext cx="54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r>
                <a:rPr lang="en-US" altLang="zh-CN" sz="1400"/>
                <a:t>1</a:t>
              </a:r>
            </a:p>
          </p:txBody>
        </p:sp>
        <p:sp>
          <p:nvSpPr>
            <p:cNvPr id="30750" name="Text Box 32">
              <a:extLst>
                <a:ext uri="{FF2B5EF4-FFF2-40B4-BE49-F238E27FC236}">
                  <a16:creationId xmlns:a16="http://schemas.microsoft.com/office/drawing/2014/main" id="{5BB0E43A-0B21-1275-5E49-76289EB6D2E7}"/>
                </a:ext>
              </a:extLst>
            </p:cNvPr>
            <p:cNvSpPr txBox="1">
              <a:spLocks noChangeArrowheads="1"/>
            </p:cNvSpPr>
            <p:nvPr/>
          </p:nvSpPr>
          <p:spPr bwMode="auto">
            <a:xfrm>
              <a:off x="853" y="253"/>
              <a:ext cx="54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r>
                <a:rPr lang="en-US" altLang="zh-CN" sz="1400"/>
                <a:t>2</a:t>
              </a:r>
            </a:p>
          </p:txBody>
        </p:sp>
        <p:sp>
          <p:nvSpPr>
            <p:cNvPr id="30751" name="Text Box 33">
              <a:extLst>
                <a:ext uri="{FF2B5EF4-FFF2-40B4-BE49-F238E27FC236}">
                  <a16:creationId xmlns:a16="http://schemas.microsoft.com/office/drawing/2014/main" id="{0EF67A11-D8CF-AD21-1335-70B5038E4204}"/>
                </a:ext>
              </a:extLst>
            </p:cNvPr>
            <p:cNvSpPr txBox="1">
              <a:spLocks noChangeArrowheads="1"/>
            </p:cNvSpPr>
            <p:nvPr/>
          </p:nvSpPr>
          <p:spPr bwMode="auto">
            <a:xfrm>
              <a:off x="888" y="1455"/>
              <a:ext cx="42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400"/>
                <a:t>总线</a:t>
              </a:r>
              <a:r>
                <a:rPr lang="en-US" altLang="zh-CN" sz="1400"/>
                <a:t>3</a:t>
              </a:r>
            </a:p>
          </p:txBody>
        </p:sp>
        <p:sp>
          <p:nvSpPr>
            <p:cNvPr id="30752" name="Text Box 34">
              <a:extLst>
                <a:ext uri="{FF2B5EF4-FFF2-40B4-BE49-F238E27FC236}">
                  <a16:creationId xmlns:a16="http://schemas.microsoft.com/office/drawing/2014/main" id="{E587BEA5-C601-29AC-E993-F239DA3CCD78}"/>
                </a:ext>
              </a:extLst>
            </p:cNvPr>
            <p:cNvSpPr txBox="1">
              <a:spLocks noChangeArrowheads="1"/>
            </p:cNvSpPr>
            <p:nvPr/>
          </p:nvSpPr>
          <p:spPr bwMode="auto">
            <a:xfrm>
              <a:off x="370" y="2378"/>
              <a:ext cx="2528"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endParaRPr lang="zh-CN" altLang="en-US" sz="1400"/>
            </a:p>
          </p:txBody>
        </p:sp>
      </p:grpSp>
      <p:grpSp>
        <p:nvGrpSpPr>
          <p:cNvPr id="30726" name="Group 33">
            <a:extLst>
              <a:ext uri="{FF2B5EF4-FFF2-40B4-BE49-F238E27FC236}">
                <a16:creationId xmlns:a16="http://schemas.microsoft.com/office/drawing/2014/main" id="{45054EAE-FA22-A1F9-51CB-C3AA13B28C5B}"/>
              </a:ext>
            </a:extLst>
          </p:cNvPr>
          <p:cNvGrpSpPr>
            <a:grpSpLocks/>
          </p:cNvGrpSpPr>
          <p:nvPr/>
        </p:nvGrpSpPr>
        <p:grpSpPr bwMode="auto">
          <a:xfrm>
            <a:off x="7308850" y="5057775"/>
            <a:ext cx="2051050" cy="1800225"/>
            <a:chOff x="0" y="0"/>
            <a:chExt cx="1292" cy="1134"/>
          </a:xfrm>
        </p:grpSpPr>
        <p:sp>
          <p:nvSpPr>
            <p:cNvPr id="30729" name="AutoShape 34">
              <a:extLst>
                <a:ext uri="{FF2B5EF4-FFF2-40B4-BE49-F238E27FC236}">
                  <a16:creationId xmlns:a16="http://schemas.microsoft.com/office/drawing/2014/main" id="{8AAED456-3DD6-0718-1844-689359053AD8}"/>
                </a:ext>
              </a:extLst>
            </p:cNvPr>
            <p:cNvSpPr>
              <a:spLocks noChangeArrowheads="1"/>
            </p:cNvSpPr>
            <p:nvPr/>
          </p:nvSpPr>
          <p:spPr bwMode="auto">
            <a:xfrm>
              <a:off x="0" y="0"/>
              <a:ext cx="1292" cy="1134"/>
            </a:xfrm>
            <a:prstGeom prst="irregularSeal2">
              <a:avLst/>
            </a:prstGeom>
            <a:solidFill>
              <a:srgbClr val="FDE9C6"/>
            </a:solidFill>
            <a:ln w="50800">
              <a:solidFill>
                <a:srgbClr val="FF7F00"/>
              </a:solidFill>
              <a:miter lim="800000"/>
              <a:headEnd/>
              <a:tailEnd/>
            </a:ln>
          </p:spPr>
          <p:txBody>
            <a:bodyPr wrap="none" anchor="ct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30" name="Text Box 35">
              <a:extLst>
                <a:ext uri="{FF2B5EF4-FFF2-40B4-BE49-F238E27FC236}">
                  <a16:creationId xmlns:a16="http://schemas.microsoft.com/office/drawing/2014/main" id="{4C1C693B-70B9-D397-D617-232E74A4353C}"/>
                </a:ext>
              </a:extLst>
            </p:cNvPr>
            <p:cNvSpPr txBox="1">
              <a:spLocks noChangeArrowheads="1"/>
            </p:cNvSpPr>
            <p:nvPr/>
          </p:nvSpPr>
          <p:spPr bwMode="auto">
            <a:xfrm>
              <a:off x="46" y="40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rgbClr val="E41048"/>
                  </a:solidFill>
                  <a:latin typeface="Verdana" panose="020B0604030504040204" pitchFamily="34" charset="0"/>
                </a:rPr>
                <a:t>演示</a:t>
              </a:r>
            </a:p>
          </p:txBody>
        </p:sp>
      </p:grpSp>
      <p:sp>
        <p:nvSpPr>
          <p:cNvPr id="36" name="Rectangle 2">
            <a:extLst>
              <a:ext uri="{FF2B5EF4-FFF2-40B4-BE49-F238E27FC236}">
                <a16:creationId xmlns:a16="http://schemas.microsoft.com/office/drawing/2014/main" id="{662F335B-B4F5-6ED0-7970-17FB999AA2B9}"/>
              </a:ext>
            </a:extLst>
          </p:cNvPr>
          <p:cNvSpPr txBox="1">
            <a:spLocks noChangeArrowheads="1"/>
          </p:cNvSpPr>
          <p:nvPr/>
        </p:nvSpPr>
        <p:spPr>
          <a:xfrm>
            <a:off x="428625" y="1428750"/>
            <a:ext cx="8083550" cy="647700"/>
          </a:xfrm>
          <a:prstGeom prst="rect">
            <a:avLst/>
          </a:prstGeom>
        </p:spPr>
        <p:txBody>
          <a:bodyPr/>
          <a:lstStyle/>
          <a:p>
            <a:pPr marL="342900" indent="-342900" eaLnBrk="1" hangingPunct="1">
              <a:spcBef>
                <a:spcPct val="30000"/>
              </a:spcBef>
              <a:spcAft>
                <a:spcPct val="20000"/>
              </a:spcAft>
              <a:buFont typeface="Arial" panose="020B0604020202020204" pitchFamily="34" charset="0"/>
              <a:buBlip>
                <a:blip r:embed="rId2"/>
              </a:buBlip>
              <a:defRPr/>
            </a:pPr>
            <a:r>
              <a:rPr lang="en-US" altLang="zh-CN" sz="3600" b="1" noProof="1">
                <a:solidFill>
                  <a:srgbClr val="0000FF"/>
                </a:solidFill>
                <a:effectLst>
                  <a:outerShdw blurRad="38100" dist="38100" dir="2700000">
                    <a:srgbClr val="C0C0C0"/>
                  </a:outerShdw>
                </a:effectLst>
                <a:ea typeface="楷体_GB2312" pitchFamily="49" charset="-122"/>
              </a:rPr>
              <a:t>3</a:t>
            </a:r>
            <a:r>
              <a:rPr lang="zh-CN" altLang="en-US" sz="3600" b="1" noProof="1">
                <a:solidFill>
                  <a:srgbClr val="0000FF"/>
                </a:solidFill>
                <a:effectLst>
                  <a:outerShdw blurRad="38100" dist="38100" dir="2700000">
                    <a:srgbClr val="C0C0C0"/>
                  </a:outerShdw>
                </a:effectLst>
                <a:ea typeface="楷体_GB2312" pitchFamily="49" charset="-122"/>
              </a:rPr>
              <a:t>、</a:t>
            </a:r>
            <a:r>
              <a:rPr lang="zh-CN" altLang="en-GB" sz="3600" b="1" noProof="1">
                <a:solidFill>
                  <a:srgbClr val="0000FF"/>
                </a:solidFill>
                <a:effectLst>
                  <a:outerShdw blurRad="38100" dist="38100" dir="2700000">
                    <a:srgbClr val="C0C0C0"/>
                  </a:outerShdw>
                </a:effectLst>
                <a:ea typeface="楷体_GB2312" pitchFamily="49" charset="-122"/>
              </a:rPr>
              <a:t>三总线结构</a:t>
            </a:r>
            <a:r>
              <a:rPr lang="zh-CN" altLang="en-US" sz="3600" b="1" noProof="1">
                <a:solidFill>
                  <a:srgbClr val="0000FF"/>
                </a:solidFill>
                <a:effectLst>
                  <a:outerShdw blurRad="38100" dist="38100" dir="2700000">
                    <a:srgbClr val="C0C0C0"/>
                  </a:outerShdw>
                </a:effectLst>
                <a:ea typeface="楷体_GB2312" pitchFamily="49" charset="-122"/>
              </a:rPr>
              <a:t> </a:t>
            </a:r>
          </a:p>
        </p:txBody>
      </p:sp>
      <p:sp>
        <p:nvSpPr>
          <p:cNvPr id="37" name="Rectangle 2">
            <a:extLst>
              <a:ext uri="{FF2B5EF4-FFF2-40B4-BE49-F238E27FC236}">
                <a16:creationId xmlns:a16="http://schemas.microsoft.com/office/drawing/2014/main" id="{B414BB79-71B2-9D97-DF52-B2DA17497761}"/>
              </a:ext>
            </a:extLst>
          </p:cNvPr>
          <p:cNvSpPr txBox="1">
            <a:spLocks noChangeArrowheads="1"/>
          </p:cNvSpPr>
          <p:nvPr/>
        </p:nvSpPr>
        <p:spPr>
          <a:xfrm>
            <a:off x="500063" y="571500"/>
            <a:ext cx="7772400" cy="658813"/>
          </a:xfrm>
          <a:prstGeom prst="rect">
            <a:avLst/>
          </a:prstGeom>
        </p:spPr>
        <p:txBody>
          <a:bodyPr/>
          <a:lstStyle/>
          <a:p>
            <a:pPr algn="ctr" eaLnBrk="1" hangingPunct="1">
              <a:defRPr/>
            </a:pPr>
            <a:r>
              <a:rPr kumimoji="1" lang="zh-CN" altLang="en-US" sz="3600" b="1" kern="0" dirty="0">
                <a:solidFill>
                  <a:srgbClr val="6600CC"/>
                </a:solidFill>
                <a:effectLst>
                  <a:outerShdw blurRad="38100" dist="38100" dir="2700000" algn="tl">
                    <a:srgbClr val="C0C0C0"/>
                  </a:outerShdw>
                </a:effectLst>
                <a:latin typeface="+mj-lt"/>
                <a:ea typeface="+mj-ea"/>
                <a:cs typeface="+mj-cs"/>
              </a:rPr>
              <a:t>二、</a:t>
            </a:r>
            <a:r>
              <a:rPr kumimoji="1" lang="zh-CN" altLang="en-GB" sz="3600" b="1" kern="0" dirty="0">
                <a:solidFill>
                  <a:srgbClr val="6600CC"/>
                </a:solidFill>
                <a:effectLst>
                  <a:outerShdw blurRad="38100" dist="38100" dir="2700000" algn="tl">
                    <a:srgbClr val="C0C0C0"/>
                  </a:outerShdw>
                </a:effectLst>
                <a:latin typeface="+mj-lt"/>
                <a:ea typeface="+mj-ea"/>
                <a:cs typeface="+mj-cs"/>
              </a:rPr>
              <a:t>定点运算器的总线结构</a:t>
            </a:r>
            <a:endParaRPr kumimoji="1" lang="zh-CN" altLang="en-US" sz="3600" b="1" kern="0" dirty="0">
              <a:solidFill>
                <a:srgbClr val="6600CC"/>
              </a:solidFill>
              <a:effectLst>
                <a:outerShdw blurRad="38100" dist="38100" dir="2700000" algn="tl">
                  <a:srgbClr val="C0C0C0"/>
                </a:outerShdw>
              </a:effectLst>
              <a:latin typeface="+mj-lt"/>
              <a:ea typeface="+mj-ea"/>
              <a:cs typeface="+mj-cs"/>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D9CDDAE4-147E-7902-76D0-AA1B88A2DE0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187</a:t>
            </a:fld>
            <a:endParaRPr lang="en-US" altLang="zh-CN" sz="1400"/>
          </a:p>
        </p:txBody>
      </p:sp>
      <p:sp>
        <p:nvSpPr>
          <p:cNvPr id="194562" name="Rectangle 2">
            <a:extLst>
              <a:ext uri="{FF2B5EF4-FFF2-40B4-BE49-F238E27FC236}">
                <a16:creationId xmlns:a16="http://schemas.microsoft.com/office/drawing/2014/main" id="{DD5A94A8-9127-0816-BD07-BDA8A5907972}"/>
              </a:ext>
            </a:extLst>
          </p:cNvPr>
          <p:cNvSpPr>
            <a:spLocks noGrp="1" noChangeArrowheads="1"/>
          </p:cNvSpPr>
          <p:nvPr>
            <p:ph idx="1"/>
          </p:nvPr>
        </p:nvSpPr>
        <p:spPr>
          <a:xfrm>
            <a:off x="395288" y="549275"/>
            <a:ext cx="8083550" cy="647700"/>
          </a:xfrm>
        </p:spPr>
        <p:txBody>
          <a:bodyPr/>
          <a:lstStyle/>
          <a:p>
            <a:pPr eaLnBrk="1" hangingPunct="1">
              <a:defRPr/>
            </a:pPr>
            <a:r>
              <a:rPr kumimoji="1" lang="en-US" altLang="zh-CN" dirty="0">
                <a:solidFill>
                  <a:srgbClr val="0000FF"/>
                </a:solidFill>
              </a:rPr>
              <a:t>3</a:t>
            </a:r>
            <a:r>
              <a:rPr kumimoji="1" lang="zh-CN" altLang="en-US" dirty="0">
                <a:solidFill>
                  <a:srgbClr val="0000FF"/>
                </a:solidFill>
              </a:rPr>
              <a:t>、</a:t>
            </a:r>
            <a:r>
              <a:rPr kumimoji="1" lang="zh-CN" altLang="en-GB" dirty="0">
                <a:solidFill>
                  <a:srgbClr val="0000FF"/>
                </a:solidFill>
              </a:rPr>
              <a:t>三总线结构</a:t>
            </a:r>
            <a:r>
              <a:rPr kumimoji="1" lang="zh-CN" altLang="en-US" dirty="0">
                <a:solidFill>
                  <a:srgbClr val="0000FF"/>
                </a:solidFill>
              </a:rPr>
              <a:t> </a:t>
            </a:r>
          </a:p>
        </p:txBody>
      </p:sp>
      <p:sp>
        <p:nvSpPr>
          <p:cNvPr id="31748" name="Rectangle 3">
            <a:extLst>
              <a:ext uri="{FF2B5EF4-FFF2-40B4-BE49-F238E27FC236}">
                <a16:creationId xmlns:a16="http://schemas.microsoft.com/office/drawing/2014/main" id="{4DBA062F-C153-6968-BB6E-B702D3299DE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4564" name="Object 2">
            <a:extLst>
              <a:ext uri="{FF2B5EF4-FFF2-40B4-BE49-F238E27FC236}">
                <a16:creationId xmlns:a16="http://schemas.microsoft.com/office/drawing/2014/main" id="{2BDE0FEF-C0EC-9E85-092D-EAC8E6054C6E}"/>
              </a:ext>
            </a:extLst>
          </p:cNvPr>
          <p:cNvGraphicFramePr>
            <a:graphicFrameLocks/>
          </p:cNvGraphicFramePr>
          <p:nvPr/>
        </p:nvGraphicFramePr>
        <p:xfrm>
          <a:off x="611188" y="1268413"/>
          <a:ext cx="7993062" cy="3467100"/>
        </p:xfrm>
        <a:graphic>
          <a:graphicData uri="http://schemas.openxmlformats.org/presentationml/2006/ole">
            <mc:AlternateContent xmlns:mc="http://schemas.openxmlformats.org/markup-compatibility/2006">
              <mc:Choice xmlns:v="urn:schemas-microsoft-com:vml" Requires="v">
                <p:oleObj r:id="rId2" imgW="5194080" imgH="2304000" progId="Visio.Drawing.11">
                  <p:embed/>
                </p:oleObj>
              </mc:Choice>
              <mc:Fallback>
                <p:oleObj r:id="rId2" imgW="5194080" imgH="2304000" progId="Visio.Drawing.11">
                  <p:embed/>
                  <p:pic>
                    <p:nvPicPr>
                      <p:cNvPr id="194564" name="Object 2">
                        <a:extLst>
                          <a:ext uri="{FF2B5EF4-FFF2-40B4-BE49-F238E27FC236}">
                            <a16:creationId xmlns:a16="http://schemas.microsoft.com/office/drawing/2014/main" id="{2BDE0FEF-C0EC-9E85-092D-EAC8E6054C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413"/>
                        <a:ext cx="7993062"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to="" calcmode="lin" valueType="num">
                                      <p:cBhvr>
                                        <p:cTn id="7" dur="1" fill="hold"/>
                                        <p:tgtEl>
                                          <p:spTgt spid="19456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0F369854-D602-FC16-359B-77B9214DDA7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188</a:t>
            </a:fld>
            <a:endParaRPr lang="en-US" altLang="zh-CN" sz="1400"/>
          </a:p>
        </p:txBody>
      </p:sp>
      <p:sp>
        <p:nvSpPr>
          <p:cNvPr id="113666" name="Rectangle 2">
            <a:extLst>
              <a:ext uri="{FF2B5EF4-FFF2-40B4-BE49-F238E27FC236}">
                <a16:creationId xmlns:a16="http://schemas.microsoft.com/office/drawing/2014/main" id="{E1376035-D4EC-5E9D-A619-8010464E3D12}"/>
              </a:ext>
            </a:extLst>
          </p:cNvPr>
          <p:cNvSpPr>
            <a:spLocks noGrp="1" noChangeArrowheads="1"/>
          </p:cNvSpPr>
          <p:nvPr>
            <p:ph type="title"/>
          </p:nvPr>
        </p:nvSpPr>
        <p:spPr/>
        <p:txBody>
          <a:bodyPr/>
          <a:lstStyle/>
          <a:p>
            <a:pPr eaLnBrk="1" hangingPunct="1">
              <a:defRPr/>
            </a:pPr>
            <a:r>
              <a:rPr kumimoji="1" lang="zh-CN" altLang="en-GB" dirty="0"/>
              <a:t>浮点运算及运算器</a:t>
            </a:r>
            <a:endParaRPr kumimoji="1" lang="zh-CN" altLang="en-US" dirty="0"/>
          </a:p>
        </p:txBody>
      </p:sp>
      <p:sp>
        <p:nvSpPr>
          <p:cNvPr id="113678" name="Rectangle 14">
            <a:extLst>
              <a:ext uri="{FF2B5EF4-FFF2-40B4-BE49-F238E27FC236}">
                <a16:creationId xmlns:a16="http://schemas.microsoft.com/office/drawing/2014/main" id="{4824C9CA-5882-2688-381E-1A51D6618059}"/>
              </a:ext>
            </a:extLst>
          </p:cNvPr>
          <p:cNvSpPr>
            <a:spLocks noGrp="1" noChangeArrowheads="1"/>
          </p:cNvSpPr>
          <p:nvPr>
            <p:ph idx="1"/>
          </p:nvPr>
        </p:nvSpPr>
        <p:spPr/>
        <p:txBody>
          <a:bodyPr/>
          <a:lstStyle/>
          <a:p>
            <a:pPr eaLnBrk="1" hangingPunct="1">
              <a:defRPr/>
            </a:pPr>
            <a:r>
              <a:rPr kumimoji="1" lang="zh-CN" altLang="en-US">
                <a:hlinkClick r:id="rId2" action="ppaction://hlinksldjump"/>
              </a:rPr>
              <a:t>一、</a:t>
            </a:r>
            <a:r>
              <a:rPr kumimoji="1" lang="zh-CN" altLang="en-GB">
                <a:hlinkClick r:id="rId2" action="ppaction://hlinksldjump"/>
              </a:rPr>
              <a:t>浮点</a:t>
            </a:r>
            <a:r>
              <a:rPr kumimoji="1" lang="zh-CN" altLang="en-US">
                <a:hlinkClick r:id="rId2" action="ppaction://hlinksldjump"/>
              </a:rPr>
              <a:t>加减运算</a:t>
            </a:r>
            <a:endParaRPr kumimoji="1" lang="zh-CN" altLang="en-US"/>
          </a:p>
          <a:p>
            <a:pPr eaLnBrk="1" hangingPunct="1">
              <a:defRPr/>
            </a:pPr>
            <a:r>
              <a:rPr kumimoji="1" lang="zh-CN" altLang="en-US">
                <a:hlinkClick r:id="rId3" action="ppaction://hlinksldjump"/>
              </a:rPr>
              <a:t>二、浮点乘除运算</a:t>
            </a:r>
            <a:endParaRPr kumimoji="1" lang="zh-CN" altLang="en-US"/>
          </a:p>
          <a:p>
            <a:pPr eaLnBrk="1" hangingPunct="1">
              <a:defRPr/>
            </a:pPr>
            <a:r>
              <a:rPr kumimoji="1" lang="zh-CN" altLang="en-US"/>
              <a:t>三、浮点运算器</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1F131787-2B09-520B-3B4A-174A66F22E5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189</a:t>
            </a:fld>
            <a:endParaRPr lang="en-US" altLang="zh-CN" sz="1400"/>
          </a:p>
        </p:txBody>
      </p:sp>
      <p:sp>
        <p:nvSpPr>
          <p:cNvPr id="173058" name="Rectangle 2">
            <a:extLst>
              <a:ext uri="{FF2B5EF4-FFF2-40B4-BE49-F238E27FC236}">
                <a16:creationId xmlns:a16="http://schemas.microsoft.com/office/drawing/2014/main" id="{CD922625-640C-15BF-4B96-3BD6B4BFA2B2}"/>
              </a:ext>
            </a:extLst>
          </p:cNvPr>
          <p:cNvSpPr>
            <a:spLocks noGrp="1" noChangeArrowheads="1"/>
          </p:cNvSpPr>
          <p:nvPr>
            <p:ph type="title"/>
          </p:nvPr>
        </p:nvSpPr>
        <p:spPr/>
        <p:txBody>
          <a:bodyPr/>
          <a:lstStyle/>
          <a:p>
            <a:pPr eaLnBrk="1" hangingPunct="1">
              <a:defRPr/>
            </a:pPr>
            <a:r>
              <a:rPr kumimoji="1" lang="zh-CN" altLang="en-US"/>
              <a:t>一、</a:t>
            </a:r>
            <a:r>
              <a:rPr kumimoji="1" lang="zh-CN" altLang="en-GB"/>
              <a:t>浮点</a:t>
            </a:r>
            <a:r>
              <a:rPr kumimoji="1" lang="zh-CN" altLang="en-US"/>
              <a:t>加减运算</a:t>
            </a:r>
          </a:p>
        </p:txBody>
      </p:sp>
      <p:sp>
        <p:nvSpPr>
          <p:cNvPr id="173059" name="Rectangle 3">
            <a:extLst>
              <a:ext uri="{FF2B5EF4-FFF2-40B4-BE49-F238E27FC236}">
                <a16:creationId xmlns:a16="http://schemas.microsoft.com/office/drawing/2014/main" id="{0BEBB6DD-F2E4-4683-E70E-F4A104979786}"/>
              </a:ext>
            </a:extLst>
          </p:cNvPr>
          <p:cNvSpPr>
            <a:spLocks noGrp="1" noChangeArrowheads="1"/>
          </p:cNvSpPr>
          <p:nvPr>
            <p:ph idx="1"/>
          </p:nvPr>
        </p:nvSpPr>
        <p:spPr>
          <a:xfrm>
            <a:off x="684213" y="1268413"/>
            <a:ext cx="7775575" cy="576262"/>
          </a:xfrm>
        </p:spPr>
        <p:txBody>
          <a:bodyPr/>
          <a:lstStyle/>
          <a:p>
            <a:pPr eaLnBrk="1" hangingPunct="1">
              <a:lnSpc>
                <a:spcPct val="80000"/>
              </a:lnSpc>
              <a:defRPr/>
            </a:pPr>
            <a:r>
              <a:rPr kumimoji="1" lang="zh-CN" altLang="en-US" sz="3200" dirty="0"/>
              <a:t>假设两个浮点数</a:t>
            </a:r>
            <a:r>
              <a:rPr kumimoji="1" lang="en-US" altLang="zh-CN" sz="3200" dirty="0"/>
              <a:t>X</a:t>
            </a:r>
            <a:r>
              <a:rPr kumimoji="1" lang="zh-CN" altLang="en-US" sz="3200" dirty="0"/>
              <a:t>和</a:t>
            </a:r>
            <a:r>
              <a:rPr kumimoji="1" lang="en-US" altLang="zh-CN" sz="3200" dirty="0"/>
              <a:t>Y </a:t>
            </a:r>
            <a:endParaRPr kumimoji="1" lang="zh-CN" altLang="en-GB" sz="3200" dirty="0"/>
          </a:p>
        </p:txBody>
      </p:sp>
      <p:graphicFrame>
        <p:nvGraphicFramePr>
          <p:cNvPr id="173063" name="Object 7">
            <a:extLst>
              <a:ext uri="{FF2B5EF4-FFF2-40B4-BE49-F238E27FC236}">
                <a16:creationId xmlns:a16="http://schemas.microsoft.com/office/drawing/2014/main" id="{D2A81958-6A16-D5CF-6869-4C7C385B7A0F}"/>
              </a:ext>
            </a:extLst>
          </p:cNvPr>
          <p:cNvGraphicFramePr>
            <a:graphicFrameLocks/>
          </p:cNvGraphicFramePr>
          <p:nvPr/>
        </p:nvGraphicFramePr>
        <p:xfrm>
          <a:off x="1116013" y="1700213"/>
          <a:ext cx="2808287" cy="831850"/>
        </p:xfrm>
        <a:graphic>
          <a:graphicData uri="http://schemas.openxmlformats.org/presentationml/2006/ole">
            <mc:AlternateContent xmlns:mc="http://schemas.openxmlformats.org/markup-compatibility/2006">
              <mc:Choice xmlns:v="urn:schemas-microsoft-com:vml" Requires="v">
                <p:oleObj r:id="rId2" imgW="825142" imgH="241195" progId="Equation.3">
                  <p:embed/>
                </p:oleObj>
              </mc:Choice>
              <mc:Fallback>
                <p:oleObj r:id="rId2" imgW="825142" imgH="241195" progId="Equation.3">
                  <p:embed/>
                  <p:pic>
                    <p:nvPicPr>
                      <p:cNvPr id="173063" name="Object 7">
                        <a:extLst>
                          <a:ext uri="{FF2B5EF4-FFF2-40B4-BE49-F238E27FC236}">
                            <a16:creationId xmlns:a16="http://schemas.microsoft.com/office/drawing/2014/main" id="{D2A81958-6A16-D5CF-6869-4C7C385B7A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00213"/>
                        <a:ext cx="28082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3064" name="Object 8">
            <a:extLst>
              <a:ext uri="{FF2B5EF4-FFF2-40B4-BE49-F238E27FC236}">
                <a16:creationId xmlns:a16="http://schemas.microsoft.com/office/drawing/2014/main" id="{6602F8D4-EC4C-C2DD-B8CD-EA2BBB6C15A7}"/>
              </a:ext>
            </a:extLst>
          </p:cNvPr>
          <p:cNvGraphicFramePr>
            <a:graphicFrameLocks/>
          </p:cNvGraphicFramePr>
          <p:nvPr/>
        </p:nvGraphicFramePr>
        <p:xfrm>
          <a:off x="4427538" y="1700213"/>
          <a:ext cx="2808287" cy="798512"/>
        </p:xfrm>
        <a:graphic>
          <a:graphicData uri="http://schemas.openxmlformats.org/presentationml/2006/ole">
            <mc:AlternateContent xmlns:mc="http://schemas.openxmlformats.org/markup-compatibility/2006">
              <mc:Choice xmlns:v="urn:schemas-microsoft-com:vml" Requires="v">
                <p:oleObj r:id="rId4" imgW="774364" imgH="215806" progId="Equation.3">
                  <p:embed/>
                </p:oleObj>
              </mc:Choice>
              <mc:Fallback>
                <p:oleObj r:id="rId4" imgW="774364" imgH="215806" progId="Equation.3">
                  <p:embed/>
                  <p:pic>
                    <p:nvPicPr>
                      <p:cNvPr id="173064" name="Object 8">
                        <a:extLst>
                          <a:ext uri="{FF2B5EF4-FFF2-40B4-BE49-F238E27FC236}">
                            <a16:creationId xmlns:a16="http://schemas.microsoft.com/office/drawing/2014/main" id="{6602F8D4-EC4C-C2DD-B8CD-EA2BBB6C15A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1700213"/>
                        <a:ext cx="2808287"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3065" name="Object 9">
            <a:extLst>
              <a:ext uri="{FF2B5EF4-FFF2-40B4-BE49-F238E27FC236}">
                <a16:creationId xmlns:a16="http://schemas.microsoft.com/office/drawing/2014/main" id="{6338A0CB-3935-207F-BB02-5EA3A183236C}"/>
              </a:ext>
            </a:extLst>
          </p:cNvPr>
          <p:cNvGraphicFramePr>
            <a:graphicFrameLocks/>
          </p:cNvGraphicFramePr>
          <p:nvPr/>
        </p:nvGraphicFramePr>
        <p:xfrm>
          <a:off x="900113" y="3500438"/>
          <a:ext cx="7780337" cy="1579562"/>
        </p:xfrm>
        <a:graphic>
          <a:graphicData uri="http://schemas.openxmlformats.org/presentationml/2006/ole">
            <mc:AlternateContent xmlns:mc="http://schemas.openxmlformats.org/markup-compatibility/2006">
              <mc:Choice xmlns:v="urn:schemas-microsoft-com:vml" Requires="v">
                <p:oleObj r:id="rId6" imgW="2475426" imgH="495085" progId="Equation.3">
                  <p:embed/>
                </p:oleObj>
              </mc:Choice>
              <mc:Fallback>
                <p:oleObj r:id="rId6" imgW="2475426" imgH="495085" progId="Equation.3">
                  <p:embed/>
                  <p:pic>
                    <p:nvPicPr>
                      <p:cNvPr id="173065" name="Object 9">
                        <a:extLst>
                          <a:ext uri="{FF2B5EF4-FFF2-40B4-BE49-F238E27FC236}">
                            <a16:creationId xmlns:a16="http://schemas.microsoft.com/office/drawing/2014/main" id="{6338A0CB-3935-207F-BB02-5EA3A183236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500438"/>
                        <a:ext cx="77803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3066" name="Rectangle 10">
            <a:extLst>
              <a:ext uri="{FF2B5EF4-FFF2-40B4-BE49-F238E27FC236}">
                <a16:creationId xmlns:a16="http://schemas.microsoft.com/office/drawing/2014/main" id="{76BCF08C-B9C7-1408-4C4D-1EB6696F98C4}"/>
              </a:ext>
            </a:extLst>
          </p:cNvPr>
          <p:cNvSpPr>
            <a:spLocks noChangeArrowheads="1"/>
          </p:cNvSpPr>
          <p:nvPr/>
        </p:nvSpPr>
        <p:spPr bwMode="auto">
          <a:xfrm>
            <a:off x="684213" y="2638425"/>
            <a:ext cx="7775575" cy="935038"/>
          </a:xfrm>
          <a:prstGeom prst="rect">
            <a:avLst/>
          </a:prstGeom>
          <a:noFill/>
          <a:ln w="9525">
            <a:noFill/>
            <a:miter lim="800000"/>
          </a:ln>
          <a:effectLst/>
        </p:spPr>
        <p:txBody>
          <a:bodyPr/>
          <a:lstStyle/>
          <a:p>
            <a:pPr marL="342900" indent="-342900" eaLnBrk="1" hangingPunct="1">
              <a:lnSpc>
                <a:spcPct val="80000"/>
              </a:lnSpc>
              <a:spcBef>
                <a:spcPct val="30000"/>
              </a:spcBef>
              <a:spcAft>
                <a:spcPct val="20000"/>
              </a:spcAft>
              <a:buFont typeface="Arial" panose="020B0604020202020204" pitchFamily="34" charset="0"/>
              <a:buBlip>
                <a:blip r:embed="rId8"/>
              </a:buBlip>
              <a:defRPr/>
            </a:pPr>
            <a:r>
              <a:rPr lang="zh-CN" altLang="en-US" sz="3200" b="1" noProof="1">
                <a:solidFill>
                  <a:srgbClr val="0033CC"/>
                </a:solidFill>
                <a:effectLst>
                  <a:outerShdw blurRad="38100" dist="38100" dir="2700000">
                    <a:srgbClr val="C0C0C0"/>
                  </a:outerShdw>
                </a:effectLst>
                <a:ea typeface="楷体_GB2312" pitchFamily="49" charset="-122"/>
              </a:rPr>
              <a:t>则必须保证</a:t>
            </a:r>
            <a:r>
              <a:rPr lang="en-US" altLang="zh-CN" sz="3200" b="1" noProof="1">
                <a:solidFill>
                  <a:srgbClr val="0033CC"/>
                </a:solidFill>
                <a:effectLst>
                  <a:outerShdw blurRad="38100" dist="38100" dir="2700000">
                    <a:srgbClr val="C0C0C0"/>
                  </a:outerShdw>
                </a:effectLst>
                <a:ea typeface="楷体_GB2312" pitchFamily="49" charset="-122"/>
              </a:rPr>
              <a:t>X</a:t>
            </a:r>
            <a:r>
              <a:rPr lang="zh-CN" altLang="en-US" sz="3200" b="1" noProof="1">
                <a:solidFill>
                  <a:srgbClr val="0033CC"/>
                </a:solidFill>
                <a:effectLst>
                  <a:outerShdw blurRad="38100" dist="38100" dir="2700000">
                    <a:srgbClr val="C0C0C0"/>
                  </a:outerShdw>
                </a:effectLst>
                <a:ea typeface="楷体_GB2312" pitchFamily="49" charset="-122"/>
              </a:rPr>
              <a:t>和</a:t>
            </a:r>
            <a:r>
              <a:rPr lang="en-US" altLang="zh-CN" sz="3200" b="1" noProof="1">
                <a:solidFill>
                  <a:srgbClr val="0033CC"/>
                </a:solidFill>
                <a:effectLst>
                  <a:outerShdw blurRad="38100" dist="38100" dir="2700000">
                    <a:srgbClr val="C0C0C0"/>
                  </a:outerShdw>
                </a:effectLst>
                <a:ea typeface="楷体_GB2312" pitchFamily="49" charset="-122"/>
              </a:rPr>
              <a:t>Y</a:t>
            </a:r>
            <a:r>
              <a:rPr lang="zh-CN" altLang="en-US" sz="3200" b="1" noProof="1">
                <a:solidFill>
                  <a:srgbClr val="0033CC"/>
                </a:solidFill>
                <a:effectLst>
                  <a:outerShdw blurRad="38100" dist="38100" dir="2700000">
                    <a:srgbClr val="C0C0C0"/>
                  </a:outerShdw>
                </a:effectLst>
                <a:ea typeface="楷体_GB2312" pitchFamily="49" charset="-122"/>
              </a:rPr>
              <a:t>的阶码（指数）是相同的，然后对尾数做加减运算。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73063"/>
                                        </p:tgtEl>
                                        <p:attrNameLst>
                                          <p:attrName>style.visibility</p:attrName>
                                        </p:attrNameLst>
                                      </p:cBhvr>
                                      <p:to>
                                        <p:strVal val="visible"/>
                                      </p:to>
                                    </p:set>
                                    <p:anim to="" calcmode="lin" valueType="num">
                                      <p:cBhvr>
                                        <p:cTn id="7" dur="1" fill="hold"/>
                                        <p:tgtEl>
                                          <p:spTgt spid="173063"/>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173064"/>
                                        </p:tgtEl>
                                        <p:attrNameLst>
                                          <p:attrName>style.visibility</p:attrName>
                                        </p:attrNameLst>
                                      </p:cBhvr>
                                      <p:to>
                                        <p:strVal val="visible"/>
                                      </p:to>
                                    </p:set>
                                    <p:anim to="" calcmode="lin" valueType="num">
                                      <p:cBhvr>
                                        <p:cTn id="12" dur="1" fill="hold"/>
                                        <p:tgtEl>
                                          <p:spTgt spid="173064"/>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73066"/>
                                        </p:tgtEl>
                                        <p:attrNameLst>
                                          <p:attrName>style.visibility</p:attrName>
                                        </p:attrNameLst>
                                      </p:cBhvr>
                                      <p:to>
                                        <p:strVal val="visible"/>
                                      </p:to>
                                    </p:set>
                                    <p:anim to="" calcmode="lin" valueType="num">
                                      <p:cBhvr>
                                        <p:cTn id="17" dur="1" fill="hold"/>
                                        <p:tgtEl>
                                          <p:spTgt spid="173066"/>
                                        </p:tgtEl>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173065"/>
                                        </p:tgtEl>
                                        <p:attrNameLst>
                                          <p:attrName>style.visibility</p:attrName>
                                        </p:attrNameLst>
                                      </p:cBhvr>
                                      <p:to>
                                        <p:strVal val="visible"/>
                                      </p:to>
                                    </p:set>
                                    <p:anim to="" calcmode="lin" valueType="num">
                                      <p:cBhvr>
                                        <p:cTn id="22" dur="1" fill="hold"/>
                                        <p:tgtEl>
                                          <p:spTgt spid="17306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2530"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2</a:t>
            </a:r>
            <a:r>
              <a:rPr lang="zh-CN" altLang="en-US" dirty="0"/>
              <a:t>）十进制数串的表示方法</a:t>
            </a:r>
          </a:p>
        </p:txBody>
      </p:sp>
      <p:sp>
        <p:nvSpPr>
          <p:cNvPr id="22531" name="Rectangle 3"/>
          <p:cNvSpPr>
            <a:spLocks noGrp="1"/>
          </p:cNvSpPr>
          <p:nvPr>
            <p:ph idx="1"/>
          </p:nvPr>
        </p:nvSpPr>
        <p:spPr>
          <a:xfrm>
            <a:off x="457200" y="1076325"/>
            <a:ext cx="7558088" cy="3352800"/>
          </a:xfrm>
        </p:spPr>
        <p:txBody>
          <a:bodyPr wrap="square" lIns="91440" tIns="45720" rIns="91440" bIns="45720" anchor="t" anchorCtr="0"/>
          <a:lstStyle/>
          <a:p>
            <a:pPr marL="0" indent="0" eaLnBrk="1" hangingPunct="1">
              <a:lnSpc>
                <a:spcPct val="90000"/>
              </a:lnSpc>
              <a:spcBef>
                <a:spcPct val="10000"/>
              </a:spcBef>
              <a:buNone/>
            </a:pPr>
            <a:endParaRPr lang="zh-CN" altLang="en-US" sz="2400" b="0" dirty="0"/>
          </a:p>
          <a:p>
            <a:pPr marL="179705" indent="-179705" eaLnBrk="1" hangingPunct="1">
              <a:lnSpc>
                <a:spcPct val="90000"/>
              </a:lnSpc>
              <a:spcBef>
                <a:spcPct val="10000"/>
              </a:spcBef>
            </a:pPr>
            <a:r>
              <a:rPr lang="zh-CN" altLang="en-US" sz="2400" b="0" dirty="0">
                <a:solidFill>
                  <a:srgbClr val="CC0000"/>
                </a:solidFill>
              </a:rPr>
              <a:t>有符号的压缩的十进制数串形式：</a:t>
            </a:r>
            <a:r>
              <a:rPr lang="zh-CN" altLang="en-US" sz="2400" b="0" dirty="0"/>
              <a:t>用</a:t>
            </a:r>
            <a:r>
              <a:rPr lang="en-US" altLang="zh-CN" sz="2400" b="0" dirty="0"/>
              <a:t>BCD</a:t>
            </a:r>
            <a:r>
              <a:rPr lang="zh-CN" altLang="en-US" sz="2400" b="0" dirty="0"/>
              <a:t>码来表示十进制数字，即</a:t>
            </a:r>
            <a:r>
              <a:rPr lang="en-US" altLang="zh-CN" sz="2400" b="0" dirty="0"/>
              <a:t>1</a:t>
            </a:r>
            <a:r>
              <a:rPr lang="zh-CN" altLang="en-US" sz="2400" b="0" dirty="0"/>
              <a:t>个字节存放</a:t>
            </a:r>
            <a:r>
              <a:rPr lang="en-US" altLang="zh-CN" sz="2400" b="0" dirty="0"/>
              <a:t>2</a:t>
            </a:r>
            <a:r>
              <a:rPr lang="zh-CN" altLang="en-US" sz="2400" b="0" dirty="0"/>
              <a:t>个十进制的数字；符号位放在最低位数字位之后，一般用</a:t>
            </a:r>
            <a:r>
              <a:rPr lang="en-US" altLang="zh-CN" sz="2400" b="0" dirty="0"/>
              <a:t>C</a:t>
            </a:r>
            <a:r>
              <a:rPr lang="zh-CN" altLang="en-US" sz="2400" b="0" dirty="0"/>
              <a:t>（</a:t>
            </a:r>
            <a:r>
              <a:rPr lang="en-US" altLang="zh-CN" sz="2400" b="0" dirty="0"/>
              <a:t>12</a:t>
            </a:r>
            <a:r>
              <a:rPr lang="zh-CN" altLang="en-US" sz="2400" b="0" dirty="0"/>
              <a:t>）表示正号，用</a:t>
            </a:r>
            <a:r>
              <a:rPr lang="en-US" altLang="zh-CN" sz="2400" b="0" dirty="0"/>
              <a:t>D</a:t>
            </a:r>
            <a:r>
              <a:rPr lang="zh-CN" altLang="en-US" sz="2400" b="0" dirty="0"/>
              <a:t>（</a:t>
            </a:r>
            <a:r>
              <a:rPr lang="en-US" altLang="zh-CN" sz="2400" b="0" dirty="0"/>
              <a:t>13</a:t>
            </a:r>
            <a:r>
              <a:rPr lang="zh-CN" altLang="en-US" sz="2400" b="0" dirty="0"/>
              <a:t>）表示负号。</a:t>
            </a:r>
          </a:p>
          <a:p>
            <a:pPr marL="539750" lvl="1" indent="-179070" eaLnBrk="1" hangingPunct="1">
              <a:lnSpc>
                <a:spcPct val="90000"/>
              </a:lnSpc>
              <a:spcBef>
                <a:spcPct val="10000"/>
              </a:spcBef>
              <a:spcAft>
                <a:spcPct val="20000"/>
              </a:spcAft>
            </a:pPr>
            <a:r>
              <a:rPr lang="zh-CN" altLang="en-US" b="0" dirty="0"/>
              <a:t>例如 ＋</a:t>
            </a:r>
            <a:r>
              <a:rPr lang="en-US" altLang="zh-CN" b="0" dirty="0"/>
              <a:t>123</a:t>
            </a:r>
            <a:r>
              <a:rPr lang="zh-CN" altLang="en-US" b="0" dirty="0"/>
              <a:t>被表示成</a:t>
            </a:r>
            <a:r>
              <a:rPr lang="en-US" altLang="zh-CN" b="0" dirty="0"/>
              <a:t>123CH</a:t>
            </a:r>
            <a:r>
              <a:rPr lang="zh-CN" altLang="en-US" b="0" dirty="0"/>
              <a:t>，占用两个字节，</a:t>
            </a:r>
            <a:r>
              <a:rPr lang="en-US" altLang="zh-CN" b="0" dirty="0"/>
              <a:t>-12</a:t>
            </a:r>
            <a:r>
              <a:rPr lang="zh-CN" altLang="en-US" b="0" dirty="0"/>
              <a:t>被表示为</a:t>
            </a:r>
            <a:r>
              <a:rPr lang="en-US" altLang="zh-CN" b="0" dirty="0"/>
              <a:t>012DH</a:t>
            </a:r>
            <a:r>
              <a:rPr lang="zh-CN" altLang="en-US" b="0" dirty="0"/>
              <a:t>，也占用两个字节。</a:t>
            </a:r>
          </a:p>
        </p:txBody>
      </p:sp>
      <p:pic>
        <p:nvPicPr>
          <p:cNvPr id="2" name="图片 1"/>
          <p:cNvPicPr>
            <a:picLocks noChangeAspect="1"/>
          </p:cNvPicPr>
          <p:nvPr/>
        </p:nvPicPr>
        <p:blipFill>
          <a:blip r:embed="rId2"/>
          <a:stretch>
            <a:fillRect/>
          </a:stretch>
        </p:blipFill>
        <p:spPr>
          <a:xfrm>
            <a:off x="611505" y="4149090"/>
            <a:ext cx="7305675" cy="70485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D059630E-F60B-3FB6-BB39-CD2067D1045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190</a:t>
            </a:fld>
            <a:endParaRPr lang="en-US" altLang="zh-CN" sz="1400"/>
          </a:p>
        </p:txBody>
      </p:sp>
      <p:sp>
        <p:nvSpPr>
          <p:cNvPr id="216066" name="Rectangle 2">
            <a:extLst>
              <a:ext uri="{FF2B5EF4-FFF2-40B4-BE49-F238E27FC236}">
                <a16:creationId xmlns:a16="http://schemas.microsoft.com/office/drawing/2014/main" id="{D2BEE445-FAE8-3D64-7431-53E9415B1FC3}"/>
              </a:ext>
            </a:extLst>
          </p:cNvPr>
          <p:cNvSpPr>
            <a:spLocks noGrp="1" noChangeArrowheads="1"/>
          </p:cNvSpPr>
          <p:nvPr>
            <p:ph type="title"/>
          </p:nvPr>
        </p:nvSpPr>
        <p:spPr/>
        <p:txBody>
          <a:bodyPr/>
          <a:lstStyle/>
          <a:p>
            <a:pPr eaLnBrk="1" hangingPunct="1">
              <a:defRPr/>
            </a:pPr>
            <a:r>
              <a:rPr kumimoji="1" lang="zh-CN" altLang="en-GB"/>
              <a:t>浮点</a:t>
            </a:r>
            <a:r>
              <a:rPr kumimoji="1" lang="zh-CN" altLang="en-US"/>
              <a:t>加减运算步骤</a:t>
            </a:r>
          </a:p>
        </p:txBody>
      </p:sp>
      <p:sp>
        <p:nvSpPr>
          <p:cNvPr id="216067" name="Rectangle 3">
            <a:extLst>
              <a:ext uri="{FF2B5EF4-FFF2-40B4-BE49-F238E27FC236}">
                <a16:creationId xmlns:a16="http://schemas.microsoft.com/office/drawing/2014/main" id="{F3FB5DC7-7560-9283-DE04-DF7BC52859A9}"/>
              </a:ext>
            </a:extLst>
          </p:cNvPr>
          <p:cNvSpPr>
            <a:spLocks noGrp="1" noChangeArrowheads="1"/>
          </p:cNvSpPr>
          <p:nvPr>
            <p:ph idx="1"/>
          </p:nvPr>
        </p:nvSpPr>
        <p:spPr>
          <a:xfrm>
            <a:off x="684213" y="1268413"/>
            <a:ext cx="7775575" cy="4803775"/>
          </a:xfrm>
        </p:spPr>
        <p:txBody>
          <a:bodyPr/>
          <a:lstStyle/>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1</a:t>
            </a:r>
            <a:r>
              <a:rPr kumimoji="1" lang="zh-CN" altLang="en-US" sz="2400" dirty="0">
                <a:solidFill>
                  <a:srgbClr val="CC0000"/>
                </a:solidFill>
              </a:rPr>
              <a:t>）</a:t>
            </a:r>
            <a:r>
              <a:rPr kumimoji="1" lang="en-US" altLang="zh-CN" sz="2400" dirty="0">
                <a:solidFill>
                  <a:srgbClr val="CC0000"/>
                </a:solidFill>
              </a:rPr>
              <a:t>0</a:t>
            </a:r>
            <a:r>
              <a:rPr kumimoji="1" lang="zh-CN" altLang="en-US" sz="2400" dirty="0">
                <a:solidFill>
                  <a:srgbClr val="CC0000"/>
                </a:solidFill>
              </a:rPr>
              <a:t>操作数检查：</a:t>
            </a:r>
            <a:r>
              <a:rPr kumimoji="1" lang="zh-CN" altLang="en-US" sz="2400" dirty="0"/>
              <a:t>以尽可能的简化操作。</a:t>
            </a:r>
          </a:p>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2</a:t>
            </a:r>
            <a:r>
              <a:rPr kumimoji="1" lang="zh-CN" altLang="en-US" sz="2400" dirty="0">
                <a:solidFill>
                  <a:srgbClr val="CC0000"/>
                </a:solidFill>
              </a:rPr>
              <a:t>）对阶：</a:t>
            </a:r>
            <a:r>
              <a:rPr kumimoji="1" lang="zh-CN" altLang="en-US" sz="2400" dirty="0"/>
              <a:t>原则是</a:t>
            </a:r>
            <a:r>
              <a:rPr kumimoji="1" lang="zh-CN" altLang="en-US" sz="2400" dirty="0">
                <a:solidFill>
                  <a:srgbClr val="008000"/>
                </a:solidFill>
              </a:rPr>
              <a:t>小阶对向大阶</a:t>
            </a:r>
          </a:p>
          <a:p>
            <a:pPr lvl="1" eaLnBrk="1" hangingPunct="1">
              <a:lnSpc>
                <a:spcPct val="90000"/>
              </a:lnSpc>
              <a:spcBef>
                <a:spcPct val="0"/>
              </a:spcBef>
              <a:defRPr/>
            </a:pPr>
            <a:r>
              <a:rPr kumimoji="1" lang="zh-CN" altLang="en-US" sz="2000" dirty="0">
                <a:solidFill>
                  <a:schemeClr val="tx1"/>
                </a:solidFill>
                <a:latin typeface="Times New Roman" panose="02020603050405020304" pitchFamily="18" charset="0"/>
                <a:cs typeface="+mn-ea"/>
              </a:rPr>
              <a:t>求阶差</a:t>
            </a:r>
            <a:r>
              <a:rPr kumimoji="1" lang="en-US" altLang="zh-CN" sz="2000" dirty="0">
                <a:solidFill>
                  <a:schemeClr val="tx1"/>
                </a:solidFill>
                <a:latin typeface="Times New Roman" panose="02020603050405020304" pitchFamily="18" charset="0"/>
                <a:cs typeface="+mn-ea"/>
              </a:rPr>
              <a:t>ΔE=E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Y</a:t>
            </a:r>
            <a:r>
              <a:rPr kumimoji="1" lang="zh-CN" altLang="en-US" sz="2000" dirty="0">
                <a:solidFill>
                  <a:schemeClr val="tx1"/>
                </a:solidFill>
                <a:latin typeface="Times New Roman" panose="02020603050405020304" pitchFamily="18" charset="0"/>
                <a:cs typeface="+mn-ea"/>
              </a:rPr>
              <a:t>，若</a:t>
            </a:r>
            <a:r>
              <a:rPr kumimoji="1" lang="en-US" altLang="zh-CN" sz="2000" dirty="0">
                <a:solidFill>
                  <a:schemeClr val="tx1"/>
                </a:solidFill>
                <a:latin typeface="Times New Roman" panose="02020603050405020304" pitchFamily="18" charset="0"/>
                <a:cs typeface="+mn-ea"/>
              </a:rPr>
              <a:t>ΔE≠0</a:t>
            </a:r>
            <a:r>
              <a:rPr kumimoji="1" lang="zh-CN" altLang="en-US" sz="2000" dirty="0">
                <a:solidFill>
                  <a:schemeClr val="tx1"/>
                </a:solidFill>
                <a:latin typeface="Times New Roman" panose="02020603050405020304" pitchFamily="18" charset="0"/>
                <a:cs typeface="+mn-ea"/>
              </a:rPr>
              <a:t>，即</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Y</a:t>
            </a:r>
            <a:r>
              <a:rPr kumimoji="1" lang="zh-CN" altLang="en-US" sz="2000" dirty="0">
                <a:solidFill>
                  <a:schemeClr val="tx1"/>
                </a:solidFill>
                <a:latin typeface="Times New Roman" panose="02020603050405020304" pitchFamily="18" charset="0"/>
                <a:cs typeface="+mn-ea"/>
              </a:rPr>
              <a:t>时需要对阶。</a:t>
            </a:r>
          </a:p>
          <a:p>
            <a:pPr lvl="1" eaLnBrk="1" hangingPunct="1">
              <a:lnSpc>
                <a:spcPct val="90000"/>
              </a:lnSpc>
              <a:spcBef>
                <a:spcPct val="0"/>
              </a:spcBef>
              <a:defRPr/>
            </a:pPr>
            <a:r>
              <a:rPr kumimoji="1" lang="zh-CN" altLang="en-US" sz="2000" dirty="0">
                <a:solidFill>
                  <a:schemeClr val="tx1"/>
                </a:solidFill>
                <a:latin typeface="Times New Roman" panose="02020603050405020304" pitchFamily="18" charset="0"/>
                <a:cs typeface="+mn-ea"/>
              </a:rPr>
              <a:t>若</a:t>
            </a:r>
            <a:r>
              <a:rPr kumimoji="1" lang="en-US" altLang="zh-CN" sz="2000" dirty="0">
                <a:solidFill>
                  <a:schemeClr val="tx1"/>
                </a:solidFill>
                <a:latin typeface="Times New Roman" panose="02020603050405020304" pitchFamily="18" charset="0"/>
                <a:cs typeface="+mn-ea"/>
              </a:rPr>
              <a:t>ΔE&gt;0</a:t>
            </a:r>
            <a:r>
              <a:rPr kumimoji="1" lang="zh-CN" altLang="en-US" sz="2000" dirty="0">
                <a:solidFill>
                  <a:schemeClr val="tx1"/>
                </a:solidFill>
                <a:latin typeface="Times New Roman" panose="02020603050405020304" pitchFamily="18" charset="0"/>
                <a:cs typeface="+mn-ea"/>
              </a:rPr>
              <a:t>，则</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&gt;E</a:t>
            </a:r>
            <a:r>
              <a:rPr kumimoji="1" lang="en-US" altLang="zh-CN" sz="2000" baseline="-25000" dirty="0">
                <a:solidFill>
                  <a:schemeClr val="tx1"/>
                </a:solidFill>
                <a:latin typeface="Times New Roman" panose="02020603050405020304" pitchFamily="18" charset="0"/>
                <a:cs typeface="+mn-ea"/>
              </a:rPr>
              <a:t>Y</a:t>
            </a:r>
            <a:r>
              <a:rPr kumimoji="1" lang="zh-CN" altLang="en-US" sz="2000" dirty="0">
                <a:solidFill>
                  <a:schemeClr val="tx1"/>
                </a:solidFill>
                <a:latin typeface="Times New Roman" panose="02020603050405020304" pitchFamily="18" charset="0"/>
                <a:cs typeface="+mn-ea"/>
              </a:rPr>
              <a:t>，</a:t>
            </a:r>
            <a:r>
              <a:rPr kumimoji="1" lang="en-US" altLang="zh-CN" sz="2000" dirty="0">
                <a:solidFill>
                  <a:schemeClr val="tx1"/>
                </a:solidFill>
                <a:latin typeface="Times New Roman" panose="02020603050405020304" pitchFamily="18" charset="0"/>
                <a:cs typeface="+mn-ea"/>
              </a:rPr>
              <a:t>M</a:t>
            </a:r>
            <a:r>
              <a:rPr kumimoji="1" lang="en-US" altLang="zh-CN" sz="2000" baseline="-25000" dirty="0">
                <a:solidFill>
                  <a:schemeClr val="tx1"/>
                </a:solidFill>
                <a:latin typeface="Times New Roman" panose="02020603050405020304" pitchFamily="18" charset="0"/>
                <a:cs typeface="+mn-ea"/>
              </a:rPr>
              <a:t>Y</a:t>
            </a:r>
            <a:r>
              <a:rPr kumimoji="1" lang="zh-CN" altLang="en-US" sz="2000" dirty="0">
                <a:solidFill>
                  <a:schemeClr val="tx1"/>
                </a:solidFill>
                <a:latin typeface="Times New Roman" panose="02020603050405020304" pitchFamily="18" charset="0"/>
                <a:cs typeface="+mn-ea"/>
              </a:rPr>
              <a:t>每右移一位，</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Y</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，直至 </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Y</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 </a:t>
            </a:r>
            <a:r>
              <a:rPr kumimoji="1" lang="zh-CN" altLang="en-US" sz="2000" dirty="0">
                <a:solidFill>
                  <a:schemeClr val="tx1"/>
                </a:solidFill>
                <a:latin typeface="Times New Roman" panose="02020603050405020304" pitchFamily="18" charset="0"/>
                <a:cs typeface="+mn-ea"/>
              </a:rPr>
              <a:t>。</a:t>
            </a:r>
          </a:p>
          <a:p>
            <a:pPr lvl="1" eaLnBrk="1" hangingPunct="1">
              <a:lnSpc>
                <a:spcPct val="90000"/>
              </a:lnSpc>
              <a:spcBef>
                <a:spcPct val="0"/>
              </a:spcBef>
              <a:defRPr/>
            </a:pPr>
            <a:r>
              <a:rPr kumimoji="1" lang="zh-CN" altLang="en-US" sz="2000" dirty="0">
                <a:solidFill>
                  <a:schemeClr val="tx1"/>
                </a:solidFill>
                <a:latin typeface="Times New Roman" panose="02020603050405020304" pitchFamily="18" charset="0"/>
                <a:cs typeface="+mn-ea"/>
              </a:rPr>
              <a:t>若</a:t>
            </a:r>
            <a:r>
              <a:rPr kumimoji="1" lang="en-US" altLang="zh-CN" sz="2000" dirty="0">
                <a:solidFill>
                  <a:schemeClr val="tx1"/>
                </a:solidFill>
                <a:latin typeface="Times New Roman" panose="02020603050405020304" pitchFamily="18" charset="0"/>
                <a:cs typeface="+mn-ea"/>
              </a:rPr>
              <a:t>ΔE&lt;0</a:t>
            </a:r>
            <a:r>
              <a:rPr kumimoji="1" lang="zh-CN" altLang="en-US" sz="2000" dirty="0">
                <a:solidFill>
                  <a:schemeClr val="tx1"/>
                </a:solidFill>
                <a:latin typeface="Times New Roman" panose="02020603050405020304" pitchFamily="18" charset="0"/>
                <a:cs typeface="+mn-ea"/>
              </a:rPr>
              <a:t>，则</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&lt;E</a:t>
            </a:r>
            <a:r>
              <a:rPr kumimoji="1" lang="en-US" altLang="zh-CN" sz="2000" baseline="-25000" dirty="0">
                <a:solidFill>
                  <a:schemeClr val="tx1"/>
                </a:solidFill>
                <a:latin typeface="Times New Roman" panose="02020603050405020304" pitchFamily="18" charset="0"/>
                <a:cs typeface="+mn-ea"/>
              </a:rPr>
              <a:t>Y</a:t>
            </a:r>
            <a:r>
              <a:rPr kumimoji="1" lang="zh-CN" altLang="en-US" sz="2000" dirty="0">
                <a:solidFill>
                  <a:schemeClr val="tx1"/>
                </a:solidFill>
                <a:latin typeface="Times New Roman" panose="02020603050405020304" pitchFamily="18" charset="0"/>
                <a:cs typeface="+mn-ea"/>
              </a:rPr>
              <a:t>，</a:t>
            </a:r>
            <a:r>
              <a:rPr kumimoji="1" lang="en-US" altLang="zh-CN" sz="2000" dirty="0">
                <a:solidFill>
                  <a:schemeClr val="tx1"/>
                </a:solidFill>
                <a:latin typeface="Times New Roman" panose="02020603050405020304" pitchFamily="18" charset="0"/>
                <a:cs typeface="+mn-ea"/>
              </a:rPr>
              <a:t>M</a:t>
            </a:r>
            <a:r>
              <a:rPr kumimoji="1" lang="en-US" altLang="zh-CN" sz="2000" baseline="-25000" dirty="0">
                <a:solidFill>
                  <a:schemeClr val="tx1"/>
                </a:solidFill>
                <a:latin typeface="Times New Roman" panose="02020603050405020304" pitchFamily="18" charset="0"/>
                <a:cs typeface="+mn-ea"/>
              </a:rPr>
              <a:t>X</a:t>
            </a:r>
            <a:r>
              <a:rPr kumimoji="1" lang="zh-CN" altLang="en-US" sz="2000" dirty="0">
                <a:solidFill>
                  <a:schemeClr val="tx1"/>
                </a:solidFill>
                <a:latin typeface="Times New Roman" panose="02020603050405020304" pitchFamily="18" charset="0"/>
                <a:cs typeface="+mn-ea"/>
              </a:rPr>
              <a:t>每右移一位，</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，直至</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X</a:t>
            </a:r>
            <a:r>
              <a:rPr kumimoji="1" lang="en-US" altLang="zh-CN" sz="2000" dirty="0">
                <a:solidFill>
                  <a:schemeClr val="tx1"/>
                </a:solidFill>
                <a:latin typeface="Times New Roman" panose="02020603050405020304" pitchFamily="18" charset="0"/>
                <a:cs typeface="+mn-ea"/>
              </a:rPr>
              <a:t>=E</a:t>
            </a:r>
            <a:r>
              <a:rPr kumimoji="1" lang="en-US" altLang="zh-CN" sz="2000" baseline="-25000" dirty="0">
                <a:solidFill>
                  <a:schemeClr val="tx1"/>
                </a:solidFill>
                <a:latin typeface="Times New Roman" panose="02020603050405020304" pitchFamily="18" charset="0"/>
                <a:cs typeface="+mn-ea"/>
              </a:rPr>
              <a:t>Y</a:t>
            </a:r>
            <a:r>
              <a:rPr kumimoji="1" lang="en-US" altLang="zh-CN" sz="2000" dirty="0">
                <a:solidFill>
                  <a:schemeClr val="tx1"/>
                </a:solidFill>
                <a:latin typeface="Times New Roman" panose="02020603050405020304" pitchFamily="18" charset="0"/>
                <a:cs typeface="+mn-ea"/>
              </a:rPr>
              <a:t> </a:t>
            </a:r>
            <a:r>
              <a:rPr kumimoji="1" lang="zh-CN" altLang="en-US" sz="2000" dirty="0">
                <a:solidFill>
                  <a:schemeClr val="tx1"/>
                </a:solidFill>
                <a:latin typeface="Times New Roman" panose="02020603050405020304" pitchFamily="18" charset="0"/>
                <a:cs typeface="+mn-ea"/>
              </a:rPr>
              <a:t>。</a:t>
            </a:r>
          </a:p>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3</a:t>
            </a:r>
            <a:r>
              <a:rPr kumimoji="1" lang="zh-CN" altLang="en-US" sz="2400" dirty="0">
                <a:solidFill>
                  <a:srgbClr val="CC0000"/>
                </a:solidFill>
              </a:rPr>
              <a:t>）尾数相加减</a:t>
            </a:r>
          </a:p>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4</a:t>
            </a:r>
            <a:r>
              <a:rPr kumimoji="1" lang="zh-CN" altLang="en-US" sz="2400" dirty="0">
                <a:solidFill>
                  <a:srgbClr val="CC0000"/>
                </a:solidFill>
              </a:rPr>
              <a:t>）结果规格化：</a:t>
            </a:r>
            <a:r>
              <a:rPr kumimoji="1" lang="zh-CN" altLang="en-US" sz="2400" dirty="0"/>
              <a:t>尾数运算的结果可能出现两种非规格化情况：</a:t>
            </a:r>
          </a:p>
          <a:p>
            <a:pPr lvl="1" eaLnBrk="1" hangingPunct="1">
              <a:lnSpc>
                <a:spcPct val="90000"/>
              </a:lnSpc>
              <a:spcBef>
                <a:spcPct val="0"/>
              </a:spcBef>
              <a:defRPr/>
            </a:pPr>
            <a:r>
              <a:rPr kumimoji="1" lang="en-US" altLang="zh-CN" sz="2000" dirty="0">
                <a:solidFill>
                  <a:schemeClr val="tx1"/>
                </a:solidFill>
                <a:latin typeface="Times New Roman" panose="02020603050405020304" pitchFamily="18" charset="0"/>
                <a:cs typeface="+mn-ea"/>
              </a:rPr>
              <a:t>A</a:t>
            </a:r>
            <a:r>
              <a:rPr kumimoji="1" lang="zh-CN" altLang="en-US" sz="2000" dirty="0">
                <a:solidFill>
                  <a:schemeClr val="tx1"/>
                </a:solidFill>
                <a:latin typeface="Times New Roman" panose="02020603050405020304" pitchFamily="18" charset="0"/>
                <a:cs typeface="+mn-ea"/>
              </a:rPr>
              <a:t>、尾数溢出：需要右规（</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次），即尾数右移</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位，阶码＋</a:t>
            </a:r>
            <a:r>
              <a:rPr kumimoji="1" lang="en-US" altLang="zh-CN" sz="2000" dirty="0">
                <a:solidFill>
                  <a:schemeClr val="tx1"/>
                </a:solidFill>
                <a:latin typeface="Times New Roman" panose="02020603050405020304" pitchFamily="18" charset="0"/>
                <a:cs typeface="+mn-ea"/>
              </a:rPr>
              <a:t>1</a:t>
            </a:r>
          </a:p>
          <a:p>
            <a:pPr lvl="1" eaLnBrk="1" hangingPunct="1">
              <a:lnSpc>
                <a:spcPct val="90000"/>
              </a:lnSpc>
              <a:spcBef>
                <a:spcPct val="0"/>
              </a:spcBef>
              <a:defRPr/>
            </a:pPr>
            <a:r>
              <a:rPr kumimoji="1" lang="en-US" altLang="zh-CN" sz="2000" dirty="0">
                <a:solidFill>
                  <a:schemeClr val="tx1"/>
                </a:solidFill>
                <a:latin typeface="Times New Roman" panose="02020603050405020304" pitchFamily="18" charset="0"/>
                <a:cs typeface="+mn-ea"/>
              </a:rPr>
              <a:t>B</a:t>
            </a:r>
            <a:r>
              <a:rPr kumimoji="1" lang="zh-CN" altLang="en-US" sz="2000" dirty="0">
                <a:solidFill>
                  <a:schemeClr val="tx1"/>
                </a:solidFill>
                <a:latin typeface="Times New Roman" panose="02020603050405020304" pitchFamily="18" charset="0"/>
                <a:cs typeface="+mn-ea"/>
              </a:rPr>
              <a:t>、</a:t>
            </a:r>
            <a:r>
              <a:rPr kumimoji="1" lang="en-US" altLang="zh-CN" sz="2000" dirty="0">
                <a:solidFill>
                  <a:schemeClr val="tx1"/>
                </a:solidFill>
                <a:latin typeface="Times New Roman" panose="02020603050405020304" pitchFamily="18" charset="0"/>
                <a:cs typeface="+mn-ea"/>
              </a:rPr>
              <a:t>|</a:t>
            </a:r>
            <a:r>
              <a:rPr kumimoji="1" lang="zh-CN" altLang="en-US" sz="2000" dirty="0">
                <a:solidFill>
                  <a:schemeClr val="tx1"/>
                </a:solidFill>
                <a:latin typeface="Times New Roman" panose="02020603050405020304" pitchFamily="18" charset="0"/>
                <a:cs typeface="+mn-ea"/>
              </a:rPr>
              <a:t>尾数</a:t>
            </a:r>
            <a:r>
              <a:rPr kumimoji="1" lang="en-US" altLang="zh-CN" sz="2000" dirty="0">
                <a:solidFill>
                  <a:schemeClr val="tx1"/>
                </a:solidFill>
                <a:latin typeface="Times New Roman" panose="02020603050405020304" pitchFamily="18" charset="0"/>
                <a:cs typeface="+mn-ea"/>
              </a:rPr>
              <a:t>| &lt;2</a:t>
            </a:r>
            <a:r>
              <a:rPr kumimoji="1" lang="en-US" altLang="zh-CN" sz="2000" baseline="30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：需要左规，即尾数左移</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位，阶码－</a:t>
            </a:r>
            <a:r>
              <a:rPr kumimoji="1" lang="en-US" altLang="zh-CN" sz="2000" dirty="0">
                <a:solidFill>
                  <a:schemeClr val="tx1"/>
                </a:solidFill>
                <a:latin typeface="Times New Roman" panose="02020603050405020304" pitchFamily="18" charset="0"/>
                <a:cs typeface="+mn-ea"/>
              </a:rPr>
              <a:t>1</a:t>
            </a:r>
            <a:r>
              <a:rPr kumimoji="1" lang="zh-CN" altLang="en-US" sz="2000" dirty="0">
                <a:solidFill>
                  <a:schemeClr val="tx1"/>
                </a:solidFill>
                <a:latin typeface="Times New Roman" panose="02020603050405020304" pitchFamily="18" charset="0"/>
                <a:cs typeface="+mn-ea"/>
              </a:rPr>
              <a:t>，左规可能多次，直到尾数变为规格化形式。</a:t>
            </a:r>
          </a:p>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5</a:t>
            </a:r>
            <a:r>
              <a:rPr kumimoji="1" lang="zh-CN" altLang="en-US" sz="2400" dirty="0">
                <a:solidFill>
                  <a:srgbClr val="CC0000"/>
                </a:solidFill>
              </a:rPr>
              <a:t>）舍入：</a:t>
            </a:r>
            <a:r>
              <a:rPr kumimoji="1" lang="zh-CN" altLang="en-US" sz="2400" dirty="0"/>
              <a:t>可采用截断法、</a:t>
            </a:r>
            <a:r>
              <a:rPr kumimoji="1" lang="en-US" altLang="zh-CN" sz="2400" dirty="0"/>
              <a:t>0</a:t>
            </a:r>
            <a:r>
              <a:rPr kumimoji="1" lang="zh-CN" altLang="en-US" sz="2400" dirty="0"/>
              <a:t>舍</a:t>
            </a:r>
            <a:r>
              <a:rPr kumimoji="1" lang="en-US" altLang="zh-CN" sz="2400" dirty="0"/>
              <a:t>1</a:t>
            </a:r>
            <a:r>
              <a:rPr kumimoji="1" lang="zh-CN" altLang="en-US" sz="2400" dirty="0"/>
              <a:t>入法、末位恒置</a:t>
            </a:r>
            <a:r>
              <a:rPr kumimoji="1" lang="en-US" altLang="zh-CN" sz="2400" dirty="0"/>
              <a:t>1</a:t>
            </a:r>
            <a:r>
              <a:rPr kumimoji="1" lang="zh-CN" altLang="en-US" sz="2400" dirty="0"/>
              <a:t>。 </a:t>
            </a:r>
            <a:endParaRPr kumimoji="1" lang="en-US" altLang="zh-CN" sz="2400" dirty="0"/>
          </a:p>
          <a:p>
            <a:pPr eaLnBrk="1" hangingPunct="1">
              <a:lnSpc>
                <a:spcPct val="90000"/>
              </a:lnSpc>
              <a:spcBef>
                <a:spcPct val="0"/>
              </a:spcBef>
              <a:defRPr/>
            </a:pPr>
            <a:r>
              <a:rPr kumimoji="1" lang="zh-CN" altLang="en-US" sz="2400" dirty="0">
                <a:solidFill>
                  <a:srgbClr val="CC0000"/>
                </a:solidFill>
              </a:rPr>
              <a:t>（</a:t>
            </a:r>
            <a:r>
              <a:rPr kumimoji="1" lang="en-US" altLang="zh-CN" sz="2400" dirty="0">
                <a:solidFill>
                  <a:srgbClr val="CC0000"/>
                </a:solidFill>
              </a:rPr>
              <a:t>6</a:t>
            </a:r>
            <a:r>
              <a:rPr kumimoji="1" lang="zh-CN" altLang="en-US" sz="2400" dirty="0">
                <a:solidFill>
                  <a:srgbClr val="CC0000"/>
                </a:solidFill>
              </a:rPr>
              <a:t>）溢出：</a:t>
            </a:r>
            <a:r>
              <a:rPr kumimoji="1" lang="zh-CN" altLang="en-US" sz="2400" dirty="0"/>
              <a:t>判断阶码溢出与否</a:t>
            </a:r>
            <a:endParaRPr kumimoji="1" lang="zh-CN" altLang="en-GB" sz="2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64802B06-AE8E-9878-C36E-A0CD6F5FBE62}"/>
              </a:ext>
            </a:extLst>
          </p:cNvPr>
          <p:cNvSpPr>
            <a:spLocks noChangeArrowheads="1"/>
          </p:cNvSpPr>
          <p:nvPr/>
        </p:nvSpPr>
        <p:spPr bwMode="auto">
          <a:xfrm>
            <a:off x="428625" y="642938"/>
            <a:ext cx="8075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2. </a:t>
            </a:r>
            <a:r>
              <a:rPr lang="zh-CN" altLang="en-US" sz="2800" b="1"/>
              <a:t>对阶</a:t>
            </a:r>
            <a:r>
              <a:rPr lang="en-US" altLang="zh-CN" sz="2800" b="1"/>
              <a:t>---</a:t>
            </a:r>
            <a:r>
              <a:rPr lang="zh-CN" altLang="en-US" sz="2800" b="1">
                <a:solidFill>
                  <a:srgbClr val="0000FF"/>
                </a:solidFill>
              </a:rPr>
              <a:t>使两个浮点数阶码取得一致的过程。</a:t>
            </a:r>
            <a:endParaRPr lang="zh-CN" altLang="en-US" sz="2800" b="1">
              <a:solidFill>
                <a:srgbClr val="0000FF"/>
              </a:solidFill>
              <a:latin typeface="Arial" panose="020B0604020202020204" pitchFamily="34" charset="0"/>
            </a:endParaRPr>
          </a:p>
        </p:txBody>
      </p:sp>
      <p:sp>
        <p:nvSpPr>
          <p:cNvPr id="35843" name="Rectangle 5">
            <a:extLst>
              <a:ext uri="{FF2B5EF4-FFF2-40B4-BE49-F238E27FC236}">
                <a16:creationId xmlns:a16="http://schemas.microsoft.com/office/drawing/2014/main" id="{A4D5993C-F100-0B8D-9CAA-11C90DC80F29}"/>
              </a:ext>
            </a:extLst>
          </p:cNvPr>
          <p:cNvSpPr>
            <a:spLocks noChangeArrowheads="1"/>
          </p:cNvSpPr>
          <p:nvPr/>
        </p:nvSpPr>
        <p:spPr bwMode="auto">
          <a:xfrm>
            <a:off x="468313" y="1412875"/>
            <a:ext cx="4038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1</a:t>
            </a:r>
            <a:r>
              <a:rPr lang="zh-CN" altLang="en-US"/>
              <a:t>）作用：对齐小数点。</a:t>
            </a:r>
            <a:endParaRPr lang="zh-CN" altLang="en-US">
              <a:latin typeface="Arial" panose="020B0604020202020204" pitchFamily="34" charset="0"/>
            </a:endParaRPr>
          </a:p>
        </p:txBody>
      </p:sp>
      <p:sp>
        <p:nvSpPr>
          <p:cNvPr id="35844" name="Rectangle 6">
            <a:extLst>
              <a:ext uri="{FF2B5EF4-FFF2-40B4-BE49-F238E27FC236}">
                <a16:creationId xmlns:a16="http://schemas.microsoft.com/office/drawing/2014/main" id="{9294F378-00BC-D827-9600-4C374A3F4153}"/>
              </a:ext>
            </a:extLst>
          </p:cNvPr>
          <p:cNvSpPr>
            <a:spLocks noChangeArrowheads="1"/>
          </p:cNvSpPr>
          <p:nvPr/>
        </p:nvSpPr>
        <p:spPr bwMode="auto">
          <a:xfrm>
            <a:off x="539750" y="1844675"/>
            <a:ext cx="4648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2</a:t>
            </a:r>
            <a:r>
              <a:rPr lang="zh-CN" altLang="en-US"/>
              <a:t>）原则：小阶向大阶看齐。</a:t>
            </a:r>
            <a:endParaRPr lang="zh-CN" altLang="en-US">
              <a:latin typeface="Arial" panose="020B0604020202020204" pitchFamily="34" charset="0"/>
            </a:endParaRPr>
          </a:p>
        </p:txBody>
      </p:sp>
      <p:sp>
        <p:nvSpPr>
          <p:cNvPr id="35845" name="Rectangle 7">
            <a:extLst>
              <a:ext uri="{FF2B5EF4-FFF2-40B4-BE49-F238E27FC236}">
                <a16:creationId xmlns:a16="http://schemas.microsoft.com/office/drawing/2014/main" id="{9D428D1B-84F3-74D5-8AD4-BA338D8A5697}"/>
              </a:ext>
            </a:extLst>
          </p:cNvPr>
          <p:cNvSpPr>
            <a:spLocks noChangeArrowheads="1"/>
          </p:cNvSpPr>
          <p:nvPr/>
        </p:nvSpPr>
        <p:spPr bwMode="auto">
          <a:xfrm>
            <a:off x="1066800" y="5257800"/>
            <a:ext cx="937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若</a:t>
            </a:r>
            <a:r>
              <a:rPr lang="en-US" altLang="zh-CN" sz="2000"/>
              <a:t>ΔE&lt;0</a:t>
            </a:r>
            <a:r>
              <a:rPr lang="zh-CN" altLang="en-US" sz="2000"/>
              <a:t>，将</a:t>
            </a:r>
            <a:r>
              <a:rPr lang="en-US" altLang="zh-CN" sz="2000"/>
              <a:t>Mx</a:t>
            </a:r>
            <a:r>
              <a:rPr lang="zh-CN" altLang="en-US" sz="2000"/>
              <a:t>右移，每右移一位，</a:t>
            </a:r>
            <a:r>
              <a:rPr lang="en-US" altLang="zh-CN" sz="2000"/>
              <a:t>ΔE+1→ΔE</a:t>
            </a:r>
            <a:r>
              <a:rPr lang="zh-CN" altLang="en-US" sz="2000"/>
              <a:t>，直到</a:t>
            </a:r>
            <a:r>
              <a:rPr lang="en-US" altLang="zh-CN" sz="2000"/>
              <a:t>ΔE =0</a:t>
            </a:r>
            <a:r>
              <a:rPr lang="zh-CN" altLang="en-US" sz="2000"/>
              <a:t>为止。</a:t>
            </a:r>
          </a:p>
        </p:txBody>
      </p:sp>
      <p:sp>
        <p:nvSpPr>
          <p:cNvPr id="35846" name="Rectangle 8">
            <a:extLst>
              <a:ext uri="{FF2B5EF4-FFF2-40B4-BE49-F238E27FC236}">
                <a16:creationId xmlns:a16="http://schemas.microsoft.com/office/drawing/2014/main" id="{800E15E4-21CD-9E50-4B6F-B27A6106380C}"/>
              </a:ext>
            </a:extLst>
          </p:cNvPr>
          <p:cNvSpPr>
            <a:spLocks noChangeArrowheads="1"/>
          </p:cNvSpPr>
          <p:nvPr/>
        </p:nvSpPr>
        <p:spPr bwMode="auto">
          <a:xfrm>
            <a:off x="468313" y="3068638"/>
            <a:ext cx="1871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3) </a:t>
            </a:r>
            <a:r>
              <a:rPr lang="zh-CN" altLang="en-US"/>
              <a:t>方法：</a:t>
            </a:r>
          </a:p>
        </p:txBody>
      </p:sp>
      <p:sp>
        <p:nvSpPr>
          <p:cNvPr id="35847" name="Rectangle 9">
            <a:extLst>
              <a:ext uri="{FF2B5EF4-FFF2-40B4-BE49-F238E27FC236}">
                <a16:creationId xmlns:a16="http://schemas.microsoft.com/office/drawing/2014/main" id="{430639AA-BF3B-B36E-CDD0-2E1922034F01}"/>
              </a:ext>
            </a:extLst>
          </p:cNvPr>
          <p:cNvSpPr>
            <a:spLocks noChangeArrowheads="1"/>
          </p:cNvSpPr>
          <p:nvPr/>
        </p:nvSpPr>
        <p:spPr bwMode="auto">
          <a:xfrm>
            <a:off x="1219200" y="6172200"/>
            <a:ext cx="5103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③ </a:t>
            </a:r>
            <a:r>
              <a:rPr lang="zh-CN" altLang="en-US" sz="2000"/>
              <a:t>定点机上的浮点运算，用程序实现对阶。</a:t>
            </a:r>
          </a:p>
        </p:txBody>
      </p:sp>
      <p:sp>
        <p:nvSpPr>
          <p:cNvPr id="35848" name="Rectangle 10">
            <a:extLst>
              <a:ext uri="{FF2B5EF4-FFF2-40B4-BE49-F238E27FC236}">
                <a16:creationId xmlns:a16="http://schemas.microsoft.com/office/drawing/2014/main" id="{2E7947ED-A8BB-B005-FA56-B0B3B627453E}"/>
              </a:ext>
            </a:extLst>
          </p:cNvPr>
          <p:cNvSpPr>
            <a:spLocks noChangeArrowheads="1"/>
          </p:cNvSpPr>
          <p:nvPr/>
        </p:nvSpPr>
        <p:spPr bwMode="auto">
          <a:xfrm>
            <a:off x="1219200" y="5715000"/>
            <a:ext cx="414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② </a:t>
            </a:r>
            <a:r>
              <a:rPr lang="zh-CN" altLang="en-US" sz="2000"/>
              <a:t>直接利用比较、移位电路实现。</a:t>
            </a:r>
          </a:p>
        </p:txBody>
      </p:sp>
      <p:sp>
        <p:nvSpPr>
          <p:cNvPr id="35849" name="Rectangle 11">
            <a:extLst>
              <a:ext uri="{FF2B5EF4-FFF2-40B4-BE49-F238E27FC236}">
                <a16:creationId xmlns:a16="http://schemas.microsoft.com/office/drawing/2014/main" id="{F8F557F5-7B93-D0CD-A9B2-A654D50363EE}"/>
              </a:ext>
            </a:extLst>
          </p:cNvPr>
          <p:cNvSpPr>
            <a:spLocks noChangeArrowheads="1"/>
          </p:cNvSpPr>
          <p:nvPr/>
        </p:nvSpPr>
        <p:spPr bwMode="auto">
          <a:xfrm>
            <a:off x="1143000" y="3557588"/>
            <a:ext cx="350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① </a:t>
            </a:r>
            <a:r>
              <a:rPr lang="zh-CN" altLang="en-US" sz="2000"/>
              <a:t>利用加法、移位电路实现</a:t>
            </a:r>
            <a:r>
              <a:rPr lang="en-US" altLang="zh-CN" sz="2000"/>
              <a:t>:</a:t>
            </a:r>
          </a:p>
        </p:txBody>
      </p:sp>
      <p:sp>
        <p:nvSpPr>
          <p:cNvPr id="35850" name="Rectangle 12">
            <a:extLst>
              <a:ext uri="{FF2B5EF4-FFF2-40B4-BE49-F238E27FC236}">
                <a16:creationId xmlns:a16="http://schemas.microsoft.com/office/drawing/2014/main" id="{C10B34FA-AD40-8091-7BF5-70CF6054FD21}"/>
              </a:ext>
            </a:extLst>
          </p:cNvPr>
          <p:cNvSpPr>
            <a:spLocks noChangeArrowheads="1"/>
          </p:cNvSpPr>
          <p:nvPr/>
        </p:nvSpPr>
        <p:spPr bwMode="auto">
          <a:xfrm>
            <a:off x="1295400" y="4132263"/>
            <a:ext cx="3421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求阶差 </a:t>
            </a:r>
            <a:r>
              <a:rPr lang="en-US" altLang="zh-CN" sz="2000"/>
              <a:t>ΔE=Ex-Ey</a:t>
            </a:r>
          </a:p>
        </p:txBody>
      </p:sp>
      <p:sp>
        <p:nvSpPr>
          <p:cNvPr id="35851" name="Rectangle 13">
            <a:extLst>
              <a:ext uri="{FF2B5EF4-FFF2-40B4-BE49-F238E27FC236}">
                <a16:creationId xmlns:a16="http://schemas.microsoft.com/office/drawing/2014/main" id="{C3C1C5BF-B7F1-26DD-DA04-861C3738C611}"/>
              </a:ext>
            </a:extLst>
          </p:cNvPr>
          <p:cNvSpPr>
            <a:spLocks noChangeArrowheads="1"/>
          </p:cNvSpPr>
          <p:nvPr/>
        </p:nvSpPr>
        <p:spPr bwMode="auto">
          <a:xfrm>
            <a:off x="1066800" y="47244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若</a:t>
            </a:r>
            <a:r>
              <a:rPr lang="en-US" altLang="zh-CN" sz="2000"/>
              <a:t>ΔE&gt;0</a:t>
            </a:r>
            <a:r>
              <a:rPr lang="zh-CN" altLang="en-US" sz="2000"/>
              <a:t>，将</a:t>
            </a:r>
            <a:r>
              <a:rPr lang="en-US" altLang="zh-CN" sz="2000"/>
              <a:t>My</a:t>
            </a:r>
            <a:r>
              <a:rPr lang="zh-CN" altLang="en-US" sz="2000"/>
              <a:t>右移，每右移一位，</a:t>
            </a:r>
            <a:r>
              <a:rPr lang="en-US" altLang="zh-CN" sz="2000"/>
              <a:t>ΔE-1→ΔE</a:t>
            </a:r>
            <a:r>
              <a:rPr lang="zh-CN" altLang="en-US" sz="2000"/>
              <a:t>，直到</a:t>
            </a:r>
            <a:r>
              <a:rPr lang="en-US" altLang="zh-CN" sz="2000"/>
              <a:t>ΔE =0</a:t>
            </a:r>
            <a:r>
              <a:rPr lang="zh-CN" altLang="en-US" sz="2000"/>
              <a:t>为止；</a:t>
            </a:r>
          </a:p>
        </p:txBody>
      </p:sp>
      <p:sp>
        <p:nvSpPr>
          <p:cNvPr id="35852" name="Text Box 13">
            <a:extLst>
              <a:ext uri="{FF2B5EF4-FFF2-40B4-BE49-F238E27FC236}">
                <a16:creationId xmlns:a16="http://schemas.microsoft.com/office/drawing/2014/main" id="{F2F5A7AD-D333-334F-98F6-D143F3B9A26F}"/>
              </a:ext>
            </a:extLst>
          </p:cNvPr>
          <p:cNvSpPr txBox="1">
            <a:spLocks noChangeArrowheads="1"/>
          </p:cNvSpPr>
          <p:nvPr/>
        </p:nvSpPr>
        <p:spPr bwMode="auto">
          <a:xfrm>
            <a:off x="1403350" y="2276475"/>
            <a:ext cx="75612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0.1011×10</a:t>
            </a:r>
            <a:r>
              <a:rPr lang="en-US" altLang="zh-CN" baseline="30000"/>
              <a:t>2</a:t>
            </a:r>
            <a:r>
              <a:rPr lang="en-US" altLang="zh-CN"/>
              <a:t>=   0.1011×10</a:t>
            </a:r>
            <a:r>
              <a:rPr lang="en-US" altLang="zh-CN" baseline="30000"/>
              <a:t>2 </a:t>
            </a:r>
            <a:r>
              <a:rPr lang="en-US" altLang="zh-CN"/>
              <a:t>= 0.0010(</a:t>
            </a:r>
            <a:r>
              <a:rPr lang="en-US" altLang="zh-CN">
                <a:solidFill>
                  <a:srgbClr val="FF0000"/>
                </a:solidFill>
              </a:rPr>
              <a:t>11)</a:t>
            </a:r>
            <a:r>
              <a:rPr lang="en-US" altLang="zh-CN"/>
              <a:t>×10</a:t>
            </a:r>
            <a:r>
              <a:rPr lang="en-US" altLang="zh-CN" baseline="30000"/>
              <a:t>4 </a:t>
            </a:r>
            <a:r>
              <a:rPr lang="en-US" altLang="zh-CN"/>
              <a:t>0.1101×10</a:t>
            </a:r>
            <a:r>
              <a:rPr lang="en-US" altLang="zh-CN" baseline="30000"/>
              <a:t>4</a:t>
            </a:r>
            <a:r>
              <a:rPr lang="en-US" altLang="zh-CN"/>
              <a:t>=</a:t>
            </a:r>
            <a:r>
              <a:rPr lang="en-US" altLang="zh-CN">
                <a:solidFill>
                  <a:srgbClr val="FF0000"/>
                </a:solidFill>
              </a:rPr>
              <a:t>(1)</a:t>
            </a:r>
            <a:r>
              <a:rPr lang="en-US" altLang="zh-CN"/>
              <a:t>1.0100×10</a:t>
            </a:r>
            <a:r>
              <a:rPr lang="en-US" altLang="zh-CN" baseline="30000"/>
              <a:t>2 </a:t>
            </a:r>
            <a:r>
              <a:rPr lang="en-US" altLang="zh-CN"/>
              <a:t>= 0.1101×10</a:t>
            </a:r>
            <a:r>
              <a:rPr lang="en-US" altLang="zh-CN" baseline="30000"/>
              <a:t>4</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3AB58C6-F590-1806-C370-2A035F371147}"/>
              </a:ext>
            </a:extLst>
          </p:cNvPr>
          <p:cNvSpPr>
            <a:spLocks noChangeArrowheads="1"/>
          </p:cNvSpPr>
          <p:nvPr/>
        </p:nvSpPr>
        <p:spPr bwMode="auto">
          <a:xfrm>
            <a:off x="571500" y="1143000"/>
            <a:ext cx="7354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800" b="1"/>
              <a:t>4.</a:t>
            </a:r>
            <a:r>
              <a:rPr lang="zh-CN" altLang="en-US" sz="2800" b="1"/>
              <a:t>尾数规格化的方法 </a:t>
            </a:r>
            <a:r>
              <a:rPr lang="en-US" altLang="zh-CN" sz="2800" b="1">
                <a:solidFill>
                  <a:srgbClr val="0000FF"/>
                </a:solidFill>
              </a:rPr>
              <a:t>(</a:t>
            </a:r>
            <a:r>
              <a:rPr lang="zh-CN" altLang="en-US" sz="2800" b="1">
                <a:solidFill>
                  <a:srgbClr val="0000FF"/>
                </a:solidFill>
              </a:rPr>
              <a:t>以双符号位补码为例</a:t>
            </a:r>
            <a:r>
              <a:rPr lang="en-US" altLang="zh-CN" sz="2800" b="1">
                <a:solidFill>
                  <a:srgbClr val="0000FF"/>
                </a:solidFill>
              </a:rPr>
              <a:t>)</a:t>
            </a:r>
            <a:endParaRPr lang="en-US" altLang="zh-CN" sz="2800" b="1">
              <a:solidFill>
                <a:srgbClr val="0000FF"/>
              </a:solidFill>
              <a:latin typeface="Arial" panose="020B0604020202020204" pitchFamily="34" charset="0"/>
            </a:endParaRPr>
          </a:p>
        </p:txBody>
      </p:sp>
      <p:sp>
        <p:nvSpPr>
          <p:cNvPr id="36867" name="Rectangle 3">
            <a:extLst>
              <a:ext uri="{FF2B5EF4-FFF2-40B4-BE49-F238E27FC236}">
                <a16:creationId xmlns:a16="http://schemas.microsoft.com/office/drawing/2014/main" id="{F0EFF66D-8EE9-C95C-390E-B765C42CB3C9}"/>
              </a:ext>
            </a:extLst>
          </p:cNvPr>
          <p:cNvSpPr>
            <a:spLocks noChangeArrowheads="1"/>
          </p:cNvSpPr>
          <p:nvPr/>
        </p:nvSpPr>
        <p:spPr bwMode="auto">
          <a:xfrm>
            <a:off x="1371600" y="4741863"/>
            <a:ext cx="70104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indent="2667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可以证明：</a:t>
            </a:r>
            <a:r>
              <a:rPr lang="zh-CN" altLang="en-US" sz="2000">
                <a:solidFill>
                  <a:srgbClr val="FF0000"/>
                </a:solidFill>
              </a:rPr>
              <a:t>浮点加减运算右规的次数最多是一次。</a:t>
            </a:r>
            <a:r>
              <a:rPr lang="zh-CN" altLang="en-US">
                <a:latin typeface="Arial" panose="020B0604020202020204" pitchFamily="34" charset="0"/>
              </a:rPr>
              <a:t> </a:t>
            </a:r>
          </a:p>
        </p:txBody>
      </p:sp>
      <p:sp>
        <p:nvSpPr>
          <p:cNvPr id="36868" name="Rectangle 4">
            <a:extLst>
              <a:ext uri="{FF2B5EF4-FFF2-40B4-BE49-F238E27FC236}">
                <a16:creationId xmlns:a16="http://schemas.microsoft.com/office/drawing/2014/main" id="{9569504D-58BA-4ABB-7FAF-D91CCA785C4E}"/>
              </a:ext>
            </a:extLst>
          </p:cNvPr>
          <p:cNvSpPr>
            <a:spLocks noChangeArrowheads="1"/>
          </p:cNvSpPr>
          <p:nvPr/>
        </p:nvSpPr>
        <p:spPr bwMode="auto">
          <a:xfrm>
            <a:off x="568325" y="1674813"/>
            <a:ext cx="494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1</a:t>
            </a:r>
            <a:r>
              <a:rPr lang="zh-CN" altLang="en-US">
                <a:solidFill>
                  <a:srgbClr val="0000FF"/>
                </a:solidFill>
              </a:rPr>
              <a:t>）右规：</a:t>
            </a:r>
          </a:p>
        </p:txBody>
      </p:sp>
      <p:sp>
        <p:nvSpPr>
          <p:cNvPr id="36869" name="Rectangle 5">
            <a:extLst>
              <a:ext uri="{FF2B5EF4-FFF2-40B4-BE49-F238E27FC236}">
                <a16:creationId xmlns:a16="http://schemas.microsoft.com/office/drawing/2014/main" id="{E7974834-F15B-5FE5-B745-3A75DE6170C5}"/>
              </a:ext>
            </a:extLst>
          </p:cNvPr>
          <p:cNvSpPr>
            <a:spLocks noChangeArrowheads="1"/>
          </p:cNvSpPr>
          <p:nvPr/>
        </p:nvSpPr>
        <p:spPr bwMode="auto">
          <a:xfrm>
            <a:off x="1331913" y="2349500"/>
            <a:ext cx="5327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① 条件：运算结果两符号位不相同时，</a:t>
            </a:r>
          </a:p>
          <a:p>
            <a:pPr eaLnBrk="1" hangingPunct="1"/>
            <a:r>
              <a:rPr lang="zh-CN" altLang="en-US" sz="2000"/>
              <a:t>         即</a:t>
            </a:r>
            <a:r>
              <a:rPr lang="en-US" altLang="zh-CN" sz="2000"/>
              <a:t>N =S</a:t>
            </a:r>
            <a:r>
              <a:rPr lang="en-US" altLang="zh-CN" sz="2000" baseline="-25000"/>
              <a:t>0</a:t>
            </a:r>
            <a:r>
              <a:rPr lang="en-US" altLang="zh-CN" sz="2000"/>
              <a:t>’⊕S</a:t>
            </a:r>
            <a:r>
              <a:rPr lang="en-US" altLang="zh-CN" sz="2000" baseline="-25000"/>
              <a:t>0</a:t>
            </a:r>
            <a:r>
              <a:rPr lang="en-US" altLang="zh-CN" sz="2000"/>
              <a:t>  =1</a:t>
            </a:r>
          </a:p>
        </p:txBody>
      </p:sp>
      <p:sp>
        <p:nvSpPr>
          <p:cNvPr id="36870" name="Rectangle 6">
            <a:extLst>
              <a:ext uri="{FF2B5EF4-FFF2-40B4-BE49-F238E27FC236}">
                <a16:creationId xmlns:a16="http://schemas.microsoft.com/office/drawing/2014/main" id="{E47658D6-93F6-09A2-5B31-1DFFAC9BB03A}"/>
              </a:ext>
            </a:extLst>
          </p:cNvPr>
          <p:cNvSpPr>
            <a:spLocks noChangeArrowheads="1"/>
          </p:cNvSpPr>
          <p:nvPr/>
        </p:nvSpPr>
        <p:spPr bwMode="auto">
          <a:xfrm>
            <a:off x="1295400" y="4149725"/>
            <a:ext cx="5865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② 方法：尾数右移，阶码加１</a:t>
            </a:r>
            <a:r>
              <a:rPr lang="en-US" altLang="zh-CN" sz="2000"/>
              <a:t>,</a:t>
            </a:r>
            <a:r>
              <a:rPr lang="zh-CN" altLang="en-US" sz="2000"/>
              <a:t>即</a:t>
            </a:r>
            <a:r>
              <a:rPr lang="en-US" altLang="zh-CN" sz="2000"/>
              <a:t>Max(Ex,Ey)+1</a:t>
            </a:r>
            <a:r>
              <a:rPr lang="zh-CN" altLang="en-US" sz="2000"/>
              <a:t>。</a:t>
            </a:r>
          </a:p>
        </p:txBody>
      </p:sp>
      <p:sp>
        <p:nvSpPr>
          <p:cNvPr id="2" name="Text Box 7">
            <a:extLst>
              <a:ext uri="{FF2B5EF4-FFF2-40B4-BE49-F238E27FC236}">
                <a16:creationId xmlns:a16="http://schemas.microsoft.com/office/drawing/2014/main" id="{95D2315E-206A-5641-219A-A4272F73167B}"/>
              </a:ext>
            </a:extLst>
          </p:cNvPr>
          <p:cNvSpPr txBox="1">
            <a:spLocks noChangeArrowheads="1"/>
          </p:cNvSpPr>
          <p:nvPr/>
        </p:nvSpPr>
        <p:spPr bwMode="auto">
          <a:xfrm>
            <a:off x="900113" y="5229225"/>
            <a:ext cx="7159625" cy="1311275"/>
          </a:xfrm>
          <a:prstGeom prst="rect">
            <a:avLst/>
          </a:prstGeom>
          <a:solidFill>
            <a:srgbClr val="FFFFCC"/>
          </a:solidFill>
          <a:ln>
            <a:noFill/>
          </a:ln>
        </p:spPr>
        <p:txBody>
          <a:bodyPr>
            <a:spAutoFit/>
          </a:bodyPr>
          <a:lstStyle/>
          <a:p>
            <a:pPr eaLnBrk="1" hangingPunct="1">
              <a:spcBef>
                <a:spcPct val="50000"/>
              </a:spcBef>
              <a:buFont typeface="Arial" panose="020B0604020202020204" pitchFamily="34" charset="0"/>
              <a:buNone/>
              <a:defRPr/>
            </a:pPr>
            <a:r>
              <a:rPr lang="zh-CN" altLang="en-US" sz="2000" dirty="0"/>
              <a:t>如  </a:t>
            </a:r>
            <a:r>
              <a:rPr lang="en-US" altLang="zh-CN" sz="2000" dirty="0"/>
              <a:t>01. x </a:t>
            </a:r>
            <a:r>
              <a:rPr lang="en-US" altLang="zh-CN" sz="2000" dirty="0" err="1"/>
              <a:t>x</a:t>
            </a:r>
            <a:r>
              <a:rPr lang="en-US" altLang="zh-CN" sz="2000" dirty="0"/>
              <a:t> </a:t>
            </a:r>
            <a:r>
              <a:rPr lang="en-US" altLang="zh-CN" sz="2000" dirty="0" err="1"/>
              <a:t>x</a:t>
            </a:r>
            <a:r>
              <a:rPr lang="en-US" altLang="zh-CN" sz="2000" dirty="0"/>
              <a:t> x···   →</a:t>
            </a:r>
            <a:r>
              <a:rPr lang="en-US" altLang="zh-CN" sz="2000" dirty="0">
                <a:solidFill>
                  <a:srgbClr val="FF0000"/>
                </a:solidFill>
              </a:rPr>
              <a:t>00. 1x x x</a:t>
            </a:r>
            <a:r>
              <a:rPr lang="en-US" altLang="zh-CN" sz="2000" i="1" dirty="0">
                <a:solidFill>
                  <a:srgbClr val="FF0000"/>
                </a:solidFill>
              </a:rPr>
              <a:t>···,</a:t>
            </a:r>
            <a:r>
              <a:rPr lang="zh-CN" altLang="en-US" sz="2000" dirty="0">
                <a:solidFill>
                  <a:srgbClr val="FF0000"/>
                </a:solidFill>
              </a:rPr>
              <a:t>且 阶码</a:t>
            </a:r>
            <a:r>
              <a:rPr lang="en-US" altLang="zh-CN" sz="2000" dirty="0">
                <a:solidFill>
                  <a:srgbClr val="FF0000"/>
                </a:solidFill>
              </a:rPr>
              <a:t>+1</a:t>
            </a:r>
          </a:p>
          <a:p>
            <a:pPr eaLnBrk="1" hangingPunct="1">
              <a:spcBef>
                <a:spcPct val="50000"/>
              </a:spcBef>
              <a:buFont typeface="Arial" panose="020B0604020202020204" pitchFamily="34" charset="0"/>
              <a:buNone/>
              <a:defRPr/>
            </a:pPr>
            <a:r>
              <a:rPr lang="en-US" altLang="zh-CN" sz="2000" dirty="0"/>
              <a:t>      10. x </a:t>
            </a:r>
            <a:r>
              <a:rPr lang="en-US" altLang="zh-CN" sz="2000" dirty="0" err="1"/>
              <a:t>x</a:t>
            </a:r>
            <a:r>
              <a:rPr lang="en-US" altLang="zh-CN" sz="2000" dirty="0"/>
              <a:t> </a:t>
            </a:r>
            <a:r>
              <a:rPr lang="en-US" altLang="zh-CN" sz="2000" dirty="0" err="1"/>
              <a:t>x</a:t>
            </a:r>
            <a:r>
              <a:rPr lang="en-US" altLang="zh-CN" sz="2000" dirty="0"/>
              <a:t> x···   →</a:t>
            </a:r>
            <a:r>
              <a:rPr lang="en-US" altLang="zh-CN" sz="2000" dirty="0">
                <a:solidFill>
                  <a:srgbClr val="FF0000"/>
                </a:solidFill>
              </a:rPr>
              <a:t>11.0 x </a:t>
            </a:r>
            <a:r>
              <a:rPr lang="en-US" altLang="zh-CN" sz="2000" dirty="0" err="1">
                <a:solidFill>
                  <a:srgbClr val="FF0000"/>
                </a:solidFill>
              </a:rPr>
              <a:t>x</a:t>
            </a:r>
            <a:r>
              <a:rPr lang="en-US" altLang="zh-CN" sz="2000" dirty="0">
                <a:solidFill>
                  <a:srgbClr val="FF0000"/>
                </a:solidFill>
              </a:rPr>
              <a:t> x</a:t>
            </a:r>
            <a:r>
              <a:rPr lang="en-US" altLang="zh-CN" sz="2000" i="1" dirty="0">
                <a:solidFill>
                  <a:srgbClr val="FF0000"/>
                </a:solidFill>
              </a:rPr>
              <a:t>··· ,</a:t>
            </a:r>
            <a:r>
              <a:rPr lang="zh-CN" altLang="en-US" sz="2000" dirty="0">
                <a:solidFill>
                  <a:srgbClr val="FF0000"/>
                </a:solidFill>
              </a:rPr>
              <a:t>且阶码</a:t>
            </a:r>
            <a:r>
              <a:rPr lang="en-US" altLang="zh-CN" sz="2000" dirty="0">
                <a:solidFill>
                  <a:srgbClr val="FF0000"/>
                </a:solidFill>
              </a:rPr>
              <a:t>+1</a:t>
            </a:r>
          </a:p>
          <a:p>
            <a:pPr eaLnBrk="1" hangingPunct="1">
              <a:spcBef>
                <a:spcPct val="50000"/>
              </a:spcBef>
              <a:buFont typeface="Arial" panose="020B0604020202020204" pitchFamily="34" charset="0"/>
              <a:buNone/>
              <a:defRPr/>
            </a:pPr>
            <a:r>
              <a:rPr lang="zh-CN" altLang="en-US" sz="2000" dirty="0"/>
              <a:t>即</a:t>
            </a:r>
            <a:r>
              <a:rPr lang="zh-CN" altLang="en-US" sz="2000" dirty="0">
                <a:highlight>
                  <a:srgbClr val="FFFF00"/>
                </a:highlight>
              </a:rPr>
              <a:t>两位符号位相异时作右规处理。</a:t>
            </a:r>
          </a:p>
        </p:txBody>
      </p:sp>
      <p:sp>
        <p:nvSpPr>
          <p:cNvPr id="36872" name="Text Box 8">
            <a:extLst>
              <a:ext uri="{FF2B5EF4-FFF2-40B4-BE49-F238E27FC236}">
                <a16:creationId xmlns:a16="http://schemas.microsoft.com/office/drawing/2014/main" id="{3001B089-8DAE-3010-3A2B-59D0A4078266}"/>
              </a:ext>
            </a:extLst>
          </p:cNvPr>
          <p:cNvSpPr txBox="1">
            <a:spLocks noChangeArrowheads="1"/>
          </p:cNvSpPr>
          <p:nvPr/>
        </p:nvSpPr>
        <p:spPr bwMode="auto">
          <a:xfrm>
            <a:off x="1116013" y="2997200"/>
            <a:ext cx="7159625" cy="8540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如  </a:t>
            </a:r>
            <a:r>
              <a:rPr lang="en-US" altLang="zh-CN" sz="2000"/>
              <a:t>01. x x x x···</a:t>
            </a:r>
          </a:p>
          <a:p>
            <a:pPr eaLnBrk="1" hangingPunct="1">
              <a:spcBef>
                <a:spcPct val="50000"/>
              </a:spcBef>
            </a:pPr>
            <a:r>
              <a:rPr lang="en-US" altLang="zh-CN" sz="2000"/>
              <a:t>      10. x x x x···           </a:t>
            </a:r>
            <a:r>
              <a:rPr lang="zh-CN" altLang="en-US" sz="2000"/>
              <a:t>即两位符号位相异时作右规处理。</a:t>
            </a:r>
          </a:p>
        </p:txBody>
      </p:sp>
      <p:sp>
        <p:nvSpPr>
          <p:cNvPr id="36873" name="Rectangle 9">
            <a:extLst>
              <a:ext uri="{FF2B5EF4-FFF2-40B4-BE49-F238E27FC236}">
                <a16:creationId xmlns:a16="http://schemas.microsoft.com/office/drawing/2014/main" id="{65EDDF33-1AD9-4804-D69D-DE8C505A0360}"/>
              </a:ext>
            </a:extLst>
          </p:cNvPr>
          <p:cNvSpPr>
            <a:spLocks noChangeArrowheads="1"/>
          </p:cNvSpPr>
          <p:nvPr/>
        </p:nvSpPr>
        <p:spPr bwMode="auto">
          <a:xfrm>
            <a:off x="539750" y="476250"/>
            <a:ext cx="6196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3.</a:t>
            </a:r>
            <a:r>
              <a:rPr lang="zh-CN" altLang="en-US" sz="2800" b="1"/>
              <a:t>取大阶</a:t>
            </a:r>
            <a:r>
              <a:rPr lang="en-US" altLang="zh-CN" sz="2800" b="1">
                <a:solidFill>
                  <a:srgbClr val="0000FF"/>
                </a:solidFill>
              </a:rPr>
              <a:t>Max(Ex</a:t>
            </a:r>
            <a:r>
              <a:rPr lang="zh-CN" altLang="en-US" sz="2800" b="1">
                <a:solidFill>
                  <a:srgbClr val="0000FF"/>
                </a:solidFill>
              </a:rPr>
              <a:t>，</a:t>
            </a:r>
            <a:r>
              <a:rPr lang="en-US" altLang="zh-CN" sz="2800" b="1">
                <a:solidFill>
                  <a:srgbClr val="0000FF"/>
                </a:solidFill>
              </a:rPr>
              <a:t>Ey)</a:t>
            </a:r>
            <a:r>
              <a:rPr lang="zh-CN" altLang="en-US" sz="2800" b="1">
                <a:solidFill>
                  <a:srgbClr val="0000FF"/>
                </a:solidFill>
              </a:rPr>
              <a:t>，</a:t>
            </a:r>
            <a:r>
              <a:rPr lang="zh-CN" altLang="en-US" sz="2800" b="1"/>
              <a:t>尾数相加减。</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06A06050-0267-4630-DBD1-F1EAA796D519}"/>
              </a:ext>
            </a:extLst>
          </p:cNvPr>
          <p:cNvSpPr>
            <a:spLocks noChangeArrowheads="1"/>
          </p:cNvSpPr>
          <p:nvPr/>
        </p:nvSpPr>
        <p:spPr bwMode="auto">
          <a:xfrm>
            <a:off x="1428750" y="2786063"/>
            <a:ext cx="5562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indent="1333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a:t>② 方法：尾数左移，阶码减１。</a:t>
            </a:r>
            <a:endParaRPr lang="zh-CN" altLang="en-US">
              <a:latin typeface="Arial" panose="020B0604020202020204" pitchFamily="34" charset="0"/>
            </a:endParaRPr>
          </a:p>
        </p:txBody>
      </p:sp>
      <p:sp>
        <p:nvSpPr>
          <p:cNvPr id="37891" name="Rectangle 7">
            <a:extLst>
              <a:ext uri="{FF2B5EF4-FFF2-40B4-BE49-F238E27FC236}">
                <a16:creationId xmlns:a16="http://schemas.microsoft.com/office/drawing/2014/main" id="{BC54DF99-48A9-F60E-9994-AE3FCE29B241}"/>
              </a:ext>
            </a:extLst>
          </p:cNvPr>
          <p:cNvSpPr>
            <a:spLocks noChangeArrowheads="1"/>
          </p:cNvSpPr>
          <p:nvPr/>
        </p:nvSpPr>
        <p:spPr bwMode="auto">
          <a:xfrm>
            <a:off x="684213" y="1412875"/>
            <a:ext cx="540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2</a:t>
            </a:r>
            <a:r>
              <a:rPr lang="zh-CN" altLang="en-US">
                <a:solidFill>
                  <a:srgbClr val="0000FF"/>
                </a:solidFill>
              </a:rPr>
              <a:t>）左规</a:t>
            </a:r>
            <a:endParaRPr lang="zh-CN" altLang="en-US"/>
          </a:p>
        </p:txBody>
      </p:sp>
      <p:sp>
        <p:nvSpPr>
          <p:cNvPr id="37892" name="Rectangle 8">
            <a:extLst>
              <a:ext uri="{FF2B5EF4-FFF2-40B4-BE49-F238E27FC236}">
                <a16:creationId xmlns:a16="http://schemas.microsoft.com/office/drawing/2014/main" id="{5D384340-15E1-CDFA-9A03-79AD17C34707}"/>
              </a:ext>
            </a:extLst>
          </p:cNvPr>
          <p:cNvSpPr>
            <a:spLocks noChangeArrowheads="1"/>
          </p:cNvSpPr>
          <p:nvPr/>
        </p:nvSpPr>
        <p:spPr bwMode="auto">
          <a:xfrm>
            <a:off x="1428750" y="1928813"/>
            <a:ext cx="6505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① 条件：结果非零且为正，尾数最高位</a:t>
            </a:r>
            <a:r>
              <a:rPr lang="en-US" altLang="zh-CN"/>
              <a:t>M</a:t>
            </a:r>
            <a:r>
              <a:rPr lang="en-US" altLang="zh-CN" baseline="-25000"/>
              <a:t>1</a:t>
            </a:r>
            <a:r>
              <a:rPr lang="en-US" altLang="zh-CN"/>
              <a:t>=0</a:t>
            </a:r>
            <a:r>
              <a:rPr lang="zh-CN" altLang="en-US"/>
              <a:t>，</a:t>
            </a:r>
          </a:p>
          <a:p>
            <a:pPr eaLnBrk="1" hangingPunct="1"/>
            <a:r>
              <a:rPr lang="zh-CN" altLang="en-US"/>
              <a:t>         或结果为负，尾数最高位 </a:t>
            </a:r>
            <a:r>
              <a:rPr lang="en-US" altLang="zh-CN"/>
              <a:t>M</a:t>
            </a:r>
            <a:r>
              <a:rPr lang="en-US" altLang="zh-CN" baseline="-25000"/>
              <a:t>1</a:t>
            </a:r>
            <a:r>
              <a:rPr lang="en-US" altLang="zh-CN"/>
              <a:t>=1</a:t>
            </a:r>
            <a:r>
              <a:rPr lang="zh-CN" altLang="en-US"/>
              <a:t>时，</a:t>
            </a:r>
          </a:p>
        </p:txBody>
      </p:sp>
      <p:sp>
        <p:nvSpPr>
          <p:cNvPr id="37893" name="Rectangle 9">
            <a:extLst>
              <a:ext uri="{FF2B5EF4-FFF2-40B4-BE49-F238E27FC236}">
                <a16:creationId xmlns:a16="http://schemas.microsoft.com/office/drawing/2014/main" id="{5A5D619A-D804-8304-E7C3-17AB89813AF0}"/>
              </a:ext>
            </a:extLst>
          </p:cNvPr>
          <p:cNvSpPr>
            <a:spLocks noChangeArrowheads="1"/>
          </p:cNvSpPr>
          <p:nvPr/>
        </p:nvSpPr>
        <p:spPr bwMode="auto">
          <a:xfrm>
            <a:off x="2038350" y="3395663"/>
            <a:ext cx="416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*尾数为全</a:t>
            </a:r>
            <a:r>
              <a:rPr lang="en-US" altLang="zh-CN"/>
              <a:t>0</a:t>
            </a:r>
            <a:r>
              <a:rPr lang="zh-CN" altLang="en-US"/>
              <a:t>，不进行规格化。</a:t>
            </a:r>
          </a:p>
        </p:txBody>
      </p:sp>
      <p:sp>
        <p:nvSpPr>
          <p:cNvPr id="2" name="Text Box 10">
            <a:extLst>
              <a:ext uri="{FF2B5EF4-FFF2-40B4-BE49-F238E27FC236}">
                <a16:creationId xmlns:a16="http://schemas.microsoft.com/office/drawing/2014/main" id="{580D4824-515F-3D5B-56F4-DA5D7BADB013}"/>
              </a:ext>
            </a:extLst>
          </p:cNvPr>
          <p:cNvSpPr txBox="1">
            <a:spLocks noChangeArrowheads="1"/>
          </p:cNvSpPr>
          <p:nvPr/>
        </p:nvSpPr>
        <p:spPr bwMode="auto">
          <a:xfrm>
            <a:off x="1143000" y="3929063"/>
            <a:ext cx="6696075" cy="1569660"/>
          </a:xfrm>
          <a:prstGeom prst="rect">
            <a:avLst/>
          </a:prstGeom>
          <a:solidFill>
            <a:srgbClr val="FFFF00"/>
          </a:solidFill>
          <a:ln>
            <a:noFill/>
          </a:ln>
        </p:spPr>
        <p:txBody>
          <a:bodyPr>
            <a:spAutoFit/>
          </a:bodyPr>
          <a:lstStyle/>
          <a:p>
            <a:pPr eaLnBrk="1" hangingPunct="1">
              <a:spcBef>
                <a:spcPct val="50000"/>
              </a:spcBef>
              <a:buFont typeface="Arial" panose="020B0604020202020204" pitchFamily="34" charset="0"/>
              <a:buNone/>
              <a:defRPr/>
            </a:pPr>
            <a:r>
              <a:rPr lang="zh-CN" altLang="en-US" dirty="0"/>
              <a:t>如 </a:t>
            </a:r>
            <a:r>
              <a:rPr lang="en-US" altLang="zh-CN" dirty="0"/>
              <a:t>00. 0 x </a:t>
            </a:r>
            <a:r>
              <a:rPr lang="en-US" altLang="zh-CN" dirty="0" err="1"/>
              <a:t>x</a:t>
            </a:r>
            <a:r>
              <a:rPr lang="en-US" altLang="zh-CN" dirty="0"/>
              <a:t> </a:t>
            </a:r>
            <a:r>
              <a:rPr lang="en-US" altLang="zh-CN" dirty="0" err="1"/>
              <a:t>x</a:t>
            </a:r>
            <a:r>
              <a:rPr lang="en-US" altLang="zh-CN" dirty="0"/>
              <a:t> x···→</a:t>
            </a:r>
            <a:r>
              <a:rPr lang="en-US" altLang="zh-CN" dirty="0">
                <a:solidFill>
                  <a:srgbClr val="FF0000"/>
                </a:solidFill>
              </a:rPr>
              <a:t>00. 1x x </a:t>
            </a:r>
            <a:r>
              <a:rPr lang="en-US" altLang="zh-CN" dirty="0" err="1">
                <a:solidFill>
                  <a:srgbClr val="FF0000"/>
                </a:solidFill>
              </a:rPr>
              <a:t>x</a:t>
            </a:r>
            <a:r>
              <a:rPr lang="en-US" altLang="zh-CN" dirty="0">
                <a:solidFill>
                  <a:srgbClr val="FF0000"/>
                </a:solidFill>
              </a:rPr>
              <a:t> </a:t>
            </a:r>
            <a:r>
              <a:rPr lang="en-US" altLang="zh-CN" dirty="0" err="1">
                <a:solidFill>
                  <a:srgbClr val="FF0000"/>
                </a:solidFill>
              </a:rPr>
              <a:t>x</a:t>
            </a:r>
            <a:r>
              <a:rPr lang="en-US" altLang="zh-CN" dirty="0">
                <a:solidFill>
                  <a:srgbClr val="FF0000"/>
                </a:solidFill>
              </a:rPr>
              <a:t> ···,</a:t>
            </a:r>
            <a:r>
              <a:rPr lang="zh-CN" altLang="en-US" dirty="0">
                <a:solidFill>
                  <a:srgbClr val="FF0000"/>
                </a:solidFill>
              </a:rPr>
              <a:t>且阶码－</a:t>
            </a:r>
            <a:r>
              <a:rPr lang="en-US" altLang="zh-CN" dirty="0">
                <a:solidFill>
                  <a:srgbClr val="FF0000"/>
                </a:solidFill>
              </a:rPr>
              <a:t>1</a:t>
            </a:r>
          </a:p>
          <a:p>
            <a:pPr eaLnBrk="1" hangingPunct="1">
              <a:spcBef>
                <a:spcPct val="50000"/>
              </a:spcBef>
              <a:buFont typeface="Arial" panose="020B0604020202020204" pitchFamily="34" charset="0"/>
              <a:buNone/>
              <a:defRPr/>
            </a:pPr>
            <a:r>
              <a:rPr lang="en-US" altLang="zh-CN" dirty="0"/>
              <a:t>    11. 1 x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 ·→</a:t>
            </a:r>
            <a:r>
              <a:rPr lang="en-US" altLang="zh-CN" dirty="0">
                <a:solidFill>
                  <a:srgbClr val="FF0000"/>
                </a:solidFill>
              </a:rPr>
              <a:t>11.0 x </a:t>
            </a:r>
            <a:r>
              <a:rPr lang="en-US" altLang="zh-CN" dirty="0" err="1">
                <a:solidFill>
                  <a:srgbClr val="FF0000"/>
                </a:solidFill>
              </a:rPr>
              <a:t>x</a:t>
            </a:r>
            <a:r>
              <a:rPr lang="en-US" altLang="zh-CN" dirty="0">
                <a:solidFill>
                  <a:srgbClr val="FF0000"/>
                </a:solidFill>
              </a:rPr>
              <a:t> </a:t>
            </a:r>
            <a:r>
              <a:rPr lang="en-US" altLang="zh-CN" dirty="0" err="1">
                <a:solidFill>
                  <a:srgbClr val="FF0000"/>
                </a:solidFill>
              </a:rPr>
              <a:t>x</a:t>
            </a:r>
            <a:r>
              <a:rPr lang="en-US" altLang="zh-CN" dirty="0">
                <a:solidFill>
                  <a:srgbClr val="FF0000"/>
                </a:solidFill>
              </a:rPr>
              <a:t> x···,</a:t>
            </a:r>
            <a:r>
              <a:rPr lang="zh-CN" altLang="en-US" dirty="0">
                <a:solidFill>
                  <a:srgbClr val="FF0000"/>
                </a:solidFill>
              </a:rPr>
              <a:t>且阶码 － </a:t>
            </a:r>
            <a:r>
              <a:rPr lang="en-US" altLang="zh-CN" dirty="0">
                <a:solidFill>
                  <a:srgbClr val="FF0000"/>
                </a:solidFill>
              </a:rPr>
              <a:t>1</a:t>
            </a:r>
          </a:p>
          <a:p>
            <a:pPr eaLnBrk="1" hangingPunct="1">
              <a:spcBef>
                <a:spcPct val="50000"/>
              </a:spcBef>
              <a:buFont typeface="Arial" panose="020B0604020202020204" pitchFamily="34" charset="0"/>
              <a:buNone/>
              <a:defRPr/>
            </a:pPr>
            <a:r>
              <a:rPr lang="zh-CN" altLang="en-US" dirty="0"/>
              <a:t>即</a:t>
            </a:r>
            <a:r>
              <a:rPr lang="zh-CN" altLang="en-US" dirty="0">
                <a:solidFill>
                  <a:srgbClr val="FF0000"/>
                </a:solidFill>
                <a:highlight>
                  <a:srgbClr val="FFFF00"/>
                </a:highlight>
              </a:rPr>
              <a:t>符号位与最高数值位相同时作左规处理。</a:t>
            </a:r>
          </a:p>
        </p:txBody>
      </p:sp>
      <p:sp>
        <p:nvSpPr>
          <p:cNvPr id="37895" name="Rectangle 2">
            <a:extLst>
              <a:ext uri="{FF2B5EF4-FFF2-40B4-BE49-F238E27FC236}">
                <a16:creationId xmlns:a16="http://schemas.microsoft.com/office/drawing/2014/main" id="{F5AB8243-73E4-459D-ED29-25F943F94630}"/>
              </a:ext>
            </a:extLst>
          </p:cNvPr>
          <p:cNvSpPr>
            <a:spLocks noChangeArrowheads="1"/>
          </p:cNvSpPr>
          <p:nvPr/>
        </p:nvSpPr>
        <p:spPr bwMode="auto">
          <a:xfrm>
            <a:off x="642938" y="714375"/>
            <a:ext cx="7354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800" b="1"/>
              <a:t>4. </a:t>
            </a:r>
            <a:r>
              <a:rPr lang="zh-CN" altLang="en-US" sz="2800" b="1"/>
              <a:t>尾数规格化的方法 </a:t>
            </a:r>
            <a:r>
              <a:rPr lang="en-US" altLang="zh-CN" sz="2800" b="1">
                <a:solidFill>
                  <a:srgbClr val="0000FF"/>
                </a:solidFill>
              </a:rPr>
              <a:t>(</a:t>
            </a:r>
            <a:r>
              <a:rPr lang="zh-CN" altLang="en-US" sz="2800" b="1">
                <a:solidFill>
                  <a:srgbClr val="0000FF"/>
                </a:solidFill>
              </a:rPr>
              <a:t>以双符号位补码为例</a:t>
            </a:r>
            <a:r>
              <a:rPr lang="en-US" altLang="zh-CN" sz="2800" b="1">
                <a:solidFill>
                  <a:srgbClr val="0000FF"/>
                </a:solidFill>
              </a:rPr>
              <a:t>)</a:t>
            </a:r>
            <a:endParaRPr lang="en-US" altLang="zh-CN" sz="2800" b="1">
              <a:solidFill>
                <a:srgbClr val="0000FF"/>
              </a:solidFill>
              <a:latin typeface="Arial" panose="020B0604020202020204" pitchFamily="34" charset="0"/>
            </a:endParaRP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B9A2A97-7055-6CDB-7578-4C76DE3B84BF}"/>
              </a:ext>
            </a:extLst>
          </p:cNvPr>
          <p:cNvSpPr>
            <a:spLocks noChangeArrowheads="1"/>
          </p:cNvSpPr>
          <p:nvPr/>
        </p:nvSpPr>
        <p:spPr bwMode="auto">
          <a:xfrm>
            <a:off x="900113" y="1387475"/>
            <a:ext cx="7272337" cy="1200329"/>
          </a:xfrm>
          <a:prstGeom prst="rect">
            <a:avLst/>
          </a:prstGeom>
          <a:noFill/>
          <a:ln w="9525">
            <a:noFill/>
            <a:miter lim="800000"/>
          </a:ln>
        </p:spPr>
        <p:txBody>
          <a:bodyPr>
            <a:spAutoFit/>
          </a:bodyPr>
          <a:lstStyle/>
          <a:p>
            <a:pPr eaLnBrk="1" hangingPunct="1">
              <a:defRPr/>
            </a:pPr>
            <a:r>
              <a:rPr kumimoji="1" lang="en-US" dirty="0">
                <a:highlight>
                  <a:srgbClr val="FFFF00"/>
                </a:highlight>
              </a:rPr>
              <a:t>c. </a:t>
            </a:r>
            <a:r>
              <a:rPr kumimoji="1" lang="zh-CN" altLang="en-US" dirty="0">
                <a:highlight>
                  <a:srgbClr val="FFFF00"/>
                </a:highlight>
              </a:rPr>
              <a:t>判断补码表示的尾数规格化的逻辑表达式为：</a:t>
            </a:r>
          </a:p>
          <a:p>
            <a:pPr eaLnBrk="1" hangingPunct="1">
              <a:defRPr/>
            </a:pPr>
            <a:r>
              <a:rPr kumimoji="1" lang="zh-CN" altLang="en-US" dirty="0">
                <a:highlight>
                  <a:srgbClr val="FFFF00"/>
                </a:highlight>
              </a:rPr>
              <a:t>   </a:t>
            </a:r>
          </a:p>
          <a:p>
            <a:pPr eaLnBrk="1" hangingPunct="1">
              <a:defRPr/>
            </a:pPr>
            <a:r>
              <a:rPr kumimoji="1" lang="zh-CN" altLang="en-US" dirty="0">
                <a:effectLst>
                  <a:outerShdw blurRad="38100" dist="38100" dir="2700000" algn="tl">
                    <a:srgbClr val="C0C0C0"/>
                  </a:outerShdw>
                </a:effectLst>
                <a:highlight>
                  <a:srgbClr val="FFFF00"/>
                </a:highlight>
              </a:rPr>
              <a:t>     </a:t>
            </a:r>
            <a:r>
              <a:rPr kumimoji="1" lang="en-US" dirty="0">
                <a:effectLst>
                  <a:outerShdw blurRad="38100" dist="38100" dir="2700000" algn="tl">
                    <a:srgbClr val="C0C0C0"/>
                  </a:outerShdw>
                </a:effectLst>
                <a:highlight>
                  <a:srgbClr val="FFFF00"/>
                </a:highlight>
              </a:rPr>
              <a:t>N =    	</a:t>
            </a:r>
            <a:endParaRPr kumimoji="1" lang="zh-CN" altLang="en-US" dirty="0">
              <a:highlight>
                <a:srgbClr val="FFFF00"/>
              </a:highlight>
            </a:endParaRPr>
          </a:p>
        </p:txBody>
      </p:sp>
      <p:graphicFrame>
        <p:nvGraphicFramePr>
          <p:cNvPr id="38915" name="Object 3">
            <a:extLst>
              <a:ext uri="{FF2B5EF4-FFF2-40B4-BE49-F238E27FC236}">
                <a16:creationId xmlns:a16="http://schemas.microsoft.com/office/drawing/2014/main" id="{E7BDDDDE-D1E7-5CA8-6E72-B5D06FC8D128}"/>
              </a:ext>
            </a:extLst>
          </p:cNvPr>
          <p:cNvGraphicFramePr>
            <a:graphicFrameLocks noChangeAspect="1"/>
          </p:cNvGraphicFramePr>
          <p:nvPr>
            <p:extLst>
              <p:ext uri="{D42A27DB-BD31-4B8C-83A1-F6EECF244321}">
                <p14:modId xmlns:p14="http://schemas.microsoft.com/office/powerpoint/2010/main" val="1006814634"/>
              </p:ext>
            </p:extLst>
          </p:nvPr>
        </p:nvGraphicFramePr>
        <p:xfrm>
          <a:off x="2555875" y="2179638"/>
          <a:ext cx="1676400" cy="414337"/>
        </p:xfrm>
        <a:graphic>
          <a:graphicData uri="http://schemas.openxmlformats.org/presentationml/2006/ole">
            <mc:AlternateContent xmlns:mc="http://schemas.openxmlformats.org/markup-compatibility/2006">
              <mc:Choice xmlns:v="urn:schemas-microsoft-com:vml" Requires="v">
                <p:oleObj r:id="rId2" imgW="889000" imgH="215900" progId="Equation.3">
                  <p:embed/>
                </p:oleObj>
              </mc:Choice>
              <mc:Fallback>
                <p:oleObj r:id="rId2" imgW="889000" imgH="215900" progId="Equation.3">
                  <p:embed/>
                  <p:pic>
                    <p:nvPicPr>
                      <p:cNvPr id="38915" name="Object 3">
                        <a:extLst>
                          <a:ext uri="{FF2B5EF4-FFF2-40B4-BE49-F238E27FC236}">
                            <a16:creationId xmlns:a16="http://schemas.microsoft.com/office/drawing/2014/main" id="{E7BDDDDE-D1E7-5CA8-6E72-B5D06FC8D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179638"/>
                        <a:ext cx="1676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16" name="Rectangle 4">
            <a:extLst>
              <a:ext uri="{FF2B5EF4-FFF2-40B4-BE49-F238E27FC236}">
                <a16:creationId xmlns:a16="http://schemas.microsoft.com/office/drawing/2014/main" id="{30DEEF8D-20BB-4407-50E0-4266DEADD6B6}"/>
              </a:ext>
            </a:extLst>
          </p:cNvPr>
          <p:cNvSpPr>
            <a:spLocks noChangeArrowheads="1"/>
          </p:cNvSpPr>
          <p:nvPr/>
        </p:nvSpPr>
        <p:spPr bwMode="auto">
          <a:xfrm>
            <a:off x="1403350" y="2682875"/>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a:highlight>
                  <a:srgbClr val="FFFF00"/>
                </a:highlight>
              </a:rPr>
              <a:t>其中， </a:t>
            </a:r>
            <a:r>
              <a:rPr lang="en-US" altLang="zh-CN">
                <a:highlight>
                  <a:srgbClr val="FFFF00"/>
                </a:highlight>
              </a:rPr>
              <a:t>M</a:t>
            </a:r>
            <a:r>
              <a:rPr lang="en-US" altLang="zh-CN" baseline="-30000">
                <a:highlight>
                  <a:srgbClr val="FFFF00"/>
                </a:highlight>
              </a:rPr>
              <a:t>s</a:t>
            </a:r>
            <a:r>
              <a:rPr lang="zh-CN" altLang="en-US">
                <a:highlight>
                  <a:srgbClr val="FFFF00"/>
                </a:highlight>
              </a:rPr>
              <a:t>为数符，</a:t>
            </a:r>
            <a:r>
              <a:rPr lang="en-US" altLang="zh-CN">
                <a:highlight>
                  <a:srgbClr val="FFFF00"/>
                </a:highlight>
              </a:rPr>
              <a:t>M</a:t>
            </a:r>
            <a:r>
              <a:rPr lang="en-US" altLang="zh-CN" baseline="-30000">
                <a:highlight>
                  <a:srgbClr val="FFFF00"/>
                </a:highlight>
              </a:rPr>
              <a:t>1 </a:t>
            </a:r>
            <a:r>
              <a:rPr lang="zh-CN" altLang="en-US">
                <a:highlight>
                  <a:srgbClr val="FFFF00"/>
                </a:highlight>
              </a:rPr>
              <a:t>为补码尾数的最高位。</a:t>
            </a:r>
          </a:p>
        </p:txBody>
      </p:sp>
      <p:sp>
        <p:nvSpPr>
          <p:cNvPr id="38917" name="Rectangle 5">
            <a:extLst>
              <a:ext uri="{FF2B5EF4-FFF2-40B4-BE49-F238E27FC236}">
                <a16:creationId xmlns:a16="http://schemas.microsoft.com/office/drawing/2014/main" id="{458596C1-C3F5-C2F3-B0A8-D06486D9A818}"/>
              </a:ext>
            </a:extLst>
          </p:cNvPr>
          <p:cNvSpPr>
            <a:spLocks noChangeArrowheads="1"/>
          </p:cNvSpPr>
          <p:nvPr/>
        </p:nvSpPr>
        <p:spPr bwMode="auto">
          <a:xfrm>
            <a:off x="1403350" y="3259138"/>
            <a:ext cx="6913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3300"/>
                </a:solidFill>
                <a:highlight>
                  <a:srgbClr val="FFFF00"/>
                </a:highlight>
              </a:rPr>
              <a:t>可见，当</a:t>
            </a:r>
            <a:r>
              <a:rPr lang="en-US" altLang="zh-CN" dirty="0">
                <a:solidFill>
                  <a:srgbClr val="FF3300"/>
                </a:solidFill>
                <a:highlight>
                  <a:srgbClr val="FFFF00"/>
                </a:highlight>
              </a:rPr>
              <a:t>N=1</a:t>
            </a:r>
            <a:r>
              <a:rPr lang="zh-CN" altLang="en-US" dirty="0">
                <a:solidFill>
                  <a:srgbClr val="FF3300"/>
                </a:solidFill>
                <a:highlight>
                  <a:srgbClr val="FFFF00"/>
                </a:highlight>
              </a:rPr>
              <a:t>时，尾数为规格化尾数。</a:t>
            </a:r>
          </a:p>
        </p:txBody>
      </p:sp>
      <p:sp>
        <p:nvSpPr>
          <p:cNvPr id="38918" name="Rectangle 2">
            <a:extLst>
              <a:ext uri="{FF2B5EF4-FFF2-40B4-BE49-F238E27FC236}">
                <a16:creationId xmlns:a16="http://schemas.microsoft.com/office/drawing/2014/main" id="{2AE8BBD7-3185-E0EA-754C-1FEB50885ED3}"/>
              </a:ext>
            </a:extLst>
          </p:cNvPr>
          <p:cNvSpPr>
            <a:spLocks noChangeArrowheads="1"/>
          </p:cNvSpPr>
          <p:nvPr/>
        </p:nvSpPr>
        <p:spPr bwMode="auto">
          <a:xfrm>
            <a:off x="500063" y="571500"/>
            <a:ext cx="7354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800" b="1">
                <a:highlight>
                  <a:srgbClr val="FFFF00"/>
                </a:highlight>
              </a:rPr>
              <a:t>4.</a:t>
            </a:r>
            <a:r>
              <a:rPr lang="zh-CN" altLang="en-US" sz="2800" b="1">
                <a:highlight>
                  <a:srgbClr val="FFFF00"/>
                </a:highlight>
              </a:rPr>
              <a:t>尾数规格化的方法 </a:t>
            </a:r>
            <a:r>
              <a:rPr lang="en-US" altLang="zh-CN" sz="2800" b="1">
                <a:solidFill>
                  <a:srgbClr val="0000FF"/>
                </a:solidFill>
                <a:highlight>
                  <a:srgbClr val="FFFF00"/>
                </a:highlight>
              </a:rPr>
              <a:t>(</a:t>
            </a:r>
            <a:r>
              <a:rPr lang="zh-CN" altLang="en-US" sz="2800" b="1">
                <a:solidFill>
                  <a:srgbClr val="0000FF"/>
                </a:solidFill>
                <a:highlight>
                  <a:srgbClr val="FFFF00"/>
                </a:highlight>
              </a:rPr>
              <a:t>以双符号位补码为例</a:t>
            </a:r>
            <a:r>
              <a:rPr lang="en-US" altLang="zh-CN" sz="2800" b="1">
                <a:solidFill>
                  <a:srgbClr val="0000FF"/>
                </a:solidFill>
                <a:highlight>
                  <a:srgbClr val="FFFF00"/>
                </a:highlight>
              </a:rPr>
              <a:t>)</a:t>
            </a:r>
            <a:endParaRPr lang="en-US" altLang="zh-CN" sz="2800" b="1">
              <a:solidFill>
                <a:srgbClr val="0000FF"/>
              </a:solidFill>
              <a:highlight>
                <a:srgbClr val="FFFF00"/>
              </a:highlight>
              <a:latin typeface="Arial" panose="020B0604020202020204" pitchFamily="34" charset="0"/>
            </a:endParaRP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2E29E5CC-851A-52C1-A613-A23CB2003B33}"/>
              </a:ext>
            </a:extLst>
          </p:cNvPr>
          <p:cNvSpPr>
            <a:spLocks noChangeArrowheads="1"/>
          </p:cNvSpPr>
          <p:nvPr/>
        </p:nvSpPr>
        <p:spPr bwMode="auto">
          <a:xfrm>
            <a:off x="457200" y="12192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5. </a:t>
            </a:r>
            <a:r>
              <a:rPr lang="zh-CN" altLang="en-US" b="1"/>
              <a:t>舍入</a:t>
            </a:r>
            <a:endParaRPr lang="zh-CN" altLang="en-US" b="1">
              <a:latin typeface="Arial" panose="020B0604020202020204" pitchFamily="34" charset="0"/>
            </a:endParaRPr>
          </a:p>
        </p:txBody>
      </p:sp>
      <p:sp>
        <p:nvSpPr>
          <p:cNvPr id="25603" name="Rectangle 5">
            <a:extLst>
              <a:ext uri="{FF2B5EF4-FFF2-40B4-BE49-F238E27FC236}">
                <a16:creationId xmlns:a16="http://schemas.microsoft.com/office/drawing/2014/main" id="{799EC62B-4BD1-B0C4-8C59-232C5C30DD87}"/>
              </a:ext>
            </a:extLst>
          </p:cNvPr>
          <p:cNvSpPr>
            <a:spLocks noChangeArrowheads="1"/>
          </p:cNvSpPr>
          <p:nvPr/>
        </p:nvSpPr>
        <p:spPr bwMode="auto">
          <a:xfrm>
            <a:off x="838200" y="2438400"/>
            <a:ext cx="7696200" cy="695325"/>
          </a:xfrm>
          <a:prstGeom prst="rect">
            <a:avLst/>
          </a:prstGeom>
          <a:noFill/>
          <a:ln w="9525">
            <a:noFill/>
            <a:miter lim="800000"/>
          </a:ln>
        </p:spPr>
        <p:txBody>
          <a:bodyPr tIns="12696" bIns="12696">
            <a:spAutoFit/>
          </a:bodyPr>
          <a:lstStyle/>
          <a:p>
            <a:pPr eaLnBrk="1" hangingPunct="1">
              <a:defRPr/>
            </a:pPr>
            <a:r>
              <a:rPr kumimoji="1" lang="en-US" dirty="0">
                <a:effectLst>
                  <a:outerShdw blurRad="38100" dist="38100" dir="2700000" algn="tl">
                    <a:srgbClr val="C0C0C0"/>
                  </a:outerShdw>
                </a:effectLst>
              </a:rPr>
              <a:t>    </a:t>
            </a:r>
            <a:r>
              <a:rPr kumimoji="1" lang="zh-CN" altLang="en-US" sz="2000" dirty="0"/>
              <a:t>根据一定规则，将数的最低位或低位若干位舍去，而对保留位的数进行修正，称为舍入。</a:t>
            </a:r>
            <a:endParaRPr kumimoji="1" lang="zh-CN" altLang="en-US" sz="2000" dirty="0">
              <a:latin typeface="Arial" panose="020B0604020202020204" pitchFamily="34" charset="0"/>
            </a:endParaRPr>
          </a:p>
        </p:txBody>
      </p:sp>
      <p:sp>
        <p:nvSpPr>
          <p:cNvPr id="39940" name="Rectangle 6">
            <a:extLst>
              <a:ext uri="{FF2B5EF4-FFF2-40B4-BE49-F238E27FC236}">
                <a16:creationId xmlns:a16="http://schemas.microsoft.com/office/drawing/2014/main" id="{B315CC57-520E-2578-B807-9D333C1F0158}"/>
              </a:ext>
            </a:extLst>
          </p:cNvPr>
          <p:cNvSpPr>
            <a:spLocks noChangeArrowheads="1"/>
          </p:cNvSpPr>
          <p:nvPr/>
        </p:nvSpPr>
        <p:spPr bwMode="auto">
          <a:xfrm>
            <a:off x="1219200" y="4419600"/>
            <a:ext cx="4648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2696" bIns="12696">
            <a:spAutoFit/>
          </a:bodyPr>
          <a:lstStyle>
            <a:lvl1pPr indent="1333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② </a:t>
            </a:r>
            <a:r>
              <a:rPr lang="zh-CN" altLang="en-US" sz="2000"/>
              <a:t>多次舍入不造成误差积累。</a:t>
            </a:r>
            <a:r>
              <a:rPr lang="zh-CN" altLang="en-US">
                <a:latin typeface="Arial" panose="020B0604020202020204" pitchFamily="34" charset="0"/>
              </a:rPr>
              <a:t> </a:t>
            </a:r>
          </a:p>
        </p:txBody>
      </p:sp>
      <p:sp>
        <p:nvSpPr>
          <p:cNvPr id="25605" name="Rectangle 7">
            <a:extLst>
              <a:ext uri="{FF2B5EF4-FFF2-40B4-BE49-F238E27FC236}">
                <a16:creationId xmlns:a16="http://schemas.microsoft.com/office/drawing/2014/main" id="{69D359E9-6BA1-5210-69BC-D9E0E2A364FA}"/>
              </a:ext>
            </a:extLst>
          </p:cNvPr>
          <p:cNvSpPr>
            <a:spLocks noChangeArrowheads="1"/>
          </p:cNvSpPr>
          <p:nvPr/>
        </p:nvSpPr>
        <p:spPr bwMode="auto">
          <a:xfrm>
            <a:off x="1600200" y="1219200"/>
            <a:ext cx="6465888" cy="457200"/>
          </a:xfrm>
          <a:prstGeom prst="rect">
            <a:avLst/>
          </a:prstGeom>
          <a:noFill/>
          <a:ln w="9525">
            <a:noFill/>
            <a:miter lim="800000"/>
          </a:ln>
        </p:spPr>
        <p:txBody>
          <a:bodyPr wrap="none">
            <a:spAutoFit/>
          </a:bodyPr>
          <a:lstStyle/>
          <a:p>
            <a:pPr eaLnBrk="1" hangingPunct="1">
              <a:defRPr/>
            </a:pPr>
            <a:r>
              <a:rPr kumimoji="1" lang="en-US" b="1" dirty="0">
                <a:effectLst>
                  <a:outerShdw blurRad="38100" dist="38100" dir="2700000" algn="tl">
                    <a:srgbClr val="C0C0C0"/>
                  </a:outerShdw>
                </a:effectLst>
              </a:rPr>
              <a:t>:</a:t>
            </a:r>
            <a:r>
              <a:rPr kumimoji="1" lang="zh-CN" altLang="en-US" b="1" dirty="0">
                <a:solidFill>
                  <a:srgbClr val="0000FF"/>
                </a:solidFill>
              </a:rPr>
              <a:t>尾数右移时，为减少误差，需进行舍入处理。</a:t>
            </a:r>
          </a:p>
        </p:txBody>
      </p:sp>
      <p:sp>
        <p:nvSpPr>
          <p:cNvPr id="39942" name="Rectangle 8">
            <a:extLst>
              <a:ext uri="{FF2B5EF4-FFF2-40B4-BE49-F238E27FC236}">
                <a16:creationId xmlns:a16="http://schemas.microsoft.com/office/drawing/2014/main" id="{3DB2AA16-33B6-66EC-EDF7-3264DCCF9DAC}"/>
              </a:ext>
            </a:extLst>
          </p:cNvPr>
          <p:cNvSpPr>
            <a:spLocks noChangeArrowheads="1"/>
          </p:cNvSpPr>
          <p:nvPr/>
        </p:nvSpPr>
        <p:spPr bwMode="auto">
          <a:xfrm>
            <a:off x="609600" y="18288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1) </a:t>
            </a:r>
            <a:r>
              <a:rPr lang="zh-CN" altLang="en-US">
                <a:solidFill>
                  <a:srgbClr val="0000FF"/>
                </a:solidFill>
              </a:rPr>
              <a:t>什么叫舍入？</a:t>
            </a:r>
          </a:p>
        </p:txBody>
      </p:sp>
      <p:sp>
        <p:nvSpPr>
          <p:cNvPr id="39943" name="Rectangle 9">
            <a:extLst>
              <a:ext uri="{FF2B5EF4-FFF2-40B4-BE49-F238E27FC236}">
                <a16:creationId xmlns:a16="http://schemas.microsoft.com/office/drawing/2014/main" id="{D57084D6-7EDF-69C7-3354-7F49C30977CB}"/>
              </a:ext>
            </a:extLst>
          </p:cNvPr>
          <p:cNvSpPr>
            <a:spLocks noChangeArrowheads="1"/>
          </p:cNvSpPr>
          <p:nvPr/>
        </p:nvSpPr>
        <p:spPr bwMode="auto">
          <a:xfrm>
            <a:off x="709613" y="3429000"/>
            <a:ext cx="355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2</a:t>
            </a:r>
            <a:r>
              <a:rPr lang="zh-CN" altLang="en-US">
                <a:solidFill>
                  <a:srgbClr val="0000FF"/>
                </a:solidFill>
              </a:rPr>
              <a:t>）对舍入方法的要求</a:t>
            </a:r>
            <a:r>
              <a:rPr lang="en-US" altLang="zh-CN">
                <a:solidFill>
                  <a:srgbClr val="0000FF"/>
                </a:solidFill>
              </a:rPr>
              <a:t>:</a:t>
            </a:r>
            <a:endParaRPr lang="en-US" altLang="zh-CN"/>
          </a:p>
        </p:txBody>
      </p:sp>
      <p:sp>
        <p:nvSpPr>
          <p:cNvPr id="39944" name="Rectangle 10">
            <a:extLst>
              <a:ext uri="{FF2B5EF4-FFF2-40B4-BE49-F238E27FC236}">
                <a16:creationId xmlns:a16="http://schemas.microsoft.com/office/drawing/2014/main" id="{3DADBEB1-3A0B-0229-925C-E4C500F4B03B}"/>
              </a:ext>
            </a:extLst>
          </p:cNvPr>
          <p:cNvSpPr>
            <a:spLocks noChangeArrowheads="1"/>
          </p:cNvSpPr>
          <p:nvPr/>
        </p:nvSpPr>
        <p:spPr bwMode="auto">
          <a:xfrm>
            <a:off x="1371600" y="3962400"/>
            <a:ext cx="6191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① </a:t>
            </a:r>
            <a:r>
              <a:rPr lang="zh-CN" altLang="en-US" sz="2000"/>
              <a:t>单次舍入引起的误差不超过保留数最低位的位权；</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FB6A605-E039-0054-0D82-AF497DEC580F}"/>
              </a:ext>
            </a:extLst>
          </p:cNvPr>
          <p:cNvSpPr>
            <a:spLocks noChangeArrowheads="1"/>
          </p:cNvSpPr>
          <p:nvPr/>
        </p:nvSpPr>
        <p:spPr bwMode="auto">
          <a:xfrm>
            <a:off x="1447800" y="5902325"/>
            <a:ext cx="6324600" cy="695325"/>
          </a:xfrm>
          <a:prstGeom prst="rect">
            <a:avLst/>
          </a:prstGeom>
          <a:noFill/>
          <a:ln w="9525">
            <a:noFill/>
            <a:miter lim="800000"/>
          </a:ln>
          <a:effectLst/>
        </p:spPr>
        <p:txBody>
          <a:bodyPr tIns="12696" bIns="12696">
            <a:spAutoFit/>
          </a:bodyPr>
          <a:lstStyle/>
          <a:p>
            <a:pPr>
              <a:defRPr/>
            </a:pPr>
            <a:r>
              <a:rPr kumimoji="1" lang="zh-CN" altLang="en-US" sz="2000">
                <a:solidFill>
                  <a:srgbClr val="0000FF"/>
                </a:solidFill>
                <a:sym typeface="Wingdings" panose="05000000000000000000" pitchFamily="2" charset="2"/>
              </a:rPr>
              <a:t>缺点：</a:t>
            </a:r>
            <a:r>
              <a:rPr kumimoji="1" lang="zh-CN" altLang="en-US" sz="2000">
                <a:latin typeface="Times New Roman" panose="02020603050405020304"/>
                <a:sym typeface="Wingdings" panose="05000000000000000000" pitchFamily="2" charset="2"/>
              </a:rPr>
              <a:t>“</a:t>
            </a:r>
            <a:r>
              <a:rPr kumimoji="1" lang="en-US" sz="2000">
                <a:cs typeface="Times New Roman" panose="02020603050405020304" pitchFamily="18" charset="0"/>
                <a:sym typeface="Wingdings" panose="05000000000000000000" pitchFamily="2" charset="2"/>
              </a:rPr>
              <a:t>1</a:t>
            </a:r>
            <a:r>
              <a:rPr kumimoji="1" lang="zh-CN" altLang="en-US" sz="2000">
                <a:sym typeface="Wingdings" panose="05000000000000000000" pitchFamily="2" charset="2"/>
              </a:rPr>
              <a:t>入时</a:t>
            </a:r>
            <a:r>
              <a:rPr kumimoji="1" lang="zh-CN" altLang="en-US" sz="2000">
                <a:latin typeface="Times New Roman" panose="02020603050405020304"/>
                <a:sym typeface="Wingdings" panose="05000000000000000000" pitchFamily="2" charset="2"/>
              </a:rPr>
              <a:t>”</a:t>
            </a:r>
            <a:r>
              <a:rPr kumimoji="1" lang="zh-CN" altLang="en-US" sz="2000">
                <a:sym typeface="Wingdings" panose="05000000000000000000" pitchFamily="2" charset="2"/>
              </a:rPr>
              <a:t>需多做一次加法运算</a:t>
            </a:r>
            <a:r>
              <a:rPr kumimoji="1" lang="en-US" sz="2000">
                <a:cs typeface="Times New Roman" panose="02020603050405020304" pitchFamily="18" charset="0"/>
                <a:sym typeface="Wingdings" panose="05000000000000000000" pitchFamily="2" charset="2"/>
              </a:rPr>
              <a:t>----</a:t>
            </a:r>
            <a:r>
              <a:rPr kumimoji="1" lang="zh-CN" altLang="en-US" sz="2000">
                <a:sym typeface="Wingdings" panose="05000000000000000000" pitchFamily="2" charset="2"/>
              </a:rPr>
              <a:t>费时，并可能引起右规的操作。</a:t>
            </a:r>
            <a:r>
              <a:rPr kumimoji="1" lang="zh-CN" altLang="en-US">
                <a:effectLst>
                  <a:outerShdw blurRad="38100" dist="38100" dir="2700000" algn="tl">
                    <a:srgbClr val="C0C0C0"/>
                  </a:outerShdw>
                </a:effectLst>
                <a:latin typeface="Arial" panose="020B0604020202020204" pitchFamily="34" charset="0"/>
                <a:sym typeface="Wingdings" panose="05000000000000000000" pitchFamily="2" charset="2"/>
              </a:rPr>
              <a:t> </a:t>
            </a:r>
          </a:p>
        </p:txBody>
      </p:sp>
      <p:sp>
        <p:nvSpPr>
          <p:cNvPr id="40963" name="Rectangle 3">
            <a:extLst>
              <a:ext uri="{FF2B5EF4-FFF2-40B4-BE49-F238E27FC236}">
                <a16:creationId xmlns:a16="http://schemas.microsoft.com/office/drawing/2014/main" id="{2A3E3EF4-506B-33E5-05C8-3AF25A3008AE}"/>
              </a:ext>
            </a:extLst>
          </p:cNvPr>
          <p:cNvSpPr>
            <a:spLocks noChangeArrowheads="1"/>
          </p:cNvSpPr>
          <p:nvPr/>
        </p:nvSpPr>
        <p:spPr bwMode="auto">
          <a:xfrm>
            <a:off x="762000" y="72231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a:t>
            </a:r>
            <a:r>
              <a:rPr lang="en-US" altLang="zh-CN">
                <a:solidFill>
                  <a:srgbClr val="0000FF"/>
                </a:solidFill>
              </a:rPr>
              <a:t>3</a:t>
            </a:r>
            <a:r>
              <a:rPr lang="zh-CN" altLang="en-US">
                <a:solidFill>
                  <a:srgbClr val="0000FF"/>
                </a:solidFill>
              </a:rPr>
              <a:t>）常用的舍入法：</a:t>
            </a:r>
          </a:p>
        </p:txBody>
      </p:sp>
      <p:sp>
        <p:nvSpPr>
          <p:cNvPr id="40964" name="Rectangle 4">
            <a:extLst>
              <a:ext uri="{FF2B5EF4-FFF2-40B4-BE49-F238E27FC236}">
                <a16:creationId xmlns:a16="http://schemas.microsoft.com/office/drawing/2014/main" id="{6E9D001A-FB12-CD12-05E1-7B0CE6B1ACFB}"/>
              </a:ext>
            </a:extLst>
          </p:cNvPr>
          <p:cNvSpPr>
            <a:spLocks noChangeArrowheads="1"/>
          </p:cNvSpPr>
          <p:nvPr/>
        </p:nvSpPr>
        <p:spPr bwMode="auto">
          <a:xfrm>
            <a:off x="1447800" y="1308100"/>
            <a:ext cx="210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① </a:t>
            </a:r>
            <a:r>
              <a:rPr lang="en-US" altLang="zh-CN" sz="2000"/>
              <a:t>"0</a:t>
            </a:r>
            <a:r>
              <a:rPr lang="zh-CN" altLang="en-US" sz="2000"/>
              <a:t>舍</a:t>
            </a:r>
            <a:r>
              <a:rPr lang="en-US" altLang="zh-CN" sz="2000"/>
              <a:t>1</a:t>
            </a:r>
            <a:r>
              <a:rPr lang="zh-CN" altLang="en-US" sz="2000"/>
              <a:t>入</a:t>
            </a:r>
            <a:r>
              <a:rPr lang="en-US" altLang="zh-CN" sz="2000"/>
              <a:t>"</a:t>
            </a:r>
            <a:r>
              <a:rPr lang="zh-CN" altLang="en-US" sz="2000"/>
              <a:t>法：</a:t>
            </a:r>
          </a:p>
        </p:txBody>
      </p:sp>
      <p:sp>
        <p:nvSpPr>
          <p:cNvPr id="40965" name="Rectangle 5">
            <a:extLst>
              <a:ext uri="{FF2B5EF4-FFF2-40B4-BE49-F238E27FC236}">
                <a16:creationId xmlns:a16="http://schemas.microsoft.com/office/drawing/2014/main" id="{A9DFBB0F-FAD3-DC9B-EEA5-5B23552C3119}"/>
              </a:ext>
            </a:extLst>
          </p:cNvPr>
          <p:cNvSpPr>
            <a:spLocks noChangeArrowheads="1"/>
          </p:cNvSpPr>
          <p:nvPr/>
        </p:nvSpPr>
        <p:spPr bwMode="auto">
          <a:xfrm>
            <a:off x="1905000" y="1774825"/>
            <a:ext cx="7162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凡舍去部分的最高位为</a:t>
            </a:r>
            <a:r>
              <a:rPr lang="en-US" altLang="zh-CN" sz="2000"/>
              <a:t>1</a:t>
            </a:r>
            <a:r>
              <a:rPr lang="zh-CN" altLang="en-US" sz="2000"/>
              <a:t>，则在保留数的最低位加</a:t>
            </a:r>
            <a:r>
              <a:rPr lang="en-US" altLang="zh-CN" sz="2000"/>
              <a:t>1</a:t>
            </a:r>
            <a:r>
              <a:rPr lang="zh-CN" altLang="en-US" sz="2000"/>
              <a:t>。</a:t>
            </a:r>
          </a:p>
          <a:p>
            <a:pPr>
              <a:spcBef>
                <a:spcPct val="50000"/>
              </a:spcBef>
            </a:pPr>
            <a:r>
              <a:rPr lang="zh-CN" altLang="en-US" sz="2000"/>
              <a:t>凡舍去部分的最高位为</a:t>
            </a:r>
            <a:r>
              <a:rPr lang="en-US" altLang="zh-CN" sz="2000"/>
              <a:t>0</a:t>
            </a:r>
            <a:r>
              <a:rPr lang="zh-CN" altLang="en-US" sz="2000"/>
              <a:t>，则不必修正。</a:t>
            </a:r>
          </a:p>
        </p:txBody>
      </p:sp>
      <p:sp>
        <p:nvSpPr>
          <p:cNvPr id="40966" name="Rectangle 6">
            <a:extLst>
              <a:ext uri="{FF2B5EF4-FFF2-40B4-BE49-F238E27FC236}">
                <a16:creationId xmlns:a16="http://schemas.microsoft.com/office/drawing/2014/main" id="{74CFC4C7-8CC9-EF2C-34EA-69DDB19929AA}"/>
              </a:ext>
            </a:extLst>
          </p:cNvPr>
          <p:cNvSpPr>
            <a:spLocks noChangeArrowheads="1"/>
          </p:cNvSpPr>
          <p:nvPr/>
        </p:nvSpPr>
        <p:spPr bwMode="auto">
          <a:xfrm>
            <a:off x="1371600" y="2779713"/>
            <a:ext cx="6191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rPr>
              <a:t>例：</a:t>
            </a:r>
            <a:r>
              <a:rPr lang="zh-CN" altLang="en-US" sz="2000"/>
              <a:t>用</a:t>
            </a:r>
            <a:r>
              <a:rPr lang="zh-CN" altLang="en-US" sz="2000">
                <a:latin typeface="Arial" panose="020B0604020202020204" pitchFamily="34" charset="0"/>
              </a:rPr>
              <a:t>“</a:t>
            </a:r>
            <a:r>
              <a:rPr lang="en-US" altLang="zh-CN" sz="2000"/>
              <a:t>0</a:t>
            </a:r>
            <a:r>
              <a:rPr lang="zh-CN" altLang="en-US" sz="2000"/>
              <a:t>舍</a:t>
            </a:r>
            <a:r>
              <a:rPr lang="en-US" altLang="zh-CN" sz="2000"/>
              <a:t>1</a:t>
            </a:r>
            <a:r>
              <a:rPr lang="zh-CN" altLang="en-US" sz="2000"/>
              <a:t>入</a:t>
            </a:r>
            <a:r>
              <a:rPr lang="zh-CN" altLang="en-US" sz="2000">
                <a:latin typeface="Arial" panose="020B0604020202020204" pitchFamily="34" charset="0"/>
              </a:rPr>
              <a:t>”</a:t>
            </a:r>
            <a:r>
              <a:rPr lang="zh-CN" altLang="en-US" sz="2000"/>
              <a:t>法舍入，保留</a:t>
            </a:r>
            <a:r>
              <a:rPr lang="en-US" altLang="zh-CN" sz="2000"/>
              <a:t>5</a:t>
            </a:r>
            <a:r>
              <a:rPr lang="zh-CN" altLang="en-US" sz="2000"/>
              <a:t>位（包括一位符号位）</a:t>
            </a:r>
          </a:p>
        </p:txBody>
      </p:sp>
      <p:sp>
        <p:nvSpPr>
          <p:cNvPr id="40967" name="Rectangle 7">
            <a:extLst>
              <a:ext uri="{FF2B5EF4-FFF2-40B4-BE49-F238E27FC236}">
                <a16:creationId xmlns:a16="http://schemas.microsoft.com/office/drawing/2014/main" id="{7E0287B8-9B58-B974-960F-E0DECAE5B1C3}"/>
              </a:ext>
            </a:extLst>
          </p:cNvPr>
          <p:cNvSpPr>
            <a:spLocks noChangeArrowheads="1"/>
          </p:cNvSpPr>
          <p:nvPr/>
        </p:nvSpPr>
        <p:spPr bwMode="auto">
          <a:xfrm>
            <a:off x="2057400" y="3236913"/>
            <a:ext cx="2871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[X]</a:t>
            </a:r>
            <a:r>
              <a:rPr lang="zh-CN" altLang="en-US" sz="2000" baseline="-30000"/>
              <a:t>原</a:t>
            </a:r>
            <a:r>
              <a:rPr lang="en-US" altLang="zh-CN" sz="2000"/>
              <a:t>=1.1010</a:t>
            </a:r>
            <a:r>
              <a:rPr lang="en-US" altLang="zh-CN" sz="2000" u="sng">
                <a:solidFill>
                  <a:srgbClr val="0000FF"/>
                </a:solidFill>
              </a:rPr>
              <a:t>011</a:t>
            </a:r>
            <a:r>
              <a:rPr lang="en-US" altLang="zh-CN" sz="2000">
                <a:sym typeface="Wingdings" panose="05000000000000000000" pitchFamily="2" charset="2"/>
              </a:rPr>
              <a:t></a:t>
            </a:r>
            <a:r>
              <a:rPr lang="en-US" altLang="zh-CN" sz="2000"/>
              <a:t>1.1010</a:t>
            </a:r>
          </a:p>
        </p:txBody>
      </p:sp>
      <p:sp>
        <p:nvSpPr>
          <p:cNvPr id="40968" name="Rectangle 8">
            <a:extLst>
              <a:ext uri="{FF2B5EF4-FFF2-40B4-BE49-F238E27FC236}">
                <a16:creationId xmlns:a16="http://schemas.microsoft.com/office/drawing/2014/main" id="{53161DE1-FD85-8C6C-6E55-2ECD109C3E7E}"/>
              </a:ext>
            </a:extLst>
          </p:cNvPr>
          <p:cNvSpPr>
            <a:spLocks noChangeArrowheads="1"/>
          </p:cNvSpPr>
          <p:nvPr/>
        </p:nvSpPr>
        <p:spPr bwMode="auto">
          <a:xfrm>
            <a:off x="2052638" y="3716338"/>
            <a:ext cx="6173787" cy="396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rgbClr val="FF0000"/>
                </a:solidFill>
                <a:sym typeface="Wingdings" panose="05000000000000000000" pitchFamily="2" charset="2"/>
              </a:rPr>
              <a:t>[Y]</a:t>
            </a:r>
            <a:r>
              <a:rPr lang="zh-CN" altLang="en-US" sz="2000" baseline="-30000" dirty="0">
                <a:solidFill>
                  <a:srgbClr val="FF0000"/>
                </a:solidFill>
                <a:sym typeface="Wingdings" panose="05000000000000000000" pitchFamily="2" charset="2"/>
              </a:rPr>
              <a:t>补</a:t>
            </a:r>
            <a:r>
              <a:rPr lang="en-US" altLang="zh-CN" sz="2000" dirty="0">
                <a:solidFill>
                  <a:srgbClr val="FF0000"/>
                </a:solidFill>
                <a:sym typeface="Wingdings" panose="05000000000000000000" pitchFamily="2" charset="2"/>
              </a:rPr>
              <a:t>=1.1010</a:t>
            </a:r>
            <a:r>
              <a:rPr lang="en-US" altLang="zh-CN" sz="2000" u="sng" dirty="0">
                <a:solidFill>
                  <a:srgbClr val="FF0000"/>
                </a:solidFill>
                <a:sym typeface="Wingdings" panose="05000000000000000000" pitchFamily="2" charset="2"/>
              </a:rPr>
              <a:t>100</a:t>
            </a:r>
            <a:r>
              <a:rPr lang="en-US" altLang="zh-CN" sz="2000" dirty="0">
                <a:solidFill>
                  <a:srgbClr val="FF0000"/>
                </a:solidFill>
                <a:sym typeface="Wingdings" panose="05000000000000000000" pitchFamily="2" charset="2"/>
              </a:rPr>
              <a:t></a:t>
            </a:r>
            <a:r>
              <a:rPr lang="en-US" altLang="zh-CN" sz="2000" dirty="0">
                <a:solidFill>
                  <a:srgbClr val="FF0000"/>
                </a:solidFill>
              </a:rPr>
              <a:t>1.1010  (100</a:t>
            </a:r>
            <a:r>
              <a:rPr lang="zh-CN" altLang="zh-CN" sz="2000" dirty="0">
                <a:solidFill>
                  <a:srgbClr val="FF0000"/>
                </a:solidFill>
              </a:rPr>
              <a:t>入，补码直接舍去</a:t>
            </a:r>
            <a:r>
              <a:rPr lang="en-US" altLang="zh-CN" sz="2000" dirty="0">
                <a:solidFill>
                  <a:srgbClr val="FF0000"/>
                </a:solidFill>
              </a:rPr>
              <a:t>100)  </a:t>
            </a:r>
          </a:p>
        </p:txBody>
      </p:sp>
      <p:sp>
        <p:nvSpPr>
          <p:cNvPr id="40969" name="Rectangle 9">
            <a:extLst>
              <a:ext uri="{FF2B5EF4-FFF2-40B4-BE49-F238E27FC236}">
                <a16:creationId xmlns:a16="http://schemas.microsoft.com/office/drawing/2014/main" id="{9A9ACCAA-0DC4-52F6-9B07-B7A095FE84E9}"/>
              </a:ext>
            </a:extLst>
          </p:cNvPr>
          <p:cNvSpPr>
            <a:spLocks noChangeArrowheads="1"/>
          </p:cNvSpPr>
          <p:nvPr/>
        </p:nvSpPr>
        <p:spPr bwMode="auto">
          <a:xfrm>
            <a:off x="1447800" y="5368925"/>
            <a:ext cx="325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sym typeface="Wingdings" panose="05000000000000000000" pitchFamily="2" charset="2"/>
              </a:rPr>
              <a:t>优点：</a:t>
            </a:r>
            <a:r>
              <a:rPr lang="zh-CN" altLang="en-US" sz="2000">
                <a:sym typeface="Wingdings" panose="05000000000000000000" pitchFamily="2" charset="2"/>
              </a:rPr>
              <a:t>舍入引起的误差小。</a:t>
            </a:r>
          </a:p>
        </p:txBody>
      </p:sp>
      <p:sp>
        <p:nvSpPr>
          <p:cNvPr id="40970" name="Rectangle 10">
            <a:extLst>
              <a:ext uri="{FF2B5EF4-FFF2-40B4-BE49-F238E27FC236}">
                <a16:creationId xmlns:a16="http://schemas.microsoft.com/office/drawing/2014/main" id="{932D574F-2B12-5CC0-B0B0-29A9A58152E1}"/>
              </a:ext>
            </a:extLst>
          </p:cNvPr>
          <p:cNvSpPr>
            <a:spLocks noChangeArrowheads="1"/>
          </p:cNvSpPr>
          <p:nvPr/>
        </p:nvSpPr>
        <p:spPr bwMode="auto">
          <a:xfrm>
            <a:off x="2051050" y="4797425"/>
            <a:ext cx="6365875" cy="3968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sym typeface="Wingdings" panose="05000000000000000000" pitchFamily="2" charset="2"/>
              </a:rPr>
              <a:t>[Y]</a:t>
            </a:r>
            <a:r>
              <a:rPr lang="zh-CN" altLang="en-US" sz="2000" baseline="-30000">
                <a:sym typeface="Wingdings" panose="05000000000000000000" pitchFamily="2" charset="2"/>
              </a:rPr>
              <a:t>补</a:t>
            </a:r>
            <a:r>
              <a:rPr lang="en-US" altLang="zh-CN" sz="2000">
                <a:sym typeface="Wingdings" panose="05000000000000000000" pitchFamily="2" charset="2"/>
              </a:rPr>
              <a:t>=1.1010</a:t>
            </a:r>
            <a:r>
              <a:rPr lang="en-US" altLang="zh-CN" sz="2000" u="sng">
                <a:solidFill>
                  <a:srgbClr val="0000FF"/>
                </a:solidFill>
                <a:sym typeface="Wingdings" panose="05000000000000000000" pitchFamily="2" charset="2"/>
              </a:rPr>
              <a:t>101</a:t>
            </a:r>
            <a:r>
              <a:rPr lang="en-US" altLang="zh-CN" sz="2000">
                <a:sym typeface="Wingdings" panose="05000000000000000000" pitchFamily="2" charset="2"/>
              </a:rPr>
              <a:t></a:t>
            </a:r>
            <a:r>
              <a:rPr lang="en-US" altLang="zh-CN" sz="2000"/>
              <a:t>1.1011 (101</a:t>
            </a:r>
            <a:r>
              <a:rPr lang="zh-CN" altLang="en-US" sz="2000"/>
              <a:t>舍</a:t>
            </a:r>
            <a:r>
              <a:rPr lang="zh-CN" altLang="zh-CN" sz="2000"/>
              <a:t>，补码直接进位入</a:t>
            </a:r>
            <a:r>
              <a:rPr lang="en-US" altLang="zh-CN" sz="2000"/>
              <a:t>1)   </a:t>
            </a:r>
          </a:p>
        </p:txBody>
      </p:sp>
      <p:sp>
        <p:nvSpPr>
          <p:cNvPr id="40971" name="Rectangle 11">
            <a:extLst>
              <a:ext uri="{FF2B5EF4-FFF2-40B4-BE49-F238E27FC236}">
                <a16:creationId xmlns:a16="http://schemas.microsoft.com/office/drawing/2014/main" id="{164F108B-0D94-D241-A1D6-A09723224ADE}"/>
              </a:ext>
            </a:extLst>
          </p:cNvPr>
          <p:cNvSpPr>
            <a:spLocks noChangeArrowheads="1"/>
          </p:cNvSpPr>
          <p:nvPr/>
        </p:nvSpPr>
        <p:spPr bwMode="auto">
          <a:xfrm>
            <a:off x="2051050" y="4149725"/>
            <a:ext cx="3162300" cy="396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sym typeface="Wingdings" panose="05000000000000000000" pitchFamily="2" charset="2"/>
              </a:rPr>
              <a:t>[Y]</a:t>
            </a:r>
            <a:r>
              <a:rPr lang="zh-CN" altLang="en-US" sz="2000" baseline="-30000">
                <a:sym typeface="Wingdings" panose="05000000000000000000" pitchFamily="2" charset="2"/>
              </a:rPr>
              <a:t>原</a:t>
            </a:r>
            <a:r>
              <a:rPr lang="en-US" altLang="zh-CN" sz="2000">
                <a:sym typeface="Wingdings" panose="05000000000000000000" pitchFamily="2" charset="2"/>
              </a:rPr>
              <a:t>= 1.0101</a:t>
            </a:r>
            <a:r>
              <a:rPr lang="en-US" altLang="zh-CN" sz="2000" u="sng">
                <a:solidFill>
                  <a:srgbClr val="0000FF"/>
                </a:solidFill>
                <a:sym typeface="Wingdings" panose="05000000000000000000" pitchFamily="2" charset="2"/>
              </a:rPr>
              <a:t>100</a:t>
            </a:r>
            <a:r>
              <a:rPr lang="en-US" altLang="zh-CN" sz="2000">
                <a:sym typeface="Wingdings" panose="05000000000000000000" pitchFamily="2" charset="2"/>
              </a:rPr>
              <a:t></a:t>
            </a:r>
            <a:r>
              <a:rPr lang="en-US" altLang="zh-CN" sz="2000"/>
              <a:t>1.0110   </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ED1537FE-52E1-A65F-5B66-DBADEF1C327E}"/>
              </a:ext>
            </a:extLst>
          </p:cNvPr>
          <p:cNvSpPr>
            <a:spLocks noChangeArrowheads="1"/>
          </p:cNvSpPr>
          <p:nvPr/>
        </p:nvSpPr>
        <p:spPr bwMode="auto">
          <a:xfrm>
            <a:off x="1433513" y="5111750"/>
            <a:ext cx="6553200" cy="1066800"/>
          </a:xfrm>
          <a:prstGeom prst="rect">
            <a:avLst/>
          </a:prstGeom>
          <a:noFill/>
          <a:ln w="9525">
            <a:noFill/>
            <a:miter lim="800000"/>
          </a:ln>
        </p:spPr>
        <p:txBody>
          <a:bodyPr>
            <a:spAutoFit/>
          </a:bodyPr>
          <a:lstStyle/>
          <a:p>
            <a:pPr eaLnBrk="1" hangingPunct="1">
              <a:defRPr/>
            </a:pPr>
            <a:r>
              <a:rPr kumimoji="1" lang="zh-CN" altLang="en-US" sz="2000">
                <a:sym typeface="Wingdings" panose="05000000000000000000" pitchFamily="2" charset="2"/>
              </a:rPr>
              <a:t>就近舍入（“四舍五入”）</a:t>
            </a:r>
          </a:p>
          <a:p>
            <a:pPr eaLnBrk="1" hangingPunct="1">
              <a:defRPr/>
            </a:pPr>
            <a:r>
              <a:rPr kumimoji="1" lang="zh-CN" altLang="en-US" sz="2000">
                <a:sym typeface="Wingdings" panose="05000000000000000000" pitchFamily="2" charset="2"/>
              </a:rPr>
              <a:t>朝</a:t>
            </a:r>
            <a:r>
              <a:rPr kumimoji="1" lang="en-US" sz="2000">
                <a:cs typeface="Times New Roman" panose="02020603050405020304" pitchFamily="18" charset="0"/>
                <a:sym typeface="Wingdings" panose="05000000000000000000" pitchFamily="2" charset="2"/>
              </a:rPr>
              <a:t>0</a:t>
            </a:r>
            <a:r>
              <a:rPr kumimoji="1" lang="zh-CN" altLang="en-US" sz="2000">
                <a:sym typeface="Wingdings" panose="05000000000000000000" pitchFamily="2" charset="2"/>
              </a:rPr>
              <a:t>舍入</a:t>
            </a:r>
          </a:p>
          <a:p>
            <a:pPr eaLnBrk="1" hangingPunct="1">
              <a:defRPr/>
            </a:pPr>
            <a:r>
              <a:rPr kumimoji="1" lang="zh-CN" altLang="en-US" sz="2000">
                <a:sym typeface="Wingdings" panose="05000000000000000000" pitchFamily="2" charset="2"/>
              </a:rPr>
              <a:t>朝</a:t>
            </a:r>
            <a:r>
              <a:rPr kumimoji="1" lang="en-US" sz="2000">
                <a:cs typeface="Times New Roman" panose="02020603050405020304" pitchFamily="18" charset="0"/>
                <a:sym typeface="Wingdings" panose="05000000000000000000" pitchFamily="2" charset="2"/>
              </a:rPr>
              <a:t>+</a:t>
            </a:r>
            <a:r>
              <a:rPr kumimoji="1" lang="en-US" sz="2000">
                <a:sym typeface="Wingdings" panose="05000000000000000000" pitchFamily="2" charset="2"/>
              </a:rPr>
              <a:t>∞</a:t>
            </a:r>
            <a:r>
              <a:rPr kumimoji="1" lang="zh-CN" altLang="en-US" sz="2000">
                <a:sym typeface="Wingdings" panose="05000000000000000000" pitchFamily="2" charset="2"/>
              </a:rPr>
              <a:t>舍入 </a:t>
            </a:r>
            <a:r>
              <a:rPr kumimoji="1" lang="en-US" sz="2000">
                <a:sym typeface="Wingdings" panose="05000000000000000000" pitchFamily="2" charset="2"/>
              </a:rPr>
              <a:t>/ </a:t>
            </a:r>
            <a:r>
              <a:rPr kumimoji="1" lang="zh-CN" altLang="en-US" sz="2000">
                <a:sym typeface="Wingdings" panose="05000000000000000000" pitchFamily="2" charset="2"/>
              </a:rPr>
              <a:t>朝</a:t>
            </a:r>
            <a:r>
              <a:rPr kumimoji="1" lang="en-US" sz="2000">
                <a:cs typeface="Times New Roman" panose="02020603050405020304" pitchFamily="18" charset="0"/>
                <a:sym typeface="Wingdings" panose="05000000000000000000" pitchFamily="2" charset="2"/>
              </a:rPr>
              <a:t>-</a:t>
            </a:r>
            <a:r>
              <a:rPr kumimoji="1" lang="en-US" sz="2000">
                <a:sym typeface="Wingdings" panose="05000000000000000000" pitchFamily="2" charset="2"/>
              </a:rPr>
              <a:t>∞</a:t>
            </a:r>
            <a:r>
              <a:rPr kumimoji="1" lang="zh-CN" altLang="en-US" sz="2000">
                <a:sym typeface="Wingdings" panose="05000000000000000000" pitchFamily="2" charset="2"/>
              </a:rPr>
              <a:t>舍入</a:t>
            </a:r>
            <a:r>
              <a:rPr kumimoji="1" lang="zh-CN" altLang="en-US">
                <a:effectLst>
                  <a:outerShdw blurRad="38100" dist="38100" dir="2700000" algn="tl">
                    <a:srgbClr val="C0C0C0"/>
                  </a:outerShdw>
                </a:effectLst>
                <a:latin typeface="Arial" panose="020B0604020202020204" pitchFamily="34" charset="0"/>
                <a:sym typeface="Wingdings" panose="05000000000000000000" pitchFamily="2" charset="2"/>
              </a:rPr>
              <a:t> </a:t>
            </a:r>
            <a:endParaRPr kumimoji="1" lang="zh-CN" altLang="en-US">
              <a:effectLst>
                <a:outerShdw blurRad="38100" dist="38100" dir="2700000" algn="tl">
                  <a:srgbClr val="C0C0C0"/>
                </a:outerShdw>
              </a:effectLst>
              <a:sym typeface="Wingdings" panose="05000000000000000000" pitchFamily="2" charset="2"/>
            </a:endParaRPr>
          </a:p>
        </p:txBody>
      </p:sp>
      <p:sp>
        <p:nvSpPr>
          <p:cNvPr id="41987" name="Rectangle 5">
            <a:extLst>
              <a:ext uri="{FF2B5EF4-FFF2-40B4-BE49-F238E27FC236}">
                <a16:creationId xmlns:a16="http://schemas.microsoft.com/office/drawing/2014/main" id="{EB7D887A-A44F-8323-8F95-9BD7A63633DE}"/>
              </a:ext>
            </a:extLst>
          </p:cNvPr>
          <p:cNvSpPr>
            <a:spLocks noChangeArrowheads="1"/>
          </p:cNvSpPr>
          <p:nvPr/>
        </p:nvSpPr>
        <p:spPr bwMode="auto">
          <a:xfrm>
            <a:off x="900113" y="1196975"/>
            <a:ext cx="248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② </a:t>
            </a:r>
            <a:r>
              <a:rPr lang="en-US" altLang="zh-CN" sz="2000">
                <a:latin typeface="Arial" panose="020B0604020202020204" pitchFamily="34" charset="0"/>
              </a:rPr>
              <a:t>“</a:t>
            </a:r>
            <a:r>
              <a:rPr lang="zh-CN" altLang="en-US" sz="2000"/>
              <a:t>恒置</a:t>
            </a:r>
            <a:r>
              <a:rPr lang="en-US" altLang="zh-CN" sz="2000"/>
              <a:t>1</a:t>
            </a:r>
            <a:r>
              <a:rPr lang="en-US" altLang="zh-CN" sz="2000">
                <a:latin typeface="Arial" panose="020B0604020202020204" pitchFamily="34" charset="0"/>
              </a:rPr>
              <a:t>”</a:t>
            </a:r>
            <a:r>
              <a:rPr lang="zh-CN" altLang="en-US" sz="2000"/>
              <a:t>舍入法：</a:t>
            </a:r>
          </a:p>
        </p:txBody>
      </p:sp>
      <p:sp>
        <p:nvSpPr>
          <p:cNvPr id="41988" name="Rectangle 6">
            <a:extLst>
              <a:ext uri="{FF2B5EF4-FFF2-40B4-BE49-F238E27FC236}">
                <a16:creationId xmlns:a16="http://schemas.microsoft.com/office/drawing/2014/main" id="{F7B578EE-C2B5-42EF-CDD0-D3A3555AC28D}"/>
              </a:ext>
            </a:extLst>
          </p:cNvPr>
          <p:cNvSpPr>
            <a:spLocks noChangeArrowheads="1"/>
          </p:cNvSpPr>
          <p:nvPr/>
        </p:nvSpPr>
        <p:spPr bwMode="auto">
          <a:xfrm>
            <a:off x="1433513" y="1658938"/>
            <a:ext cx="5680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只要有低位数字丢失，则在保留数的最低位置</a:t>
            </a:r>
            <a:r>
              <a:rPr lang="en-US" altLang="zh-CN" sz="2000"/>
              <a:t>1</a:t>
            </a:r>
            <a:r>
              <a:rPr lang="zh-CN" altLang="en-US" sz="2000"/>
              <a:t>。</a:t>
            </a:r>
          </a:p>
        </p:txBody>
      </p:sp>
      <p:sp>
        <p:nvSpPr>
          <p:cNvPr id="41989" name="Rectangle 7">
            <a:extLst>
              <a:ext uri="{FF2B5EF4-FFF2-40B4-BE49-F238E27FC236}">
                <a16:creationId xmlns:a16="http://schemas.microsoft.com/office/drawing/2014/main" id="{08CF7139-1EAA-B200-07D7-727E656DCAFA}"/>
              </a:ext>
            </a:extLst>
          </p:cNvPr>
          <p:cNvSpPr>
            <a:spLocks noChangeArrowheads="1"/>
          </p:cNvSpPr>
          <p:nvPr/>
        </p:nvSpPr>
        <p:spPr bwMode="auto">
          <a:xfrm>
            <a:off x="1427163" y="2111375"/>
            <a:ext cx="6062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例：用</a:t>
            </a:r>
            <a:r>
              <a:rPr lang="zh-CN" altLang="en-US" sz="2000">
                <a:latin typeface="Arial" panose="020B0604020202020204" pitchFamily="34" charset="0"/>
              </a:rPr>
              <a:t>“</a:t>
            </a:r>
            <a:r>
              <a:rPr lang="zh-CN" altLang="en-US" sz="2000"/>
              <a:t>恒置</a:t>
            </a:r>
            <a:r>
              <a:rPr lang="en-US" altLang="zh-CN" sz="2000"/>
              <a:t>1</a:t>
            </a:r>
            <a:r>
              <a:rPr lang="en-US" altLang="zh-CN" sz="2000">
                <a:latin typeface="Arial" panose="020B0604020202020204" pitchFamily="34" charset="0"/>
              </a:rPr>
              <a:t>”</a:t>
            </a:r>
            <a:r>
              <a:rPr lang="zh-CN" altLang="en-US" sz="2000"/>
              <a:t>法舍入，保留</a:t>
            </a:r>
            <a:r>
              <a:rPr lang="en-US" altLang="zh-CN" sz="2000"/>
              <a:t>5</a:t>
            </a:r>
            <a:r>
              <a:rPr lang="zh-CN" altLang="en-US" sz="2000"/>
              <a:t>位（包括一位符号位）</a:t>
            </a:r>
          </a:p>
        </p:txBody>
      </p:sp>
      <p:sp>
        <p:nvSpPr>
          <p:cNvPr id="41990" name="Rectangle 8">
            <a:extLst>
              <a:ext uri="{FF2B5EF4-FFF2-40B4-BE49-F238E27FC236}">
                <a16:creationId xmlns:a16="http://schemas.microsoft.com/office/drawing/2014/main" id="{60F7B47D-86E3-39F4-FCDB-E01B7C1042D4}"/>
              </a:ext>
            </a:extLst>
          </p:cNvPr>
          <p:cNvSpPr>
            <a:spLocks noChangeArrowheads="1"/>
          </p:cNvSpPr>
          <p:nvPr/>
        </p:nvSpPr>
        <p:spPr bwMode="auto">
          <a:xfrm>
            <a:off x="1966913" y="2647950"/>
            <a:ext cx="287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t>[X]</a:t>
            </a:r>
            <a:r>
              <a:rPr lang="zh-CN" altLang="en-US" sz="2000" baseline="-30000"/>
              <a:t>原</a:t>
            </a:r>
            <a:r>
              <a:rPr lang="en-US" altLang="zh-CN" sz="2000"/>
              <a:t>=1.1010</a:t>
            </a:r>
            <a:r>
              <a:rPr lang="en-US" altLang="zh-CN" sz="2000" u="sng">
                <a:solidFill>
                  <a:srgbClr val="0000FF"/>
                </a:solidFill>
              </a:rPr>
              <a:t>011</a:t>
            </a:r>
            <a:r>
              <a:rPr lang="en-US" altLang="zh-CN" sz="2000">
                <a:sym typeface="Wingdings" panose="05000000000000000000" pitchFamily="2" charset="2"/>
              </a:rPr>
              <a:t></a:t>
            </a:r>
            <a:r>
              <a:rPr lang="en-US" altLang="zh-CN" sz="2000"/>
              <a:t>1.1011</a:t>
            </a:r>
          </a:p>
        </p:txBody>
      </p:sp>
      <p:sp>
        <p:nvSpPr>
          <p:cNvPr id="41991" name="Rectangle 9">
            <a:extLst>
              <a:ext uri="{FF2B5EF4-FFF2-40B4-BE49-F238E27FC236}">
                <a16:creationId xmlns:a16="http://schemas.microsoft.com/office/drawing/2014/main" id="{8C3B4F8F-63D5-1723-37F2-779D1383E5C1}"/>
              </a:ext>
            </a:extLst>
          </p:cNvPr>
          <p:cNvSpPr>
            <a:spLocks noChangeArrowheads="1"/>
          </p:cNvSpPr>
          <p:nvPr/>
        </p:nvSpPr>
        <p:spPr bwMode="auto">
          <a:xfrm>
            <a:off x="1966913" y="3105150"/>
            <a:ext cx="287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ym typeface="Wingdings" panose="05000000000000000000" pitchFamily="2" charset="2"/>
              </a:rPr>
              <a:t>[Y]</a:t>
            </a:r>
            <a:r>
              <a:rPr lang="zh-CN" altLang="en-US" sz="2000" baseline="-30000">
                <a:sym typeface="Wingdings" panose="05000000000000000000" pitchFamily="2" charset="2"/>
              </a:rPr>
              <a:t>补</a:t>
            </a:r>
            <a:r>
              <a:rPr lang="en-US" altLang="zh-CN" sz="2000">
                <a:sym typeface="Wingdings" panose="05000000000000000000" pitchFamily="2" charset="2"/>
              </a:rPr>
              <a:t>=1.1010</a:t>
            </a:r>
            <a:r>
              <a:rPr lang="en-US" altLang="zh-CN" sz="2000" u="sng">
                <a:solidFill>
                  <a:srgbClr val="0000FF"/>
                </a:solidFill>
                <a:sym typeface="Wingdings" panose="05000000000000000000" pitchFamily="2" charset="2"/>
              </a:rPr>
              <a:t>100</a:t>
            </a:r>
            <a:r>
              <a:rPr lang="en-US" altLang="zh-CN" sz="2000">
                <a:sym typeface="Wingdings" panose="05000000000000000000" pitchFamily="2" charset="2"/>
              </a:rPr>
              <a:t></a:t>
            </a:r>
            <a:r>
              <a:rPr lang="en-US" altLang="zh-CN" sz="2000"/>
              <a:t>1.1011</a:t>
            </a:r>
          </a:p>
        </p:txBody>
      </p:sp>
      <p:sp>
        <p:nvSpPr>
          <p:cNvPr id="41992" name="Rectangle 10">
            <a:extLst>
              <a:ext uri="{FF2B5EF4-FFF2-40B4-BE49-F238E27FC236}">
                <a16:creationId xmlns:a16="http://schemas.microsoft.com/office/drawing/2014/main" id="{4F86E4E0-4DB0-E09F-6976-D0064027F877}"/>
              </a:ext>
            </a:extLst>
          </p:cNvPr>
          <p:cNvSpPr>
            <a:spLocks noChangeArrowheads="1"/>
          </p:cNvSpPr>
          <p:nvPr/>
        </p:nvSpPr>
        <p:spPr bwMode="auto">
          <a:xfrm>
            <a:off x="1357313" y="3587750"/>
            <a:ext cx="5040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ym typeface="Wingdings" panose="05000000000000000000" pitchFamily="2" charset="2"/>
              </a:rPr>
              <a:t>优点：舍入处理不用作加法运算，速度快。</a:t>
            </a:r>
          </a:p>
        </p:txBody>
      </p:sp>
      <p:sp>
        <p:nvSpPr>
          <p:cNvPr id="41993" name="Rectangle 11">
            <a:extLst>
              <a:ext uri="{FF2B5EF4-FFF2-40B4-BE49-F238E27FC236}">
                <a16:creationId xmlns:a16="http://schemas.microsoft.com/office/drawing/2014/main" id="{E2F45BF5-46FE-E0CC-3B66-E84D90ADB43D}"/>
              </a:ext>
            </a:extLst>
          </p:cNvPr>
          <p:cNvSpPr>
            <a:spLocks noChangeArrowheads="1"/>
          </p:cNvSpPr>
          <p:nvPr/>
        </p:nvSpPr>
        <p:spPr bwMode="auto">
          <a:xfrm>
            <a:off x="1357313" y="4044950"/>
            <a:ext cx="5551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ym typeface="Wingdings" panose="05000000000000000000" pitchFamily="2" charset="2"/>
              </a:rPr>
              <a:t>缺点：单次或很少有限次舍入所产生的误差大。</a:t>
            </a:r>
          </a:p>
        </p:txBody>
      </p:sp>
      <p:sp>
        <p:nvSpPr>
          <p:cNvPr id="41994" name="Rectangle 12">
            <a:extLst>
              <a:ext uri="{FF2B5EF4-FFF2-40B4-BE49-F238E27FC236}">
                <a16:creationId xmlns:a16="http://schemas.microsoft.com/office/drawing/2014/main" id="{398FB24B-31CB-7DA6-1693-0D9A3EE0415F}"/>
              </a:ext>
            </a:extLst>
          </p:cNvPr>
          <p:cNvSpPr>
            <a:spLocks noChangeArrowheads="1"/>
          </p:cNvSpPr>
          <p:nvPr/>
        </p:nvSpPr>
        <p:spPr bwMode="auto">
          <a:xfrm>
            <a:off x="976313" y="4672013"/>
            <a:ext cx="580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ym typeface="Wingdings" panose="05000000000000000000" pitchFamily="2" charset="2"/>
              </a:rPr>
              <a:t>③ IEEE754</a:t>
            </a:r>
            <a:r>
              <a:rPr lang="zh-CN" altLang="en-US" sz="2000">
                <a:sym typeface="Wingdings" panose="05000000000000000000" pitchFamily="2" charset="2"/>
              </a:rPr>
              <a:t>标准中，提供四种可选的舍入处理法：</a:t>
            </a:r>
            <a:endParaRPr lang="en-US" altLang="zh-CN" sz="2000">
              <a:sym typeface="Wingdings" panose="05000000000000000000" pitchFamily="2" charset="2"/>
            </a:endParaRP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CB09666-C084-DCD5-9DA6-C9E9DD672CA8}"/>
              </a:ext>
            </a:extLst>
          </p:cNvPr>
          <p:cNvSpPr>
            <a:spLocks noChangeArrowheads="1"/>
          </p:cNvSpPr>
          <p:nvPr/>
        </p:nvSpPr>
        <p:spPr bwMode="auto">
          <a:xfrm>
            <a:off x="487363" y="765175"/>
            <a:ext cx="329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a:t>
            </a:r>
            <a:r>
              <a:rPr lang="en-US" altLang="zh-CN" sz="2800" b="1">
                <a:solidFill>
                  <a:srgbClr val="0000FF"/>
                </a:solidFill>
              </a:rPr>
              <a:t>6. </a:t>
            </a:r>
            <a:r>
              <a:rPr lang="zh-CN" altLang="en-US" sz="2800" b="1">
                <a:solidFill>
                  <a:srgbClr val="0000FF"/>
                </a:solidFill>
              </a:rPr>
              <a:t>溢出及其处理</a:t>
            </a:r>
            <a:endParaRPr lang="zh-CN" altLang="en-US" sz="2800" b="1"/>
          </a:p>
        </p:txBody>
      </p:sp>
      <p:sp>
        <p:nvSpPr>
          <p:cNvPr id="28675" name="Rectangle 3">
            <a:extLst>
              <a:ext uri="{FF2B5EF4-FFF2-40B4-BE49-F238E27FC236}">
                <a16:creationId xmlns:a16="http://schemas.microsoft.com/office/drawing/2014/main" id="{8AEDFAE3-D0AE-A818-1D91-E7EC75FFE392}"/>
              </a:ext>
            </a:extLst>
          </p:cNvPr>
          <p:cNvSpPr>
            <a:spLocks noChangeArrowheads="1"/>
          </p:cNvSpPr>
          <p:nvPr/>
        </p:nvSpPr>
        <p:spPr bwMode="auto">
          <a:xfrm>
            <a:off x="0" y="2687638"/>
            <a:ext cx="9331325" cy="830262"/>
          </a:xfrm>
          <a:prstGeom prst="rect">
            <a:avLst/>
          </a:prstGeom>
          <a:noFill/>
          <a:ln w="9525">
            <a:noFill/>
            <a:miter lim="800000"/>
          </a:ln>
          <a:effectLst/>
        </p:spPr>
        <p:txBody>
          <a:bodyPr>
            <a:spAutoFit/>
          </a:bodyPr>
          <a:lstStyle/>
          <a:p>
            <a:pPr eaLnBrk="1" hangingPunct="1">
              <a:defRPr/>
            </a:pPr>
            <a:r>
              <a:rPr kumimoji="1" lang="zh-CN" altLang="en-US" dirty="0">
                <a:effectLst>
                  <a:outerShdw blurRad="38100" dist="38100" dir="2700000" algn="tl">
                    <a:srgbClr val="C0C0C0"/>
                  </a:outerShdw>
                </a:effectLst>
              </a:rPr>
              <a:t>      </a:t>
            </a:r>
            <a:r>
              <a:rPr kumimoji="1" lang="zh-CN" altLang="en-US" dirty="0">
                <a:solidFill>
                  <a:srgbClr val="CC00CC"/>
                </a:solidFill>
              </a:rPr>
              <a:t>若结果的阶码正溢出，则将溢出标志置１，通知控制部件，</a:t>
            </a:r>
          </a:p>
          <a:p>
            <a:pPr eaLnBrk="1" hangingPunct="1">
              <a:defRPr/>
            </a:pPr>
            <a:r>
              <a:rPr kumimoji="1" lang="zh-CN" altLang="en-US" dirty="0">
                <a:solidFill>
                  <a:srgbClr val="CC00CC"/>
                </a:solidFill>
              </a:rPr>
              <a:t>  转中断处理或停机。</a:t>
            </a:r>
            <a:r>
              <a:rPr kumimoji="1" lang="zh-CN" altLang="en-US" dirty="0">
                <a:solidFill>
                  <a:srgbClr val="0000FF"/>
                </a:solidFill>
              </a:rPr>
              <a:t>若发生负溢出，则将结果置为机器零。</a:t>
            </a:r>
            <a:endParaRPr kumimoji="1" lang="zh-CN" altLang="en-US" dirty="0">
              <a:solidFill>
                <a:srgbClr val="CC00CC"/>
              </a:solidFill>
            </a:endParaRPr>
          </a:p>
        </p:txBody>
      </p:sp>
      <p:sp>
        <p:nvSpPr>
          <p:cNvPr id="43012" name="Rectangle 4">
            <a:extLst>
              <a:ext uri="{FF2B5EF4-FFF2-40B4-BE49-F238E27FC236}">
                <a16:creationId xmlns:a16="http://schemas.microsoft.com/office/drawing/2014/main" id="{90C028BE-851A-7DD1-3E4A-49F8ACAE8BE0}"/>
              </a:ext>
            </a:extLst>
          </p:cNvPr>
          <p:cNvSpPr>
            <a:spLocks noChangeArrowheads="1"/>
          </p:cNvSpPr>
          <p:nvPr/>
        </p:nvSpPr>
        <p:spPr bwMode="auto">
          <a:xfrm>
            <a:off x="500063" y="3714750"/>
            <a:ext cx="83058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t>当阶码用补码表示时</a:t>
            </a:r>
          </a:p>
          <a:p>
            <a:pPr eaLnBrk="1" hangingPunct="1">
              <a:spcBef>
                <a:spcPct val="50000"/>
              </a:spcBef>
            </a:pPr>
            <a:r>
              <a:rPr lang="zh-CN" altLang="en-US" sz="2800"/>
              <a:t>阶码的符号位为</a:t>
            </a:r>
            <a:r>
              <a:rPr lang="en-US" altLang="zh-CN" sz="2800"/>
              <a:t>00</a:t>
            </a:r>
            <a:r>
              <a:rPr lang="zh-CN" altLang="en-US" sz="2800"/>
              <a:t>、</a:t>
            </a:r>
            <a:r>
              <a:rPr lang="en-US" altLang="zh-CN" sz="2800"/>
              <a:t>11</a:t>
            </a:r>
            <a:r>
              <a:rPr lang="zh-CN" altLang="en-US" sz="2800"/>
              <a:t>时没有溢出。</a:t>
            </a:r>
          </a:p>
          <a:p>
            <a:pPr eaLnBrk="1" hangingPunct="1">
              <a:spcBef>
                <a:spcPct val="50000"/>
              </a:spcBef>
            </a:pPr>
            <a:r>
              <a:rPr lang="zh-CN" altLang="en-US" sz="2800"/>
              <a:t>阶码的符号位为</a:t>
            </a:r>
            <a:r>
              <a:rPr lang="en-US" altLang="zh-CN" sz="2800"/>
              <a:t>01</a:t>
            </a:r>
            <a:r>
              <a:rPr lang="zh-CN" altLang="en-US" sz="2800"/>
              <a:t>、</a:t>
            </a:r>
            <a:r>
              <a:rPr lang="en-US" altLang="zh-CN" sz="2800"/>
              <a:t>10</a:t>
            </a:r>
            <a:r>
              <a:rPr lang="zh-CN" altLang="en-US" sz="2800"/>
              <a:t>时溢出</a:t>
            </a:r>
          </a:p>
        </p:txBody>
      </p:sp>
      <p:sp>
        <p:nvSpPr>
          <p:cNvPr id="43013" name="Rectangle 5">
            <a:extLst>
              <a:ext uri="{FF2B5EF4-FFF2-40B4-BE49-F238E27FC236}">
                <a16:creationId xmlns:a16="http://schemas.microsoft.com/office/drawing/2014/main" id="{0EFA0B4C-59BC-F268-B2EF-EB7860D134C8}"/>
              </a:ext>
            </a:extLst>
          </p:cNvPr>
          <p:cNvSpPr>
            <a:spLocks noChangeArrowheads="1"/>
          </p:cNvSpPr>
          <p:nvPr/>
        </p:nvSpPr>
        <p:spPr bwMode="auto">
          <a:xfrm>
            <a:off x="381000" y="1857375"/>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溢出只判断浮点数的阶码是否溢出，而不是判断浮点数的尾数。</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AB8A983B-D0E9-1870-A81A-C23812194943}"/>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199</a:t>
            </a:fld>
            <a:endParaRPr lang="en-US" altLang="zh-CN" sz="1400"/>
          </a:p>
        </p:txBody>
      </p:sp>
      <p:sp>
        <p:nvSpPr>
          <p:cNvPr id="44035" name="Rectangle 2">
            <a:extLst>
              <a:ext uri="{FF2B5EF4-FFF2-40B4-BE49-F238E27FC236}">
                <a16:creationId xmlns:a16="http://schemas.microsoft.com/office/drawing/2014/main" id="{A0ED42B0-B7CE-98D1-2E5E-C1B794FCD4C6}"/>
              </a:ext>
            </a:extLst>
          </p:cNvPr>
          <p:cNvSpPr>
            <a:spLocks noChangeArrowheads="1"/>
          </p:cNvSpPr>
          <p:nvPr/>
        </p:nvSpPr>
        <p:spPr bwMode="auto">
          <a:xfrm>
            <a:off x="0" y="933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156" name="Rectangle 5">
            <a:extLst>
              <a:ext uri="{FF2B5EF4-FFF2-40B4-BE49-F238E27FC236}">
                <a16:creationId xmlns:a16="http://schemas.microsoft.com/office/drawing/2014/main" id="{A2B2BBE8-F014-595D-5284-1B45C81831E9}"/>
              </a:ext>
            </a:extLst>
          </p:cNvPr>
          <p:cNvSpPr>
            <a:spLocks noGrp="1"/>
          </p:cNvSpPr>
          <p:nvPr>
            <p:ph type="title"/>
          </p:nvPr>
        </p:nvSpPr>
        <p:spPr>
          <a:xfrm>
            <a:off x="684213" y="188913"/>
            <a:ext cx="7772400" cy="658812"/>
          </a:xfrm>
        </p:spPr>
        <p:txBody>
          <a:bodyPr/>
          <a:lstStyle/>
          <a:p>
            <a:pPr eaLnBrk="1" hangingPunct="1">
              <a:defRPr/>
            </a:pPr>
            <a:r>
              <a:rPr lang="zh-CN" altLang="en-GB" sz="3200" noProof="1"/>
              <a:t>浮点加减运算流程</a:t>
            </a:r>
            <a:endParaRPr lang="zh-CN" altLang="en-US" sz="3200" noProof="1"/>
          </a:p>
        </p:txBody>
      </p:sp>
      <p:grpSp>
        <p:nvGrpSpPr>
          <p:cNvPr id="44037" name="Group 3">
            <a:extLst>
              <a:ext uri="{FF2B5EF4-FFF2-40B4-BE49-F238E27FC236}">
                <a16:creationId xmlns:a16="http://schemas.microsoft.com/office/drawing/2014/main" id="{4F9FA7B4-E791-6FA6-19DF-74FD50DC9DDA}"/>
              </a:ext>
            </a:extLst>
          </p:cNvPr>
          <p:cNvGrpSpPr>
            <a:grpSpLocks/>
          </p:cNvGrpSpPr>
          <p:nvPr/>
        </p:nvGrpSpPr>
        <p:grpSpPr bwMode="auto">
          <a:xfrm>
            <a:off x="250825" y="1285875"/>
            <a:ext cx="8893175" cy="3935413"/>
            <a:chOff x="0" y="0"/>
            <a:chExt cx="7960" cy="3313"/>
          </a:xfrm>
        </p:grpSpPr>
        <p:sp>
          <p:nvSpPr>
            <p:cNvPr id="44038" name="AutoShape 4">
              <a:extLst>
                <a:ext uri="{FF2B5EF4-FFF2-40B4-BE49-F238E27FC236}">
                  <a16:creationId xmlns:a16="http://schemas.microsoft.com/office/drawing/2014/main" id="{CC1EE887-77E2-651B-C58D-D094302FEED8}"/>
                </a:ext>
              </a:extLst>
            </p:cNvPr>
            <p:cNvSpPr>
              <a:spLocks noChangeArrowheads="1"/>
            </p:cNvSpPr>
            <p:nvPr/>
          </p:nvSpPr>
          <p:spPr bwMode="auto">
            <a:xfrm>
              <a:off x="2173" y="993"/>
              <a:ext cx="1001" cy="457"/>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2160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t>小阶加</a:t>
              </a:r>
              <a:r>
                <a:rPr lang="zh-CN" altLang="zh-CN" sz="1200" b="1"/>
                <a:t>1</a:t>
              </a:r>
            </a:p>
            <a:p>
              <a:pPr algn="just"/>
              <a:r>
                <a:rPr lang="zh-CN" altLang="en-US" sz="1200" b="1"/>
                <a:t>尾数右移</a:t>
              </a:r>
              <a:r>
                <a:rPr lang="zh-CN" altLang="zh-CN" sz="1200" b="1"/>
                <a:t>1</a:t>
              </a:r>
              <a:r>
                <a:rPr lang="zh-CN" altLang="en-US" sz="1200" b="1"/>
                <a:t>位</a:t>
              </a:r>
            </a:p>
          </p:txBody>
        </p:sp>
        <p:sp>
          <p:nvSpPr>
            <p:cNvPr id="44039" name="Line 5">
              <a:extLst>
                <a:ext uri="{FF2B5EF4-FFF2-40B4-BE49-F238E27FC236}">
                  <a16:creationId xmlns:a16="http://schemas.microsoft.com/office/drawing/2014/main" id="{5109BA5A-3AFC-5DE7-6487-B00F76069534}"/>
                </a:ext>
              </a:extLst>
            </p:cNvPr>
            <p:cNvSpPr>
              <a:spLocks noChangeShapeType="1"/>
            </p:cNvSpPr>
            <p:nvPr/>
          </p:nvSpPr>
          <p:spPr bwMode="auto">
            <a:xfrm>
              <a:off x="1356" y="441"/>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40" name="AutoShape 6">
              <a:extLst>
                <a:ext uri="{FF2B5EF4-FFF2-40B4-BE49-F238E27FC236}">
                  <a16:creationId xmlns:a16="http://schemas.microsoft.com/office/drawing/2014/main" id="{54E181A9-8312-A098-F37E-755D2CB07244}"/>
                </a:ext>
              </a:extLst>
            </p:cNvPr>
            <p:cNvSpPr>
              <a:spLocks noChangeArrowheads="1"/>
            </p:cNvSpPr>
            <p:nvPr/>
          </p:nvSpPr>
          <p:spPr bwMode="auto">
            <a:xfrm>
              <a:off x="980" y="642"/>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y</a:t>
              </a:r>
              <a:r>
                <a:rPr lang="zh-CN" altLang="en-US" sz="1200" b="1"/>
                <a:t>变符号</a:t>
              </a:r>
            </a:p>
          </p:txBody>
        </p:sp>
        <p:sp>
          <p:nvSpPr>
            <p:cNvPr id="44041" name="Line 7">
              <a:extLst>
                <a:ext uri="{FF2B5EF4-FFF2-40B4-BE49-F238E27FC236}">
                  <a16:creationId xmlns:a16="http://schemas.microsoft.com/office/drawing/2014/main" id="{53D69AEC-BB64-FC08-1E10-2912371DDA56}"/>
                </a:ext>
              </a:extLst>
            </p:cNvPr>
            <p:cNvSpPr>
              <a:spLocks noChangeShapeType="1"/>
            </p:cNvSpPr>
            <p:nvPr/>
          </p:nvSpPr>
          <p:spPr bwMode="auto">
            <a:xfrm>
              <a:off x="1354" y="915"/>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44042" name="Group 8">
              <a:extLst>
                <a:ext uri="{FF2B5EF4-FFF2-40B4-BE49-F238E27FC236}">
                  <a16:creationId xmlns:a16="http://schemas.microsoft.com/office/drawing/2014/main" id="{A9351C87-EA97-2181-39D4-045542BB6B15}"/>
                </a:ext>
              </a:extLst>
            </p:cNvPr>
            <p:cNvGrpSpPr>
              <a:grpSpLocks/>
            </p:cNvGrpSpPr>
            <p:nvPr/>
          </p:nvGrpSpPr>
          <p:grpSpPr bwMode="auto">
            <a:xfrm>
              <a:off x="842" y="1169"/>
              <a:ext cx="1020" cy="287"/>
              <a:chOff x="0" y="0"/>
              <a:chExt cx="1020" cy="287"/>
            </a:xfrm>
          </p:grpSpPr>
          <p:sp>
            <p:nvSpPr>
              <p:cNvPr id="44156" name="AutoShape 9">
                <a:extLst>
                  <a:ext uri="{FF2B5EF4-FFF2-40B4-BE49-F238E27FC236}">
                    <a16:creationId xmlns:a16="http://schemas.microsoft.com/office/drawing/2014/main" id="{69A31729-5189-5031-94C3-ACAD0FA7705D}"/>
                  </a:ext>
                </a:extLst>
              </p:cNvPr>
              <p:cNvSpPr>
                <a:spLocks noChangeArrowheads="1"/>
              </p:cNvSpPr>
              <p:nvPr/>
            </p:nvSpPr>
            <p:spPr bwMode="auto">
              <a:xfrm>
                <a:off x="0" y="0"/>
                <a:ext cx="1020" cy="28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157" name="AutoShape 10">
                <a:extLst>
                  <a:ext uri="{FF2B5EF4-FFF2-40B4-BE49-F238E27FC236}">
                    <a16:creationId xmlns:a16="http://schemas.microsoft.com/office/drawing/2014/main" id="{61E9FE59-6E2A-EE1E-6945-B0E3A297BB23}"/>
                  </a:ext>
                </a:extLst>
              </p:cNvPr>
              <p:cNvSpPr>
                <a:spLocks noChangeArrowheads="1"/>
              </p:cNvSpPr>
              <p:nvPr/>
            </p:nvSpPr>
            <p:spPr bwMode="auto">
              <a:xfrm>
                <a:off x="255" y="34"/>
                <a:ext cx="570"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x = 0?</a:t>
                </a:r>
              </a:p>
            </p:txBody>
          </p:sp>
        </p:grpSp>
        <p:sp>
          <p:nvSpPr>
            <p:cNvPr id="44043" name="Line 11">
              <a:extLst>
                <a:ext uri="{FF2B5EF4-FFF2-40B4-BE49-F238E27FC236}">
                  <a16:creationId xmlns:a16="http://schemas.microsoft.com/office/drawing/2014/main" id="{B22D1EC3-9074-0382-CA3A-752B13AD5854}"/>
                </a:ext>
              </a:extLst>
            </p:cNvPr>
            <p:cNvSpPr>
              <a:spLocks noChangeShapeType="1"/>
            </p:cNvSpPr>
            <p:nvPr/>
          </p:nvSpPr>
          <p:spPr bwMode="auto">
            <a:xfrm>
              <a:off x="1357" y="1997"/>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44" name="AutoShape 12">
              <a:extLst>
                <a:ext uri="{FF2B5EF4-FFF2-40B4-BE49-F238E27FC236}">
                  <a16:creationId xmlns:a16="http://schemas.microsoft.com/office/drawing/2014/main" id="{BB5EAB68-6100-BCDD-15B6-3156445A9122}"/>
                </a:ext>
              </a:extLst>
            </p:cNvPr>
            <p:cNvSpPr>
              <a:spLocks noChangeArrowheads="1"/>
            </p:cNvSpPr>
            <p:nvPr/>
          </p:nvSpPr>
          <p:spPr bwMode="auto">
            <a:xfrm>
              <a:off x="989" y="2263"/>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z←x</a:t>
              </a:r>
            </a:p>
          </p:txBody>
        </p:sp>
        <p:sp>
          <p:nvSpPr>
            <p:cNvPr id="44045" name="Line 13">
              <a:extLst>
                <a:ext uri="{FF2B5EF4-FFF2-40B4-BE49-F238E27FC236}">
                  <a16:creationId xmlns:a16="http://schemas.microsoft.com/office/drawing/2014/main" id="{BE26E1A9-4BAF-90C6-D31A-F32EDA926CFF}"/>
                </a:ext>
              </a:extLst>
            </p:cNvPr>
            <p:cNvSpPr>
              <a:spLocks noChangeShapeType="1"/>
            </p:cNvSpPr>
            <p:nvPr/>
          </p:nvSpPr>
          <p:spPr bwMode="auto">
            <a:xfrm>
              <a:off x="532" y="994"/>
              <a:ext cx="813"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46" name="AutoShape 14">
              <a:extLst>
                <a:ext uri="{FF2B5EF4-FFF2-40B4-BE49-F238E27FC236}">
                  <a16:creationId xmlns:a16="http://schemas.microsoft.com/office/drawing/2014/main" id="{35C2C2D8-6039-D87A-32B0-28A734E69765}"/>
                </a:ext>
              </a:extLst>
            </p:cNvPr>
            <p:cNvSpPr>
              <a:spLocks noChangeArrowheads="1"/>
            </p:cNvSpPr>
            <p:nvPr/>
          </p:nvSpPr>
          <p:spPr bwMode="auto">
            <a:xfrm>
              <a:off x="323" y="104"/>
              <a:ext cx="488"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solidFill>
                    <a:srgbClr val="0000FF"/>
                  </a:solidFill>
                </a:rPr>
                <a:t>加 法</a:t>
              </a:r>
            </a:p>
          </p:txBody>
        </p:sp>
        <p:sp>
          <p:nvSpPr>
            <p:cNvPr id="44047" name="AutoShape 15">
              <a:extLst>
                <a:ext uri="{FF2B5EF4-FFF2-40B4-BE49-F238E27FC236}">
                  <a16:creationId xmlns:a16="http://schemas.microsoft.com/office/drawing/2014/main" id="{0B87A25E-3EAF-D23C-8213-88249CB8F0DA}"/>
                </a:ext>
              </a:extLst>
            </p:cNvPr>
            <p:cNvSpPr>
              <a:spLocks noChangeArrowheads="1"/>
            </p:cNvSpPr>
            <p:nvPr/>
          </p:nvSpPr>
          <p:spPr bwMode="auto">
            <a:xfrm>
              <a:off x="1373" y="2027"/>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048" name="AutoShape 16">
              <a:extLst>
                <a:ext uri="{FF2B5EF4-FFF2-40B4-BE49-F238E27FC236}">
                  <a16:creationId xmlns:a16="http://schemas.microsoft.com/office/drawing/2014/main" id="{6C1601C4-3CE0-109B-E58A-12A93FF62270}"/>
                </a:ext>
              </a:extLst>
            </p:cNvPr>
            <p:cNvSpPr>
              <a:spLocks noChangeArrowheads="1"/>
            </p:cNvSpPr>
            <p:nvPr/>
          </p:nvSpPr>
          <p:spPr bwMode="auto">
            <a:xfrm>
              <a:off x="611" y="1062"/>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049" name="AutoShape 17">
              <a:extLst>
                <a:ext uri="{FF2B5EF4-FFF2-40B4-BE49-F238E27FC236}">
                  <a16:creationId xmlns:a16="http://schemas.microsoft.com/office/drawing/2014/main" id="{D85D17EB-5DA0-3C92-857F-1DAA5A9DF88D}"/>
                </a:ext>
              </a:extLst>
            </p:cNvPr>
            <p:cNvSpPr>
              <a:spLocks noChangeArrowheads="1"/>
            </p:cNvSpPr>
            <p:nvPr/>
          </p:nvSpPr>
          <p:spPr bwMode="auto">
            <a:xfrm>
              <a:off x="1034" y="1483"/>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050" name="Line 18">
              <a:extLst>
                <a:ext uri="{FF2B5EF4-FFF2-40B4-BE49-F238E27FC236}">
                  <a16:creationId xmlns:a16="http://schemas.microsoft.com/office/drawing/2014/main" id="{56B35727-391E-10B3-8B25-A0985A4E8324}"/>
                </a:ext>
              </a:extLst>
            </p:cNvPr>
            <p:cNvSpPr>
              <a:spLocks noChangeShapeType="1"/>
            </p:cNvSpPr>
            <p:nvPr/>
          </p:nvSpPr>
          <p:spPr bwMode="auto">
            <a:xfrm>
              <a:off x="519" y="1310"/>
              <a:ext cx="326" cy="0"/>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4051" name="Oval 20">
              <a:extLst>
                <a:ext uri="{FF2B5EF4-FFF2-40B4-BE49-F238E27FC236}">
                  <a16:creationId xmlns:a16="http://schemas.microsoft.com/office/drawing/2014/main" id="{C4C9B8BB-7DAD-7632-78A4-D1E1FA88030F}"/>
                </a:ext>
              </a:extLst>
            </p:cNvPr>
            <p:cNvSpPr>
              <a:spLocks noChangeArrowheads="1"/>
            </p:cNvSpPr>
            <p:nvPr/>
          </p:nvSpPr>
          <p:spPr bwMode="auto">
            <a:xfrm>
              <a:off x="327" y="2"/>
              <a:ext cx="443" cy="44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52" name="AutoShape 21">
              <a:extLst>
                <a:ext uri="{FF2B5EF4-FFF2-40B4-BE49-F238E27FC236}">
                  <a16:creationId xmlns:a16="http://schemas.microsoft.com/office/drawing/2014/main" id="{BA7048E7-8147-6824-A9B2-3E2C5ECC3AAA}"/>
                </a:ext>
              </a:extLst>
            </p:cNvPr>
            <p:cNvSpPr>
              <a:spLocks noChangeArrowheads="1"/>
            </p:cNvSpPr>
            <p:nvPr/>
          </p:nvSpPr>
          <p:spPr bwMode="auto">
            <a:xfrm>
              <a:off x="1132" y="102"/>
              <a:ext cx="488"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solidFill>
                    <a:srgbClr val="0000FF"/>
                  </a:solidFill>
                </a:rPr>
                <a:t>减 法</a:t>
              </a:r>
            </a:p>
          </p:txBody>
        </p:sp>
        <p:sp>
          <p:nvSpPr>
            <p:cNvPr id="44053" name="Oval 22">
              <a:extLst>
                <a:ext uri="{FF2B5EF4-FFF2-40B4-BE49-F238E27FC236}">
                  <a16:creationId xmlns:a16="http://schemas.microsoft.com/office/drawing/2014/main" id="{D3534BAD-1F17-9913-149B-DB9AB0874B0A}"/>
                </a:ext>
              </a:extLst>
            </p:cNvPr>
            <p:cNvSpPr>
              <a:spLocks noChangeArrowheads="1"/>
            </p:cNvSpPr>
            <p:nvPr/>
          </p:nvSpPr>
          <p:spPr bwMode="auto">
            <a:xfrm>
              <a:off x="1136" y="0"/>
              <a:ext cx="443" cy="44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54" name="Line 23">
              <a:extLst>
                <a:ext uri="{FF2B5EF4-FFF2-40B4-BE49-F238E27FC236}">
                  <a16:creationId xmlns:a16="http://schemas.microsoft.com/office/drawing/2014/main" id="{6A9DDE59-F809-1D6C-8DC3-0B0B29551A24}"/>
                </a:ext>
              </a:extLst>
            </p:cNvPr>
            <p:cNvSpPr>
              <a:spLocks noChangeShapeType="1"/>
            </p:cNvSpPr>
            <p:nvPr/>
          </p:nvSpPr>
          <p:spPr bwMode="auto">
            <a:xfrm>
              <a:off x="1353" y="1455"/>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44055" name="Group 24">
              <a:extLst>
                <a:ext uri="{FF2B5EF4-FFF2-40B4-BE49-F238E27FC236}">
                  <a16:creationId xmlns:a16="http://schemas.microsoft.com/office/drawing/2014/main" id="{1ECF1FE2-E1E8-9D6D-61CC-362F964E499B}"/>
                </a:ext>
              </a:extLst>
            </p:cNvPr>
            <p:cNvGrpSpPr>
              <a:grpSpLocks/>
            </p:cNvGrpSpPr>
            <p:nvPr/>
          </p:nvGrpSpPr>
          <p:grpSpPr bwMode="auto">
            <a:xfrm>
              <a:off x="841" y="1709"/>
              <a:ext cx="1020" cy="287"/>
              <a:chOff x="0" y="0"/>
              <a:chExt cx="1020" cy="287"/>
            </a:xfrm>
          </p:grpSpPr>
          <p:sp>
            <p:nvSpPr>
              <p:cNvPr id="44154" name="AutoShape 25">
                <a:extLst>
                  <a:ext uri="{FF2B5EF4-FFF2-40B4-BE49-F238E27FC236}">
                    <a16:creationId xmlns:a16="http://schemas.microsoft.com/office/drawing/2014/main" id="{8E1D52B2-5326-F435-41F8-68DDDD99925A}"/>
                  </a:ext>
                </a:extLst>
              </p:cNvPr>
              <p:cNvSpPr>
                <a:spLocks noChangeArrowheads="1"/>
              </p:cNvSpPr>
              <p:nvPr/>
            </p:nvSpPr>
            <p:spPr bwMode="auto">
              <a:xfrm>
                <a:off x="0" y="0"/>
                <a:ext cx="1020" cy="28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155" name="AutoShape 26">
                <a:extLst>
                  <a:ext uri="{FF2B5EF4-FFF2-40B4-BE49-F238E27FC236}">
                    <a16:creationId xmlns:a16="http://schemas.microsoft.com/office/drawing/2014/main" id="{509C6E10-69C8-4090-6E42-A61C3AA8981C}"/>
                  </a:ext>
                </a:extLst>
              </p:cNvPr>
              <p:cNvSpPr>
                <a:spLocks noChangeArrowheads="1"/>
              </p:cNvSpPr>
              <p:nvPr/>
            </p:nvSpPr>
            <p:spPr bwMode="auto">
              <a:xfrm>
                <a:off x="255" y="34"/>
                <a:ext cx="570"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y = 0?</a:t>
                </a:r>
              </a:p>
            </p:txBody>
          </p:sp>
        </p:grpSp>
        <p:sp>
          <p:nvSpPr>
            <p:cNvPr id="44056" name="Line 27">
              <a:extLst>
                <a:ext uri="{FF2B5EF4-FFF2-40B4-BE49-F238E27FC236}">
                  <a16:creationId xmlns:a16="http://schemas.microsoft.com/office/drawing/2014/main" id="{AF349B20-347D-99EE-93B0-529133D515DB}"/>
                </a:ext>
              </a:extLst>
            </p:cNvPr>
            <p:cNvSpPr>
              <a:spLocks noChangeShapeType="1"/>
            </p:cNvSpPr>
            <p:nvPr/>
          </p:nvSpPr>
          <p:spPr bwMode="auto">
            <a:xfrm>
              <a:off x="530" y="436"/>
              <a:ext cx="0" cy="5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7" name="Line 28">
              <a:extLst>
                <a:ext uri="{FF2B5EF4-FFF2-40B4-BE49-F238E27FC236}">
                  <a16:creationId xmlns:a16="http://schemas.microsoft.com/office/drawing/2014/main" id="{4D268C92-7E96-C5E2-B73D-EC136F576007}"/>
                </a:ext>
              </a:extLst>
            </p:cNvPr>
            <p:cNvSpPr>
              <a:spLocks noChangeShapeType="1"/>
            </p:cNvSpPr>
            <p:nvPr/>
          </p:nvSpPr>
          <p:spPr bwMode="auto">
            <a:xfrm>
              <a:off x="1357" y="2532"/>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58" name="AutoShape 29">
              <a:extLst>
                <a:ext uri="{FF2B5EF4-FFF2-40B4-BE49-F238E27FC236}">
                  <a16:creationId xmlns:a16="http://schemas.microsoft.com/office/drawing/2014/main" id="{B8EEC694-72E4-19F9-9D2A-5201D91DDA4C}"/>
                </a:ext>
              </a:extLst>
            </p:cNvPr>
            <p:cNvSpPr>
              <a:spLocks noChangeArrowheads="1"/>
            </p:cNvSpPr>
            <p:nvPr/>
          </p:nvSpPr>
          <p:spPr bwMode="auto">
            <a:xfrm>
              <a:off x="164" y="2262"/>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z←y</a:t>
              </a:r>
            </a:p>
          </p:txBody>
        </p:sp>
        <p:sp>
          <p:nvSpPr>
            <p:cNvPr id="44059" name="Line 30">
              <a:extLst>
                <a:ext uri="{FF2B5EF4-FFF2-40B4-BE49-F238E27FC236}">
                  <a16:creationId xmlns:a16="http://schemas.microsoft.com/office/drawing/2014/main" id="{5326CA5E-9AD0-0591-3FD5-17082449A950}"/>
                </a:ext>
              </a:extLst>
            </p:cNvPr>
            <p:cNvSpPr>
              <a:spLocks noChangeShapeType="1"/>
            </p:cNvSpPr>
            <p:nvPr/>
          </p:nvSpPr>
          <p:spPr bwMode="auto">
            <a:xfrm>
              <a:off x="532" y="2531"/>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60" name="Line 31">
              <a:extLst>
                <a:ext uri="{FF2B5EF4-FFF2-40B4-BE49-F238E27FC236}">
                  <a16:creationId xmlns:a16="http://schemas.microsoft.com/office/drawing/2014/main" id="{8EAE30E0-2A3C-6085-2A2A-567323E5E2F6}"/>
                </a:ext>
              </a:extLst>
            </p:cNvPr>
            <p:cNvSpPr>
              <a:spLocks noChangeShapeType="1"/>
            </p:cNvSpPr>
            <p:nvPr/>
          </p:nvSpPr>
          <p:spPr bwMode="auto">
            <a:xfrm>
              <a:off x="530" y="1314"/>
              <a:ext cx="0" cy="9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1" name="Line 32">
              <a:extLst>
                <a:ext uri="{FF2B5EF4-FFF2-40B4-BE49-F238E27FC236}">
                  <a16:creationId xmlns:a16="http://schemas.microsoft.com/office/drawing/2014/main" id="{C926EA45-025B-C3F9-F43F-C54F97B0BAAC}"/>
                </a:ext>
              </a:extLst>
            </p:cNvPr>
            <p:cNvSpPr>
              <a:spLocks noChangeShapeType="1"/>
            </p:cNvSpPr>
            <p:nvPr/>
          </p:nvSpPr>
          <p:spPr bwMode="auto">
            <a:xfrm>
              <a:off x="231" y="2723"/>
              <a:ext cx="72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2" name="AutoShape 33">
              <a:extLst>
                <a:ext uri="{FF2B5EF4-FFF2-40B4-BE49-F238E27FC236}">
                  <a16:creationId xmlns:a16="http://schemas.microsoft.com/office/drawing/2014/main" id="{B7FFA55A-DC42-339C-EB22-3558D96A12D1}"/>
                </a:ext>
              </a:extLst>
            </p:cNvPr>
            <p:cNvSpPr>
              <a:spLocks noChangeArrowheads="1"/>
            </p:cNvSpPr>
            <p:nvPr/>
          </p:nvSpPr>
          <p:spPr bwMode="auto">
            <a:xfrm>
              <a:off x="2059" y="377"/>
              <a:ext cx="1245" cy="34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63" name="AutoShape 34">
              <a:extLst>
                <a:ext uri="{FF2B5EF4-FFF2-40B4-BE49-F238E27FC236}">
                  <a16:creationId xmlns:a16="http://schemas.microsoft.com/office/drawing/2014/main" id="{DBB8348F-8DDE-1652-02D7-2E934BBC9BCD}"/>
                </a:ext>
              </a:extLst>
            </p:cNvPr>
            <p:cNvSpPr>
              <a:spLocks noChangeArrowheads="1"/>
            </p:cNvSpPr>
            <p:nvPr/>
          </p:nvSpPr>
          <p:spPr bwMode="auto">
            <a:xfrm>
              <a:off x="2344" y="439"/>
              <a:ext cx="780"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阶码相同</a:t>
              </a:r>
              <a:r>
                <a:rPr lang="zh-CN" altLang="zh-CN" sz="1200" b="1"/>
                <a:t>?</a:t>
              </a:r>
            </a:p>
          </p:txBody>
        </p:sp>
        <p:sp>
          <p:nvSpPr>
            <p:cNvPr id="44064" name="Line 35">
              <a:extLst>
                <a:ext uri="{FF2B5EF4-FFF2-40B4-BE49-F238E27FC236}">
                  <a16:creationId xmlns:a16="http://schemas.microsoft.com/office/drawing/2014/main" id="{D769CCA1-3ABE-D604-5657-D0C5B29EE79F}"/>
                </a:ext>
              </a:extLst>
            </p:cNvPr>
            <p:cNvSpPr>
              <a:spLocks noChangeShapeType="1"/>
            </p:cNvSpPr>
            <p:nvPr/>
          </p:nvSpPr>
          <p:spPr bwMode="auto">
            <a:xfrm>
              <a:off x="2680" y="723"/>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65" name="Line 36">
              <a:extLst>
                <a:ext uri="{FF2B5EF4-FFF2-40B4-BE49-F238E27FC236}">
                  <a16:creationId xmlns:a16="http://schemas.microsoft.com/office/drawing/2014/main" id="{8E80206D-5619-5C62-6701-64C36220F45D}"/>
                </a:ext>
              </a:extLst>
            </p:cNvPr>
            <p:cNvSpPr>
              <a:spLocks noChangeShapeType="1"/>
            </p:cNvSpPr>
            <p:nvPr/>
          </p:nvSpPr>
          <p:spPr bwMode="auto">
            <a:xfrm>
              <a:off x="2685" y="2020"/>
              <a:ext cx="0" cy="23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66" name="AutoShape 37">
              <a:extLst>
                <a:ext uri="{FF2B5EF4-FFF2-40B4-BE49-F238E27FC236}">
                  <a16:creationId xmlns:a16="http://schemas.microsoft.com/office/drawing/2014/main" id="{CC970FD4-2DF6-2C38-B7E6-191FF17E3C56}"/>
                </a:ext>
              </a:extLst>
            </p:cNvPr>
            <p:cNvSpPr>
              <a:spLocks noChangeArrowheads="1"/>
            </p:cNvSpPr>
            <p:nvPr/>
          </p:nvSpPr>
          <p:spPr bwMode="auto">
            <a:xfrm>
              <a:off x="2317" y="2256"/>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z←</a:t>
              </a:r>
              <a:r>
                <a:rPr lang="zh-CN" altLang="en-US" sz="1200" b="1"/>
                <a:t>另一数</a:t>
              </a:r>
            </a:p>
          </p:txBody>
        </p:sp>
        <p:sp>
          <p:nvSpPr>
            <p:cNvPr id="44067" name="Line 38">
              <a:extLst>
                <a:ext uri="{FF2B5EF4-FFF2-40B4-BE49-F238E27FC236}">
                  <a16:creationId xmlns:a16="http://schemas.microsoft.com/office/drawing/2014/main" id="{49818E90-6FAF-D7A5-D12F-1E38A0FC1622}"/>
                </a:ext>
              </a:extLst>
            </p:cNvPr>
            <p:cNvSpPr>
              <a:spLocks noChangeShapeType="1"/>
            </p:cNvSpPr>
            <p:nvPr/>
          </p:nvSpPr>
          <p:spPr bwMode="auto">
            <a:xfrm>
              <a:off x="2681" y="1456"/>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68" name="AutoShape 39">
              <a:extLst>
                <a:ext uri="{FF2B5EF4-FFF2-40B4-BE49-F238E27FC236}">
                  <a16:creationId xmlns:a16="http://schemas.microsoft.com/office/drawing/2014/main" id="{C60C7030-661B-BD4A-EB63-30B6523C2094}"/>
                </a:ext>
              </a:extLst>
            </p:cNvPr>
            <p:cNvSpPr>
              <a:spLocks noChangeArrowheads="1"/>
            </p:cNvSpPr>
            <p:nvPr/>
          </p:nvSpPr>
          <p:spPr bwMode="auto">
            <a:xfrm>
              <a:off x="2146" y="1680"/>
              <a:ext cx="1065" cy="34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69" name="AutoShape 40">
              <a:extLst>
                <a:ext uri="{FF2B5EF4-FFF2-40B4-BE49-F238E27FC236}">
                  <a16:creationId xmlns:a16="http://schemas.microsoft.com/office/drawing/2014/main" id="{54A713EE-2AD0-01E1-2C93-8D15BEA5CD58}"/>
                </a:ext>
              </a:extLst>
            </p:cNvPr>
            <p:cNvSpPr>
              <a:spLocks noChangeArrowheads="1"/>
            </p:cNvSpPr>
            <p:nvPr/>
          </p:nvSpPr>
          <p:spPr bwMode="auto">
            <a:xfrm>
              <a:off x="2368" y="1729"/>
              <a:ext cx="682"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尾数</a:t>
              </a:r>
              <a:r>
                <a:rPr lang="zh-CN" altLang="zh-CN" sz="1200" b="1"/>
                <a:t>= 0?</a:t>
              </a:r>
            </a:p>
          </p:txBody>
        </p:sp>
        <p:sp>
          <p:nvSpPr>
            <p:cNvPr id="44070" name="Line 41">
              <a:extLst>
                <a:ext uri="{FF2B5EF4-FFF2-40B4-BE49-F238E27FC236}">
                  <a16:creationId xmlns:a16="http://schemas.microsoft.com/office/drawing/2014/main" id="{B6C4F80B-14F2-9240-E2D8-8D2F733ABB68}"/>
                </a:ext>
              </a:extLst>
            </p:cNvPr>
            <p:cNvSpPr>
              <a:spLocks noChangeShapeType="1"/>
            </p:cNvSpPr>
            <p:nvPr/>
          </p:nvSpPr>
          <p:spPr bwMode="auto">
            <a:xfrm>
              <a:off x="2685" y="2525"/>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71" name="AutoShape 42">
              <a:extLst>
                <a:ext uri="{FF2B5EF4-FFF2-40B4-BE49-F238E27FC236}">
                  <a16:creationId xmlns:a16="http://schemas.microsoft.com/office/drawing/2014/main" id="{8857957C-9188-B803-F414-1D32CB374F3E}"/>
                </a:ext>
              </a:extLst>
            </p:cNvPr>
            <p:cNvSpPr>
              <a:spLocks noChangeArrowheads="1"/>
            </p:cNvSpPr>
            <p:nvPr/>
          </p:nvSpPr>
          <p:spPr bwMode="auto">
            <a:xfrm>
              <a:off x="1712" y="1616"/>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072" name="Line 43">
              <a:extLst>
                <a:ext uri="{FF2B5EF4-FFF2-40B4-BE49-F238E27FC236}">
                  <a16:creationId xmlns:a16="http://schemas.microsoft.com/office/drawing/2014/main" id="{31D7092F-0BA3-3764-7F9B-3755199E5B92}"/>
                </a:ext>
              </a:extLst>
            </p:cNvPr>
            <p:cNvSpPr>
              <a:spLocks noChangeShapeType="1"/>
            </p:cNvSpPr>
            <p:nvPr/>
          </p:nvSpPr>
          <p:spPr bwMode="auto">
            <a:xfrm>
              <a:off x="2685" y="177"/>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73" name="Line 44">
              <a:extLst>
                <a:ext uri="{FF2B5EF4-FFF2-40B4-BE49-F238E27FC236}">
                  <a16:creationId xmlns:a16="http://schemas.microsoft.com/office/drawing/2014/main" id="{215B6067-EF38-7E9A-276D-E605290EBB2F}"/>
                </a:ext>
              </a:extLst>
            </p:cNvPr>
            <p:cNvSpPr>
              <a:spLocks noChangeShapeType="1"/>
            </p:cNvSpPr>
            <p:nvPr/>
          </p:nvSpPr>
          <p:spPr bwMode="auto">
            <a:xfrm>
              <a:off x="1860" y="1854"/>
              <a:ext cx="15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74" name="Line 45">
              <a:extLst>
                <a:ext uri="{FF2B5EF4-FFF2-40B4-BE49-F238E27FC236}">
                  <a16:creationId xmlns:a16="http://schemas.microsoft.com/office/drawing/2014/main" id="{B2A599C9-ECDA-D6BF-2810-ED625706E2C4}"/>
                </a:ext>
              </a:extLst>
            </p:cNvPr>
            <p:cNvSpPr>
              <a:spLocks noChangeShapeType="1"/>
            </p:cNvSpPr>
            <p:nvPr/>
          </p:nvSpPr>
          <p:spPr bwMode="auto">
            <a:xfrm flipH="1">
              <a:off x="1992" y="1854"/>
              <a:ext cx="165"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75" name="Line 46">
              <a:extLst>
                <a:ext uri="{FF2B5EF4-FFF2-40B4-BE49-F238E27FC236}">
                  <a16:creationId xmlns:a16="http://schemas.microsoft.com/office/drawing/2014/main" id="{C60498FA-DD6E-3DD2-6503-8C0955B0E635}"/>
                </a:ext>
              </a:extLst>
            </p:cNvPr>
            <p:cNvSpPr>
              <a:spLocks noChangeShapeType="1"/>
            </p:cNvSpPr>
            <p:nvPr/>
          </p:nvSpPr>
          <p:spPr bwMode="auto">
            <a:xfrm flipH="1">
              <a:off x="1992" y="188"/>
              <a:ext cx="6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6" name="Line 47">
              <a:extLst>
                <a:ext uri="{FF2B5EF4-FFF2-40B4-BE49-F238E27FC236}">
                  <a16:creationId xmlns:a16="http://schemas.microsoft.com/office/drawing/2014/main" id="{08C1783E-672B-64BB-BE10-3C1344406F06}"/>
                </a:ext>
              </a:extLst>
            </p:cNvPr>
            <p:cNvSpPr>
              <a:spLocks noChangeShapeType="1"/>
            </p:cNvSpPr>
            <p:nvPr/>
          </p:nvSpPr>
          <p:spPr bwMode="auto">
            <a:xfrm flipV="1">
              <a:off x="2000" y="181"/>
              <a:ext cx="0" cy="1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7" name="AutoShape 48">
              <a:extLst>
                <a:ext uri="{FF2B5EF4-FFF2-40B4-BE49-F238E27FC236}">
                  <a16:creationId xmlns:a16="http://schemas.microsoft.com/office/drawing/2014/main" id="{689BCDE9-21A8-B475-01BB-8CF0ADCFB267}"/>
                </a:ext>
              </a:extLst>
            </p:cNvPr>
            <p:cNvSpPr>
              <a:spLocks noChangeArrowheads="1"/>
            </p:cNvSpPr>
            <p:nvPr/>
          </p:nvSpPr>
          <p:spPr bwMode="auto">
            <a:xfrm>
              <a:off x="3318" y="993"/>
              <a:ext cx="1001" cy="457"/>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2160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尾数加法</a:t>
              </a:r>
            </a:p>
            <a:p>
              <a:pPr algn="ctr"/>
              <a:r>
                <a:rPr lang="zh-CN" altLang="en-US" sz="1200" b="1"/>
                <a:t>（带符号）</a:t>
              </a:r>
            </a:p>
          </p:txBody>
        </p:sp>
        <p:sp>
          <p:nvSpPr>
            <p:cNvPr id="44078" name="Line 49">
              <a:extLst>
                <a:ext uri="{FF2B5EF4-FFF2-40B4-BE49-F238E27FC236}">
                  <a16:creationId xmlns:a16="http://schemas.microsoft.com/office/drawing/2014/main" id="{7B148804-3E16-1016-76FC-DA2E27609D57}"/>
                </a:ext>
              </a:extLst>
            </p:cNvPr>
            <p:cNvSpPr>
              <a:spLocks noChangeShapeType="1"/>
            </p:cNvSpPr>
            <p:nvPr/>
          </p:nvSpPr>
          <p:spPr bwMode="auto">
            <a:xfrm>
              <a:off x="3825" y="543"/>
              <a:ext cx="0" cy="4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79" name="Line 50">
              <a:extLst>
                <a:ext uri="{FF2B5EF4-FFF2-40B4-BE49-F238E27FC236}">
                  <a16:creationId xmlns:a16="http://schemas.microsoft.com/office/drawing/2014/main" id="{C69B7D3D-7F79-B9A5-78F4-9FA3D66867B0}"/>
                </a:ext>
              </a:extLst>
            </p:cNvPr>
            <p:cNvSpPr>
              <a:spLocks noChangeShapeType="1"/>
            </p:cNvSpPr>
            <p:nvPr/>
          </p:nvSpPr>
          <p:spPr bwMode="auto">
            <a:xfrm>
              <a:off x="3830" y="2020"/>
              <a:ext cx="0" cy="23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80" name="AutoShape 51">
              <a:extLst>
                <a:ext uri="{FF2B5EF4-FFF2-40B4-BE49-F238E27FC236}">
                  <a16:creationId xmlns:a16="http://schemas.microsoft.com/office/drawing/2014/main" id="{93CF1ED9-4739-4720-FEDD-54664EBAA2EC}"/>
                </a:ext>
              </a:extLst>
            </p:cNvPr>
            <p:cNvSpPr>
              <a:spLocks noChangeArrowheads="1"/>
            </p:cNvSpPr>
            <p:nvPr/>
          </p:nvSpPr>
          <p:spPr bwMode="auto">
            <a:xfrm>
              <a:off x="3462" y="2256"/>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200" b="1"/>
                <a:t>z←0</a:t>
              </a:r>
            </a:p>
          </p:txBody>
        </p:sp>
        <p:sp>
          <p:nvSpPr>
            <p:cNvPr id="44081" name="Line 52">
              <a:extLst>
                <a:ext uri="{FF2B5EF4-FFF2-40B4-BE49-F238E27FC236}">
                  <a16:creationId xmlns:a16="http://schemas.microsoft.com/office/drawing/2014/main" id="{AFB412D8-4909-897E-AF39-2170D911EF99}"/>
                </a:ext>
              </a:extLst>
            </p:cNvPr>
            <p:cNvSpPr>
              <a:spLocks noChangeShapeType="1"/>
            </p:cNvSpPr>
            <p:nvPr/>
          </p:nvSpPr>
          <p:spPr bwMode="auto">
            <a:xfrm>
              <a:off x="3826" y="1456"/>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82" name="AutoShape 53">
              <a:extLst>
                <a:ext uri="{FF2B5EF4-FFF2-40B4-BE49-F238E27FC236}">
                  <a16:creationId xmlns:a16="http://schemas.microsoft.com/office/drawing/2014/main" id="{7CB0567C-E2FA-3749-11F9-3E2E4E1AF968}"/>
                </a:ext>
              </a:extLst>
            </p:cNvPr>
            <p:cNvSpPr>
              <a:spLocks noChangeArrowheads="1"/>
            </p:cNvSpPr>
            <p:nvPr/>
          </p:nvSpPr>
          <p:spPr bwMode="auto">
            <a:xfrm>
              <a:off x="3291" y="1680"/>
              <a:ext cx="1065" cy="34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83" name="AutoShape 54">
              <a:extLst>
                <a:ext uri="{FF2B5EF4-FFF2-40B4-BE49-F238E27FC236}">
                  <a16:creationId xmlns:a16="http://schemas.microsoft.com/office/drawing/2014/main" id="{835436FF-F16E-5305-8A9E-B3AF1A9A7512}"/>
                </a:ext>
              </a:extLst>
            </p:cNvPr>
            <p:cNvSpPr>
              <a:spLocks noChangeArrowheads="1"/>
            </p:cNvSpPr>
            <p:nvPr/>
          </p:nvSpPr>
          <p:spPr bwMode="auto">
            <a:xfrm>
              <a:off x="3513" y="1729"/>
              <a:ext cx="682"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尾数</a:t>
              </a:r>
              <a:r>
                <a:rPr lang="zh-CN" altLang="zh-CN" sz="1200" b="1"/>
                <a:t>= 0?</a:t>
              </a:r>
            </a:p>
          </p:txBody>
        </p:sp>
        <p:sp>
          <p:nvSpPr>
            <p:cNvPr id="44084" name="Line 55">
              <a:extLst>
                <a:ext uri="{FF2B5EF4-FFF2-40B4-BE49-F238E27FC236}">
                  <a16:creationId xmlns:a16="http://schemas.microsoft.com/office/drawing/2014/main" id="{4D0A6559-3297-5976-1B62-E01F2A56A6D2}"/>
                </a:ext>
              </a:extLst>
            </p:cNvPr>
            <p:cNvSpPr>
              <a:spLocks noChangeShapeType="1"/>
            </p:cNvSpPr>
            <p:nvPr/>
          </p:nvSpPr>
          <p:spPr bwMode="auto">
            <a:xfrm>
              <a:off x="3830" y="2525"/>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85" name="AutoShape 56">
              <a:extLst>
                <a:ext uri="{FF2B5EF4-FFF2-40B4-BE49-F238E27FC236}">
                  <a16:creationId xmlns:a16="http://schemas.microsoft.com/office/drawing/2014/main" id="{2CDBE2EB-16B1-5094-3CE3-A95A2B9DB510}"/>
                </a:ext>
              </a:extLst>
            </p:cNvPr>
            <p:cNvSpPr>
              <a:spLocks noChangeArrowheads="1"/>
            </p:cNvSpPr>
            <p:nvPr/>
          </p:nvSpPr>
          <p:spPr bwMode="auto">
            <a:xfrm>
              <a:off x="4675" y="999"/>
              <a:ext cx="978" cy="457"/>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2160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t>尾数右移</a:t>
              </a:r>
              <a:r>
                <a:rPr lang="zh-CN" altLang="zh-CN" sz="1200" b="1"/>
                <a:t>1</a:t>
              </a:r>
              <a:r>
                <a:rPr lang="zh-CN" altLang="en-US" sz="1200" b="1"/>
                <a:t>位</a:t>
              </a:r>
            </a:p>
            <a:p>
              <a:pPr algn="just"/>
              <a:r>
                <a:rPr lang="zh-CN" altLang="en-US" sz="1200" b="1"/>
                <a:t>阶码加</a:t>
              </a:r>
              <a:r>
                <a:rPr lang="zh-CN" altLang="zh-CN" sz="1200" b="1"/>
                <a:t>1</a:t>
              </a:r>
            </a:p>
          </p:txBody>
        </p:sp>
        <p:sp>
          <p:nvSpPr>
            <p:cNvPr id="44086" name="AutoShape 57">
              <a:extLst>
                <a:ext uri="{FF2B5EF4-FFF2-40B4-BE49-F238E27FC236}">
                  <a16:creationId xmlns:a16="http://schemas.microsoft.com/office/drawing/2014/main" id="{ECF175C5-2F46-1D3B-A6D7-6AE230336F89}"/>
                </a:ext>
              </a:extLst>
            </p:cNvPr>
            <p:cNvSpPr>
              <a:spLocks noChangeArrowheads="1"/>
            </p:cNvSpPr>
            <p:nvPr/>
          </p:nvSpPr>
          <p:spPr bwMode="auto">
            <a:xfrm>
              <a:off x="4593" y="420"/>
              <a:ext cx="1147" cy="31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87" name="AutoShape 58">
              <a:extLst>
                <a:ext uri="{FF2B5EF4-FFF2-40B4-BE49-F238E27FC236}">
                  <a16:creationId xmlns:a16="http://schemas.microsoft.com/office/drawing/2014/main" id="{29BC59D8-56C3-8406-2898-F7F96F0201FF}"/>
                </a:ext>
              </a:extLst>
            </p:cNvPr>
            <p:cNvSpPr>
              <a:spLocks noChangeArrowheads="1"/>
            </p:cNvSpPr>
            <p:nvPr/>
          </p:nvSpPr>
          <p:spPr bwMode="auto">
            <a:xfrm>
              <a:off x="4798" y="453"/>
              <a:ext cx="713"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尾数上溢</a:t>
              </a:r>
            </a:p>
          </p:txBody>
        </p:sp>
        <p:sp>
          <p:nvSpPr>
            <p:cNvPr id="44088" name="Line 59">
              <a:extLst>
                <a:ext uri="{FF2B5EF4-FFF2-40B4-BE49-F238E27FC236}">
                  <a16:creationId xmlns:a16="http://schemas.microsoft.com/office/drawing/2014/main" id="{94831F96-A4A3-CA21-88A9-009AA458DA7C}"/>
                </a:ext>
              </a:extLst>
            </p:cNvPr>
            <p:cNvSpPr>
              <a:spLocks noChangeShapeType="1"/>
            </p:cNvSpPr>
            <p:nvPr/>
          </p:nvSpPr>
          <p:spPr bwMode="auto">
            <a:xfrm>
              <a:off x="5174" y="729"/>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89" name="Line 60">
              <a:extLst>
                <a:ext uri="{FF2B5EF4-FFF2-40B4-BE49-F238E27FC236}">
                  <a16:creationId xmlns:a16="http://schemas.microsoft.com/office/drawing/2014/main" id="{9BEC4B83-03CB-CA36-7359-FDCAA0375C6F}"/>
                </a:ext>
              </a:extLst>
            </p:cNvPr>
            <p:cNvSpPr>
              <a:spLocks noChangeShapeType="1"/>
            </p:cNvSpPr>
            <p:nvPr/>
          </p:nvSpPr>
          <p:spPr bwMode="auto">
            <a:xfrm>
              <a:off x="5179" y="2026"/>
              <a:ext cx="0" cy="23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0" name="AutoShape 61">
              <a:extLst>
                <a:ext uri="{FF2B5EF4-FFF2-40B4-BE49-F238E27FC236}">
                  <a16:creationId xmlns:a16="http://schemas.microsoft.com/office/drawing/2014/main" id="{7F352290-525A-1341-9F88-2A233DBA69D0}"/>
                </a:ext>
              </a:extLst>
            </p:cNvPr>
            <p:cNvSpPr>
              <a:spLocks noChangeArrowheads="1"/>
            </p:cNvSpPr>
            <p:nvPr/>
          </p:nvSpPr>
          <p:spPr bwMode="auto">
            <a:xfrm>
              <a:off x="4811" y="2262"/>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报告上溢</a:t>
              </a:r>
            </a:p>
          </p:txBody>
        </p:sp>
        <p:sp>
          <p:nvSpPr>
            <p:cNvPr id="44091" name="Line 62">
              <a:extLst>
                <a:ext uri="{FF2B5EF4-FFF2-40B4-BE49-F238E27FC236}">
                  <a16:creationId xmlns:a16="http://schemas.microsoft.com/office/drawing/2014/main" id="{22E1E78E-EE9A-1F4F-76F7-62387A5E14BA}"/>
                </a:ext>
              </a:extLst>
            </p:cNvPr>
            <p:cNvSpPr>
              <a:spLocks noChangeShapeType="1"/>
            </p:cNvSpPr>
            <p:nvPr/>
          </p:nvSpPr>
          <p:spPr bwMode="auto">
            <a:xfrm>
              <a:off x="5175" y="1462"/>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2" name="AutoShape 63">
              <a:extLst>
                <a:ext uri="{FF2B5EF4-FFF2-40B4-BE49-F238E27FC236}">
                  <a16:creationId xmlns:a16="http://schemas.microsoft.com/office/drawing/2014/main" id="{DEAE60AE-EE44-04AA-7096-9DE8C138899C}"/>
                </a:ext>
              </a:extLst>
            </p:cNvPr>
            <p:cNvSpPr>
              <a:spLocks noChangeArrowheads="1"/>
            </p:cNvSpPr>
            <p:nvPr/>
          </p:nvSpPr>
          <p:spPr bwMode="auto">
            <a:xfrm>
              <a:off x="4640" y="1686"/>
              <a:ext cx="1065" cy="34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093" name="AutoShape 64">
              <a:extLst>
                <a:ext uri="{FF2B5EF4-FFF2-40B4-BE49-F238E27FC236}">
                  <a16:creationId xmlns:a16="http://schemas.microsoft.com/office/drawing/2014/main" id="{ECED6619-4281-67E2-F971-16361C757150}"/>
                </a:ext>
              </a:extLst>
            </p:cNvPr>
            <p:cNvSpPr>
              <a:spLocks noChangeArrowheads="1"/>
            </p:cNvSpPr>
            <p:nvPr/>
          </p:nvSpPr>
          <p:spPr bwMode="auto">
            <a:xfrm>
              <a:off x="4854" y="1735"/>
              <a:ext cx="682"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阶码上溢</a:t>
              </a:r>
            </a:p>
          </p:txBody>
        </p:sp>
        <p:sp>
          <p:nvSpPr>
            <p:cNvPr id="44094" name="Line 65">
              <a:extLst>
                <a:ext uri="{FF2B5EF4-FFF2-40B4-BE49-F238E27FC236}">
                  <a16:creationId xmlns:a16="http://schemas.microsoft.com/office/drawing/2014/main" id="{5D645D41-BB38-F8C1-03D3-61481A3554DA}"/>
                </a:ext>
              </a:extLst>
            </p:cNvPr>
            <p:cNvSpPr>
              <a:spLocks noChangeShapeType="1"/>
            </p:cNvSpPr>
            <p:nvPr/>
          </p:nvSpPr>
          <p:spPr bwMode="auto">
            <a:xfrm>
              <a:off x="5179" y="2531"/>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5" name="AutoShape 66">
              <a:extLst>
                <a:ext uri="{FF2B5EF4-FFF2-40B4-BE49-F238E27FC236}">
                  <a16:creationId xmlns:a16="http://schemas.microsoft.com/office/drawing/2014/main" id="{ADD885DC-F369-12AD-8E4F-37D5299E4BF3}"/>
                </a:ext>
              </a:extLst>
            </p:cNvPr>
            <p:cNvSpPr>
              <a:spLocks noChangeArrowheads="1"/>
            </p:cNvSpPr>
            <p:nvPr/>
          </p:nvSpPr>
          <p:spPr bwMode="auto">
            <a:xfrm>
              <a:off x="4238" y="1614"/>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096" name="Line 67">
              <a:extLst>
                <a:ext uri="{FF2B5EF4-FFF2-40B4-BE49-F238E27FC236}">
                  <a16:creationId xmlns:a16="http://schemas.microsoft.com/office/drawing/2014/main" id="{F1458808-72B6-A9BF-F1FE-4F6758D6C5D8}"/>
                </a:ext>
              </a:extLst>
            </p:cNvPr>
            <p:cNvSpPr>
              <a:spLocks noChangeShapeType="1"/>
            </p:cNvSpPr>
            <p:nvPr/>
          </p:nvSpPr>
          <p:spPr bwMode="auto">
            <a:xfrm>
              <a:off x="5171" y="193"/>
              <a:ext cx="0" cy="22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7" name="Line 68">
              <a:extLst>
                <a:ext uri="{FF2B5EF4-FFF2-40B4-BE49-F238E27FC236}">
                  <a16:creationId xmlns:a16="http://schemas.microsoft.com/office/drawing/2014/main" id="{A0F4894E-E2C6-C387-ECA3-02F2F790355C}"/>
                </a:ext>
              </a:extLst>
            </p:cNvPr>
            <p:cNvSpPr>
              <a:spLocks noChangeShapeType="1"/>
            </p:cNvSpPr>
            <p:nvPr/>
          </p:nvSpPr>
          <p:spPr bwMode="auto">
            <a:xfrm>
              <a:off x="4354" y="1860"/>
              <a:ext cx="15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8" name="Line 69">
              <a:extLst>
                <a:ext uri="{FF2B5EF4-FFF2-40B4-BE49-F238E27FC236}">
                  <a16:creationId xmlns:a16="http://schemas.microsoft.com/office/drawing/2014/main" id="{528AE403-2857-050E-1B39-A673D5E0169B}"/>
                </a:ext>
              </a:extLst>
            </p:cNvPr>
            <p:cNvSpPr>
              <a:spLocks noChangeShapeType="1"/>
            </p:cNvSpPr>
            <p:nvPr/>
          </p:nvSpPr>
          <p:spPr bwMode="auto">
            <a:xfrm flipH="1">
              <a:off x="4486" y="1860"/>
              <a:ext cx="165"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099" name="Line 70">
              <a:extLst>
                <a:ext uri="{FF2B5EF4-FFF2-40B4-BE49-F238E27FC236}">
                  <a16:creationId xmlns:a16="http://schemas.microsoft.com/office/drawing/2014/main" id="{3C5747F7-030F-E180-AECA-D8278E1AD8EC}"/>
                </a:ext>
              </a:extLst>
            </p:cNvPr>
            <p:cNvSpPr>
              <a:spLocks noChangeShapeType="1"/>
            </p:cNvSpPr>
            <p:nvPr/>
          </p:nvSpPr>
          <p:spPr bwMode="auto">
            <a:xfrm flipH="1">
              <a:off x="4486" y="194"/>
              <a:ext cx="6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00" name="Line 71">
              <a:extLst>
                <a:ext uri="{FF2B5EF4-FFF2-40B4-BE49-F238E27FC236}">
                  <a16:creationId xmlns:a16="http://schemas.microsoft.com/office/drawing/2014/main" id="{9FE447AD-810A-EB93-9809-1C082BD3F2B2}"/>
                </a:ext>
              </a:extLst>
            </p:cNvPr>
            <p:cNvSpPr>
              <a:spLocks noChangeShapeType="1"/>
            </p:cNvSpPr>
            <p:nvPr/>
          </p:nvSpPr>
          <p:spPr bwMode="auto">
            <a:xfrm flipV="1">
              <a:off x="4494" y="187"/>
              <a:ext cx="0" cy="1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01" name="AutoShape 72">
              <a:extLst>
                <a:ext uri="{FF2B5EF4-FFF2-40B4-BE49-F238E27FC236}">
                  <a16:creationId xmlns:a16="http://schemas.microsoft.com/office/drawing/2014/main" id="{3D61B7E1-F77F-8226-9236-1D5066044671}"/>
                </a:ext>
              </a:extLst>
            </p:cNvPr>
            <p:cNvSpPr>
              <a:spLocks noChangeArrowheads="1"/>
            </p:cNvSpPr>
            <p:nvPr/>
          </p:nvSpPr>
          <p:spPr bwMode="auto">
            <a:xfrm>
              <a:off x="6079" y="1007"/>
              <a:ext cx="926" cy="457"/>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2160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t>尾数左移</a:t>
              </a:r>
              <a:r>
                <a:rPr lang="zh-CN" altLang="zh-CN" sz="1200" b="1"/>
                <a:t>1</a:t>
              </a:r>
              <a:r>
                <a:rPr lang="zh-CN" altLang="en-US" sz="1200" b="1"/>
                <a:t>位</a:t>
              </a:r>
            </a:p>
            <a:p>
              <a:pPr algn="just"/>
              <a:r>
                <a:rPr lang="zh-CN" altLang="en-US" sz="1200" b="1"/>
                <a:t>阶码减</a:t>
              </a:r>
              <a:r>
                <a:rPr lang="zh-CN" altLang="zh-CN" sz="1200" b="1"/>
                <a:t>1</a:t>
              </a:r>
            </a:p>
          </p:txBody>
        </p:sp>
        <p:sp>
          <p:nvSpPr>
            <p:cNvPr id="44102" name="Line 73">
              <a:extLst>
                <a:ext uri="{FF2B5EF4-FFF2-40B4-BE49-F238E27FC236}">
                  <a16:creationId xmlns:a16="http://schemas.microsoft.com/office/drawing/2014/main" id="{198EF9D8-A86A-B672-7120-1C12F38623A4}"/>
                </a:ext>
              </a:extLst>
            </p:cNvPr>
            <p:cNvSpPr>
              <a:spLocks noChangeShapeType="1"/>
            </p:cNvSpPr>
            <p:nvPr/>
          </p:nvSpPr>
          <p:spPr bwMode="auto">
            <a:xfrm>
              <a:off x="6535" y="737"/>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03" name="Line 74">
              <a:extLst>
                <a:ext uri="{FF2B5EF4-FFF2-40B4-BE49-F238E27FC236}">
                  <a16:creationId xmlns:a16="http://schemas.microsoft.com/office/drawing/2014/main" id="{C976E6BF-F170-6F29-C6D3-57AA87604759}"/>
                </a:ext>
              </a:extLst>
            </p:cNvPr>
            <p:cNvSpPr>
              <a:spLocks noChangeShapeType="1"/>
            </p:cNvSpPr>
            <p:nvPr/>
          </p:nvSpPr>
          <p:spPr bwMode="auto">
            <a:xfrm>
              <a:off x="6540" y="2034"/>
              <a:ext cx="0" cy="23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04" name="AutoShape 75">
              <a:extLst>
                <a:ext uri="{FF2B5EF4-FFF2-40B4-BE49-F238E27FC236}">
                  <a16:creationId xmlns:a16="http://schemas.microsoft.com/office/drawing/2014/main" id="{D5D3AF0A-B101-DB98-3C82-4930FFC1B917}"/>
                </a:ext>
              </a:extLst>
            </p:cNvPr>
            <p:cNvSpPr>
              <a:spLocks noChangeArrowheads="1"/>
            </p:cNvSpPr>
            <p:nvPr/>
          </p:nvSpPr>
          <p:spPr bwMode="auto">
            <a:xfrm>
              <a:off x="6172" y="2270"/>
              <a:ext cx="735" cy="270"/>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报告下溢</a:t>
              </a:r>
            </a:p>
          </p:txBody>
        </p:sp>
        <p:sp>
          <p:nvSpPr>
            <p:cNvPr id="44105" name="Line 76">
              <a:extLst>
                <a:ext uri="{FF2B5EF4-FFF2-40B4-BE49-F238E27FC236}">
                  <a16:creationId xmlns:a16="http://schemas.microsoft.com/office/drawing/2014/main" id="{31496640-9B50-5F94-CC45-E315F562DD2A}"/>
                </a:ext>
              </a:extLst>
            </p:cNvPr>
            <p:cNvSpPr>
              <a:spLocks noChangeShapeType="1"/>
            </p:cNvSpPr>
            <p:nvPr/>
          </p:nvSpPr>
          <p:spPr bwMode="auto">
            <a:xfrm>
              <a:off x="6536" y="147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06" name="AutoShape 77">
              <a:extLst>
                <a:ext uri="{FF2B5EF4-FFF2-40B4-BE49-F238E27FC236}">
                  <a16:creationId xmlns:a16="http://schemas.microsoft.com/office/drawing/2014/main" id="{38B30CA5-61AD-5740-C775-9B911F4A21C9}"/>
                </a:ext>
              </a:extLst>
            </p:cNvPr>
            <p:cNvSpPr>
              <a:spLocks noChangeArrowheads="1"/>
            </p:cNvSpPr>
            <p:nvPr/>
          </p:nvSpPr>
          <p:spPr bwMode="auto">
            <a:xfrm>
              <a:off x="6001" y="1694"/>
              <a:ext cx="1065" cy="347"/>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107" name="AutoShape 78">
              <a:extLst>
                <a:ext uri="{FF2B5EF4-FFF2-40B4-BE49-F238E27FC236}">
                  <a16:creationId xmlns:a16="http://schemas.microsoft.com/office/drawing/2014/main" id="{5F3BA08A-3BE9-1925-0FAE-651A30B867FC}"/>
                </a:ext>
              </a:extLst>
            </p:cNvPr>
            <p:cNvSpPr>
              <a:spLocks noChangeArrowheads="1"/>
            </p:cNvSpPr>
            <p:nvPr/>
          </p:nvSpPr>
          <p:spPr bwMode="auto">
            <a:xfrm>
              <a:off x="6223" y="1743"/>
              <a:ext cx="682"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阶码下溢</a:t>
              </a:r>
            </a:p>
          </p:txBody>
        </p:sp>
        <p:sp>
          <p:nvSpPr>
            <p:cNvPr id="44108" name="Line 79">
              <a:extLst>
                <a:ext uri="{FF2B5EF4-FFF2-40B4-BE49-F238E27FC236}">
                  <a16:creationId xmlns:a16="http://schemas.microsoft.com/office/drawing/2014/main" id="{1AB5F159-A213-2926-2CC8-1797A0E5614F}"/>
                </a:ext>
              </a:extLst>
            </p:cNvPr>
            <p:cNvSpPr>
              <a:spLocks noChangeShapeType="1"/>
            </p:cNvSpPr>
            <p:nvPr/>
          </p:nvSpPr>
          <p:spPr bwMode="auto">
            <a:xfrm>
              <a:off x="6540" y="2539"/>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09" name="AutoShape 80">
              <a:extLst>
                <a:ext uri="{FF2B5EF4-FFF2-40B4-BE49-F238E27FC236}">
                  <a16:creationId xmlns:a16="http://schemas.microsoft.com/office/drawing/2014/main" id="{DB30AAA2-8E5A-A6C3-519A-7781D048CE01}"/>
                </a:ext>
              </a:extLst>
            </p:cNvPr>
            <p:cNvSpPr>
              <a:spLocks noChangeArrowheads="1"/>
            </p:cNvSpPr>
            <p:nvPr/>
          </p:nvSpPr>
          <p:spPr bwMode="auto">
            <a:xfrm>
              <a:off x="5927" y="399"/>
              <a:ext cx="1217" cy="339"/>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110" name="AutoShape 81">
              <a:extLst>
                <a:ext uri="{FF2B5EF4-FFF2-40B4-BE49-F238E27FC236}">
                  <a16:creationId xmlns:a16="http://schemas.microsoft.com/office/drawing/2014/main" id="{A4083270-745B-4022-7DAB-2654FA07F07D}"/>
                </a:ext>
              </a:extLst>
            </p:cNvPr>
            <p:cNvSpPr>
              <a:spLocks noChangeArrowheads="1"/>
            </p:cNvSpPr>
            <p:nvPr/>
          </p:nvSpPr>
          <p:spPr bwMode="auto">
            <a:xfrm>
              <a:off x="6148" y="445"/>
              <a:ext cx="773" cy="225"/>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已是规格化</a:t>
              </a:r>
            </a:p>
          </p:txBody>
        </p:sp>
        <p:sp>
          <p:nvSpPr>
            <p:cNvPr id="44111" name="AutoShape 82">
              <a:extLst>
                <a:ext uri="{FF2B5EF4-FFF2-40B4-BE49-F238E27FC236}">
                  <a16:creationId xmlns:a16="http://schemas.microsoft.com/office/drawing/2014/main" id="{DFBE0E43-BEC1-E47F-5DA0-A5633E8AF009}"/>
                </a:ext>
              </a:extLst>
            </p:cNvPr>
            <p:cNvSpPr>
              <a:spLocks noChangeArrowheads="1"/>
            </p:cNvSpPr>
            <p:nvPr/>
          </p:nvSpPr>
          <p:spPr bwMode="auto">
            <a:xfrm>
              <a:off x="7072" y="1005"/>
              <a:ext cx="888" cy="457"/>
            </a:xfrm>
            <a:prstGeom prst="flowChart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2160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t>取指定位数，舍入处理</a:t>
              </a:r>
            </a:p>
          </p:txBody>
        </p:sp>
        <p:sp>
          <p:nvSpPr>
            <p:cNvPr id="44112" name="Line 83">
              <a:extLst>
                <a:ext uri="{FF2B5EF4-FFF2-40B4-BE49-F238E27FC236}">
                  <a16:creationId xmlns:a16="http://schemas.microsoft.com/office/drawing/2014/main" id="{FA1553E6-C19A-9218-6249-4653EC8AFDFB}"/>
                </a:ext>
              </a:extLst>
            </p:cNvPr>
            <p:cNvSpPr>
              <a:spLocks noChangeShapeType="1"/>
            </p:cNvSpPr>
            <p:nvPr/>
          </p:nvSpPr>
          <p:spPr bwMode="auto">
            <a:xfrm>
              <a:off x="5726" y="578"/>
              <a:ext cx="15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13" name="Line 84">
              <a:extLst>
                <a:ext uri="{FF2B5EF4-FFF2-40B4-BE49-F238E27FC236}">
                  <a16:creationId xmlns:a16="http://schemas.microsoft.com/office/drawing/2014/main" id="{D0E33FB6-3226-8C23-8C29-BF60D36ADC13}"/>
                </a:ext>
              </a:extLst>
            </p:cNvPr>
            <p:cNvSpPr>
              <a:spLocks noChangeShapeType="1"/>
            </p:cNvSpPr>
            <p:nvPr/>
          </p:nvSpPr>
          <p:spPr bwMode="auto">
            <a:xfrm>
              <a:off x="6545" y="205"/>
              <a:ext cx="0" cy="19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14" name="Line 85">
              <a:extLst>
                <a:ext uri="{FF2B5EF4-FFF2-40B4-BE49-F238E27FC236}">
                  <a16:creationId xmlns:a16="http://schemas.microsoft.com/office/drawing/2014/main" id="{679CFFFD-E592-E0EC-3F64-FA6391A643D0}"/>
                </a:ext>
              </a:extLst>
            </p:cNvPr>
            <p:cNvSpPr>
              <a:spLocks noChangeShapeType="1"/>
            </p:cNvSpPr>
            <p:nvPr/>
          </p:nvSpPr>
          <p:spPr bwMode="auto">
            <a:xfrm flipH="1">
              <a:off x="5867" y="209"/>
              <a:ext cx="6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15" name="Line 86">
              <a:extLst>
                <a:ext uri="{FF2B5EF4-FFF2-40B4-BE49-F238E27FC236}">
                  <a16:creationId xmlns:a16="http://schemas.microsoft.com/office/drawing/2014/main" id="{497DEABB-6C5D-63B2-5721-FA2F6125F70D}"/>
                </a:ext>
              </a:extLst>
            </p:cNvPr>
            <p:cNvSpPr>
              <a:spLocks noChangeShapeType="1"/>
            </p:cNvSpPr>
            <p:nvPr/>
          </p:nvSpPr>
          <p:spPr bwMode="auto">
            <a:xfrm flipH="1">
              <a:off x="5851" y="1859"/>
              <a:ext cx="165"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16" name="Line 87">
              <a:extLst>
                <a:ext uri="{FF2B5EF4-FFF2-40B4-BE49-F238E27FC236}">
                  <a16:creationId xmlns:a16="http://schemas.microsoft.com/office/drawing/2014/main" id="{6B25BC03-F99B-8EF3-41B2-8A6AC7E42FDD}"/>
                </a:ext>
              </a:extLst>
            </p:cNvPr>
            <p:cNvSpPr>
              <a:spLocks noChangeShapeType="1"/>
            </p:cNvSpPr>
            <p:nvPr/>
          </p:nvSpPr>
          <p:spPr bwMode="auto">
            <a:xfrm flipV="1">
              <a:off x="5875" y="202"/>
              <a:ext cx="0" cy="1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17" name="AutoShape 88">
              <a:extLst>
                <a:ext uri="{FF2B5EF4-FFF2-40B4-BE49-F238E27FC236}">
                  <a16:creationId xmlns:a16="http://schemas.microsoft.com/office/drawing/2014/main" id="{C9A4D3E4-2A53-33A3-BED4-C07CB0C24A19}"/>
                </a:ext>
              </a:extLst>
            </p:cNvPr>
            <p:cNvSpPr>
              <a:spLocks noChangeArrowheads="1"/>
            </p:cNvSpPr>
            <p:nvPr/>
          </p:nvSpPr>
          <p:spPr bwMode="auto">
            <a:xfrm>
              <a:off x="5605" y="324"/>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18" name="AutoShape 89">
              <a:extLst>
                <a:ext uri="{FF2B5EF4-FFF2-40B4-BE49-F238E27FC236}">
                  <a16:creationId xmlns:a16="http://schemas.microsoft.com/office/drawing/2014/main" id="{8815A715-42D5-D154-7437-EF1AB2BDBB0F}"/>
                </a:ext>
              </a:extLst>
            </p:cNvPr>
            <p:cNvSpPr>
              <a:spLocks noChangeArrowheads="1"/>
            </p:cNvSpPr>
            <p:nvPr/>
          </p:nvSpPr>
          <p:spPr bwMode="auto">
            <a:xfrm>
              <a:off x="5178" y="739"/>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19" name="AutoShape 90">
              <a:extLst>
                <a:ext uri="{FF2B5EF4-FFF2-40B4-BE49-F238E27FC236}">
                  <a16:creationId xmlns:a16="http://schemas.microsoft.com/office/drawing/2014/main" id="{2C602AAB-3004-6537-89D3-48F5B0A27EF4}"/>
                </a:ext>
              </a:extLst>
            </p:cNvPr>
            <p:cNvSpPr>
              <a:spLocks noChangeArrowheads="1"/>
            </p:cNvSpPr>
            <p:nvPr/>
          </p:nvSpPr>
          <p:spPr bwMode="auto">
            <a:xfrm>
              <a:off x="7158" y="349"/>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20" name="Line 91">
              <a:extLst>
                <a:ext uri="{FF2B5EF4-FFF2-40B4-BE49-F238E27FC236}">
                  <a16:creationId xmlns:a16="http://schemas.microsoft.com/office/drawing/2014/main" id="{710075EA-18E0-50BE-15C8-35F86FF12452}"/>
                </a:ext>
              </a:extLst>
            </p:cNvPr>
            <p:cNvSpPr>
              <a:spLocks noChangeShapeType="1"/>
            </p:cNvSpPr>
            <p:nvPr/>
          </p:nvSpPr>
          <p:spPr bwMode="auto">
            <a:xfrm>
              <a:off x="7137" y="578"/>
              <a:ext cx="3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21" name="Line 92">
              <a:extLst>
                <a:ext uri="{FF2B5EF4-FFF2-40B4-BE49-F238E27FC236}">
                  <a16:creationId xmlns:a16="http://schemas.microsoft.com/office/drawing/2014/main" id="{00003104-304D-CC1D-20D6-9EDE4B88CCCA}"/>
                </a:ext>
              </a:extLst>
            </p:cNvPr>
            <p:cNvSpPr>
              <a:spLocks noChangeShapeType="1"/>
            </p:cNvSpPr>
            <p:nvPr/>
          </p:nvSpPr>
          <p:spPr bwMode="auto">
            <a:xfrm>
              <a:off x="7525" y="576"/>
              <a:ext cx="0" cy="4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22" name="AutoShape 93">
              <a:extLst>
                <a:ext uri="{FF2B5EF4-FFF2-40B4-BE49-F238E27FC236}">
                  <a16:creationId xmlns:a16="http://schemas.microsoft.com/office/drawing/2014/main" id="{7E63C5B3-A7DD-27CF-A6AD-3D4CB5C8CD6C}"/>
                </a:ext>
              </a:extLst>
            </p:cNvPr>
            <p:cNvSpPr>
              <a:spLocks noChangeArrowheads="1"/>
            </p:cNvSpPr>
            <p:nvPr/>
          </p:nvSpPr>
          <p:spPr bwMode="auto">
            <a:xfrm>
              <a:off x="5193" y="2014"/>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23" name="AutoShape 94">
              <a:extLst>
                <a:ext uri="{FF2B5EF4-FFF2-40B4-BE49-F238E27FC236}">
                  <a16:creationId xmlns:a16="http://schemas.microsoft.com/office/drawing/2014/main" id="{68A0DEA7-FE97-F031-2610-523E076EF402}"/>
                </a:ext>
              </a:extLst>
            </p:cNvPr>
            <p:cNvSpPr>
              <a:spLocks noChangeArrowheads="1"/>
            </p:cNvSpPr>
            <p:nvPr/>
          </p:nvSpPr>
          <p:spPr bwMode="auto">
            <a:xfrm>
              <a:off x="6545" y="2021"/>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24" name="AutoShape 95">
              <a:extLst>
                <a:ext uri="{FF2B5EF4-FFF2-40B4-BE49-F238E27FC236}">
                  <a16:creationId xmlns:a16="http://schemas.microsoft.com/office/drawing/2014/main" id="{0C114C07-8049-B120-CF4B-EA718AA2EF88}"/>
                </a:ext>
              </a:extLst>
            </p:cNvPr>
            <p:cNvSpPr>
              <a:spLocks noChangeArrowheads="1"/>
            </p:cNvSpPr>
            <p:nvPr/>
          </p:nvSpPr>
          <p:spPr bwMode="auto">
            <a:xfrm>
              <a:off x="5857" y="1612"/>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25" name="AutoShape 96">
              <a:extLst>
                <a:ext uri="{FF2B5EF4-FFF2-40B4-BE49-F238E27FC236}">
                  <a16:creationId xmlns:a16="http://schemas.microsoft.com/office/drawing/2014/main" id="{4AD57138-F05E-30C6-8EB5-9AB8872E34AF}"/>
                </a:ext>
              </a:extLst>
            </p:cNvPr>
            <p:cNvSpPr>
              <a:spLocks noChangeArrowheads="1"/>
            </p:cNvSpPr>
            <p:nvPr/>
          </p:nvSpPr>
          <p:spPr bwMode="auto">
            <a:xfrm>
              <a:off x="4485" y="1610"/>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26" name="Line 97">
              <a:extLst>
                <a:ext uri="{FF2B5EF4-FFF2-40B4-BE49-F238E27FC236}">
                  <a16:creationId xmlns:a16="http://schemas.microsoft.com/office/drawing/2014/main" id="{C54F820D-98FB-0E68-5490-5572C5209B29}"/>
                </a:ext>
              </a:extLst>
            </p:cNvPr>
            <p:cNvSpPr>
              <a:spLocks noChangeShapeType="1"/>
            </p:cNvSpPr>
            <p:nvPr/>
          </p:nvSpPr>
          <p:spPr bwMode="auto">
            <a:xfrm>
              <a:off x="3297" y="548"/>
              <a:ext cx="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27" name="AutoShape 98">
              <a:extLst>
                <a:ext uri="{FF2B5EF4-FFF2-40B4-BE49-F238E27FC236}">
                  <a16:creationId xmlns:a16="http://schemas.microsoft.com/office/drawing/2014/main" id="{8207828B-5D4F-6E10-EA31-47613F4C075D}"/>
                </a:ext>
              </a:extLst>
            </p:cNvPr>
            <p:cNvSpPr>
              <a:spLocks noChangeArrowheads="1"/>
            </p:cNvSpPr>
            <p:nvPr/>
          </p:nvSpPr>
          <p:spPr bwMode="auto">
            <a:xfrm>
              <a:off x="3246" y="309"/>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28" name="AutoShape 99">
              <a:extLst>
                <a:ext uri="{FF2B5EF4-FFF2-40B4-BE49-F238E27FC236}">
                  <a16:creationId xmlns:a16="http://schemas.microsoft.com/office/drawing/2014/main" id="{0D0EB501-BC07-47FB-2526-19DAB7B016AD}"/>
                </a:ext>
              </a:extLst>
            </p:cNvPr>
            <p:cNvSpPr>
              <a:spLocks noChangeArrowheads="1"/>
            </p:cNvSpPr>
            <p:nvPr/>
          </p:nvSpPr>
          <p:spPr bwMode="auto">
            <a:xfrm>
              <a:off x="2664" y="712"/>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29" name="AutoShape 100">
              <a:extLst>
                <a:ext uri="{FF2B5EF4-FFF2-40B4-BE49-F238E27FC236}">
                  <a16:creationId xmlns:a16="http://schemas.microsoft.com/office/drawing/2014/main" id="{73EB49C4-7078-0473-5321-3838AD5E52A9}"/>
                </a:ext>
              </a:extLst>
            </p:cNvPr>
            <p:cNvSpPr>
              <a:spLocks noChangeArrowheads="1"/>
            </p:cNvSpPr>
            <p:nvPr/>
          </p:nvSpPr>
          <p:spPr bwMode="auto">
            <a:xfrm>
              <a:off x="2002" y="1622"/>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30" name="AutoShape 101">
              <a:extLst>
                <a:ext uri="{FF2B5EF4-FFF2-40B4-BE49-F238E27FC236}">
                  <a16:creationId xmlns:a16="http://schemas.microsoft.com/office/drawing/2014/main" id="{535B1055-6FFA-FDB6-C56C-14DAFD84E39C}"/>
                </a:ext>
              </a:extLst>
            </p:cNvPr>
            <p:cNvSpPr>
              <a:spLocks noChangeArrowheads="1"/>
            </p:cNvSpPr>
            <p:nvPr/>
          </p:nvSpPr>
          <p:spPr bwMode="auto">
            <a:xfrm>
              <a:off x="2386" y="2020"/>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31" name="AutoShape 102">
              <a:extLst>
                <a:ext uri="{FF2B5EF4-FFF2-40B4-BE49-F238E27FC236}">
                  <a16:creationId xmlns:a16="http://schemas.microsoft.com/office/drawing/2014/main" id="{DF98DC71-ED25-0BC7-CBEA-7E9A3B6F0450}"/>
                </a:ext>
              </a:extLst>
            </p:cNvPr>
            <p:cNvSpPr>
              <a:spLocks noChangeArrowheads="1"/>
            </p:cNvSpPr>
            <p:nvPr/>
          </p:nvSpPr>
          <p:spPr bwMode="auto">
            <a:xfrm>
              <a:off x="3529" y="2026"/>
              <a:ext cx="31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是</a:t>
              </a:r>
            </a:p>
          </p:txBody>
        </p:sp>
        <p:sp>
          <p:nvSpPr>
            <p:cNvPr id="44132" name="Line 103">
              <a:extLst>
                <a:ext uri="{FF2B5EF4-FFF2-40B4-BE49-F238E27FC236}">
                  <a16:creationId xmlns:a16="http://schemas.microsoft.com/office/drawing/2014/main" id="{FD3ED03F-A8CC-D552-B7F4-E9F9173A3000}"/>
                </a:ext>
              </a:extLst>
            </p:cNvPr>
            <p:cNvSpPr>
              <a:spLocks noChangeShapeType="1"/>
            </p:cNvSpPr>
            <p:nvPr/>
          </p:nvSpPr>
          <p:spPr bwMode="auto">
            <a:xfrm>
              <a:off x="7530" y="1464"/>
              <a:ext cx="0" cy="125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33" name="AutoShape 104">
              <a:extLst>
                <a:ext uri="{FF2B5EF4-FFF2-40B4-BE49-F238E27FC236}">
                  <a16:creationId xmlns:a16="http://schemas.microsoft.com/office/drawing/2014/main" id="{47DCF03E-06BF-FB23-F60E-90344D4F923D}"/>
                </a:ext>
              </a:extLst>
            </p:cNvPr>
            <p:cNvSpPr>
              <a:spLocks noChangeArrowheads="1"/>
            </p:cNvSpPr>
            <p:nvPr/>
          </p:nvSpPr>
          <p:spPr bwMode="auto">
            <a:xfrm>
              <a:off x="6511" y="720"/>
              <a:ext cx="322"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否</a:t>
              </a:r>
            </a:p>
          </p:txBody>
        </p:sp>
        <p:sp>
          <p:nvSpPr>
            <p:cNvPr id="44134" name="Line 105">
              <a:extLst>
                <a:ext uri="{FF2B5EF4-FFF2-40B4-BE49-F238E27FC236}">
                  <a16:creationId xmlns:a16="http://schemas.microsoft.com/office/drawing/2014/main" id="{A58CCC97-E2DA-9513-DD93-E4A30A14AF80}"/>
                </a:ext>
              </a:extLst>
            </p:cNvPr>
            <p:cNvSpPr>
              <a:spLocks noChangeShapeType="1"/>
            </p:cNvSpPr>
            <p:nvPr/>
          </p:nvSpPr>
          <p:spPr bwMode="auto">
            <a:xfrm>
              <a:off x="239" y="2725"/>
              <a:ext cx="0" cy="14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35" name="AutoShape 106">
              <a:extLst>
                <a:ext uri="{FF2B5EF4-FFF2-40B4-BE49-F238E27FC236}">
                  <a16:creationId xmlns:a16="http://schemas.microsoft.com/office/drawing/2014/main" id="{6F61C81E-C88D-E73B-6290-066A283FDA14}"/>
                </a:ext>
              </a:extLst>
            </p:cNvPr>
            <p:cNvSpPr>
              <a:spLocks noChangeArrowheads="1"/>
            </p:cNvSpPr>
            <p:nvPr/>
          </p:nvSpPr>
          <p:spPr bwMode="auto">
            <a:xfrm>
              <a:off x="0" y="2980"/>
              <a:ext cx="488" cy="21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200" b="1"/>
                <a:t>结 束</a:t>
              </a:r>
            </a:p>
          </p:txBody>
        </p:sp>
        <p:sp>
          <p:nvSpPr>
            <p:cNvPr id="44136" name="Oval 107">
              <a:extLst>
                <a:ext uri="{FF2B5EF4-FFF2-40B4-BE49-F238E27FC236}">
                  <a16:creationId xmlns:a16="http://schemas.microsoft.com/office/drawing/2014/main" id="{448F0242-50FF-CBDF-0758-7D75D6A86DB3}"/>
                </a:ext>
              </a:extLst>
            </p:cNvPr>
            <p:cNvSpPr>
              <a:spLocks noChangeArrowheads="1"/>
            </p:cNvSpPr>
            <p:nvPr/>
          </p:nvSpPr>
          <p:spPr bwMode="auto">
            <a:xfrm>
              <a:off x="4" y="2870"/>
              <a:ext cx="443" cy="44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137" name="AutoShape 108">
              <a:extLst>
                <a:ext uri="{FF2B5EF4-FFF2-40B4-BE49-F238E27FC236}">
                  <a16:creationId xmlns:a16="http://schemas.microsoft.com/office/drawing/2014/main" id="{AEC72637-7672-F0CF-4EF6-1980D6AAC266}"/>
                </a:ext>
              </a:extLst>
            </p:cNvPr>
            <p:cNvSpPr>
              <a:spLocks noChangeArrowheads="1"/>
            </p:cNvSpPr>
            <p:nvPr/>
          </p:nvSpPr>
          <p:spPr bwMode="auto">
            <a:xfrm>
              <a:off x="818" y="2835"/>
              <a:ext cx="880"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zh-CN" sz="1200" b="1">
                  <a:solidFill>
                    <a:srgbClr val="0000FF"/>
                  </a:solidFill>
                </a:rPr>
                <a:t>0</a:t>
              </a:r>
              <a:r>
                <a:rPr lang="zh-CN" altLang="en-US" sz="1200" b="1">
                  <a:solidFill>
                    <a:srgbClr val="0000FF"/>
                  </a:solidFill>
                </a:rPr>
                <a:t>操作数检查</a:t>
              </a:r>
            </a:p>
          </p:txBody>
        </p:sp>
        <p:sp>
          <p:nvSpPr>
            <p:cNvPr id="44138" name="AutoShape 109">
              <a:extLst>
                <a:ext uri="{FF2B5EF4-FFF2-40B4-BE49-F238E27FC236}">
                  <a16:creationId xmlns:a16="http://schemas.microsoft.com/office/drawing/2014/main" id="{D5658CB3-6032-9B88-E01C-F2515FA6F2F6}"/>
                </a:ext>
              </a:extLst>
            </p:cNvPr>
            <p:cNvSpPr>
              <a:spLocks noChangeArrowheads="1"/>
            </p:cNvSpPr>
            <p:nvPr/>
          </p:nvSpPr>
          <p:spPr bwMode="auto">
            <a:xfrm>
              <a:off x="2334" y="2832"/>
              <a:ext cx="737" cy="213"/>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solidFill>
                    <a:srgbClr val="0000FF"/>
                  </a:solidFill>
                </a:rPr>
                <a:t>对阶操作</a:t>
              </a:r>
            </a:p>
          </p:txBody>
        </p:sp>
        <p:sp>
          <p:nvSpPr>
            <p:cNvPr id="44139" name="AutoShape 110">
              <a:extLst>
                <a:ext uri="{FF2B5EF4-FFF2-40B4-BE49-F238E27FC236}">
                  <a16:creationId xmlns:a16="http://schemas.microsoft.com/office/drawing/2014/main" id="{09496B89-A643-93B0-6C75-FD31F1A79F8F}"/>
                </a:ext>
              </a:extLst>
            </p:cNvPr>
            <p:cNvSpPr>
              <a:spLocks noChangeArrowheads="1"/>
            </p:cNvSpPr>
            <p:nvPr/>
          </p:nvSpPr>
          <p:spPr bwMode="auto">
            <a:xfrm>
              <a:off x="3576" y="2837"/>
              <a:ext cx="655"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solidFill>
                    <a:srgbClr val="0000FF"/>
                  </a:solidFill>
                </a:rPr>
                <a:t>尾数加减</a:t>
              </a:r>
            </a:p>
          </p:txBody>
        </p:sp>
        <p:sp>
          <p:nvSpPr>
            <p:cNvPr id="44140" name="AutoShape 111">
              <a:extLst>
                <a:ext uri="{FF2B5EF4-FFF2-40B4-BE49-F238E27FC236}">
                  <a16:creationId xmlns:a16="http://schemas.microsoft.com/office/drawing/2014/main" id="{ADF9B160-974E-9714-0338-6EE21257817B}"/>
                </a:ext>
              </a:extLst>
            </p:cNvPr>
            <p:cNvSpPr>
              <a:spLocks noChangeArrowheads="1"/>
            </p:cNvSpPr>
            <p:nvPr/>
          </p:nvSpPr>
          <p:spPr bwMode="auto">
            <a:xfrm>
              <a:off x="5656" y="2833"/>
              <a:ext cx="767" cy="22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1200" b="1">
                  <a:solidFill>
                    <a:srgbClr val="0000FF"/>
                  </a:solidFill>
                </a:rPr>
                <a:t>结果规格化</a:t>
              </a:r>
            </a:p>
          </p:txBody>
        </p:sp>
        <p:sp>
          <p:nvSpPr>
            <p:cNvPr id="44141" name="Line 112">
              <a:extLst>
                <a:ext uri="{FF2B5EF4-FFF2-40B4-BE49-F238E27FC236}">
                  <a16:creationId xmlns:a16="http://schemas.microsoft.com/office/drawing/2014/main" id="{330103E7-24AD-A44F-C56F-23998CF0D9E4}"/>
                </a:ext>
              </a:extLst>
            </p:cNvPr>
            <p:cNvSpPr>
              <a:spLocks noChangeShapeType="1"/>
            </p:cNvSpPr>
            <p:nvPr/>
          </p:nvSpPr>
          <p:spPr bwMode="auto">
            <a:xfrm>
              <a:off x="522" y="287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42" name="Line 113">
              <a:extLst>
                <a:ext uri="{FF2B5EF4-FFF2-40B4-BE49-F238E27FC236}">
                  <a16:creationId xmlns:a16="http://schemas.microsoft.com/office/drawing/2014/main" id="{E80D1E5B-164D-F969-98D3-124256C92CDE}"/>
                </a:ext>
              </a:extLst>
            </p:cNvPr>
            <p:cNvSpPr>
              <a:spLocks noChangeShapeType="1"/>
            </p:cNvSpPr>
            <p:nvPr/>
          </p:nvSpPr>
          <p:spPr bwMode="auto">
            <a:xfrm>
              <a:off x="2000" y="287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43" name="Line 114">
              <a:extLst>
                <a:ext uri="{FF2B5EF4-FFF2-40B4-BE49-F238E27FC236}">
                  <a16:creationId xmlns:a16="http://schemas.microsoft.com/office/drawing/2014/main" id="{F27A8A7F-6841-9991-16C5-5AFB3756F19A}"/>
                </a:ext>
              </a:extLst>
            </p:cNvPr>
            <p:cNvSpPr>
              <a:spLocks noChangeShapeType="1"/>
            </p:cNvSpPr>
            <p:nvPr/>
          </p:nvSpPr>
          <p:spPr bwMode="auto">
            <a:xfrm>
              <a:off x="3253" y="2880"/>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44" name="Line 115">
              <a:extLst>
                <a:ext uri="{FF2B5EF4-FFF2-40B4-BE49-F238E27FC236}">
                  <a16:creationId xmlns:a16="http://schemas.microsoft.com/office/drawing/2014/main" id="{A36571BC-E544-29CD-533B-94C89587CE8A}"/>
                </a:ext>
              </a:extLst>
            </p:cNvPr>
            <p:cNvSpPr>
              <a:spLocks noChangeShapeType="1"/>
            </p:cNvSpPr>
            <p:nvPr/>
          </p:nvSpPr>
          <p:spPr bwMode="auto">
            <a:xfrm>
              <a:off x="4498" y="2874"/>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45" name="Line 116">
              <a:extLst>
                <a:ext uri="{FF2B5EF4-FFF2-40B4-BE49-F238E27FC236}">
                  <a16:creationId xmlns:a16="http://schemas.microsoft.com/office/drawing/2014/main" id="{B4CD4BBD-BB01-C4C3-AEDF-EFF47A74CF08}"/>
                </a:ext>
              </a:extLst>
            </p:cNvPr>
            <p:cNvSpPr>
              <a:spLocks noChangeShapeType="1"/>
            </p:cNvSpPr>
            <p:nvPr/>
          </p:nvSpPr>
          <p:spPr bwMode="auto">
            <a:xfrm>
              <a:off x="7529" y="287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46" name="Line 117">
              <a:extLst>
                <a:ext uri="{FF2B5EF4-FFF2-40B4-BE49-F238E27FC236}">
                  <a16:creationId xmlns:a16="http://schemas.microsoft.com/office/drawing/2014/main" id="{CCBD8384-9482-FC20-42BD-457350E0C86E}"/>
                </a:ext>
              </a:extLst>
            </p:cNvPr>
            <p:cNvSpPr>
              <a:spLocks noChangeShapeType="1"/>
            </p:cNvSpPr>
            <p:nvPr/>
          </p:nvSpPr>
          <p:spPr bwMode="auto">
            <a:xfrm flipH="1">
              <a:off x="515" y="2963"/>
              <a:ext cx="24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47" name="Line 118">
              <a:extLst>
                <a:ext uri="{FF2B5EF4-FFF2-40B4-BE49-F238E27FC236}">
                  <a16:creationId xmlns:a16="http://schemas.microsoft.com/office/drawing/2014/main" id="{A932097F-CFB0-80CA-A239-0C83F2621DF2}"/>
                </a:ext>
              </a:extLst>
            </p:cNvPr>
            <p:cNvSpPr>
              <a:spLocks noChangeShapeType="1"/>
            </p:cNvSpPr>
            <p:nvPr/>
          </p:nvSpPr>
          <p:spPr bwMode="auto">
            <a:xfrm flipH="1">
              <a:off x="1999" y="2963"/>
              <a:ext cx="284"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48" name="Line 119">
              <a:extLst>
                <a:ext uri="{FF2B5EF4-FFF2-40B4-BE49-F238E27FC236}">
                  <a16:creationId xmlns:a16="http://schemas.microsoft.com/office/drawing/2014/main" id="{7227FAD6-6D43-95F1-E7C4-241277A10D4C}"/>
                </a:ext>
              </a:extLst>
            </p:cNvPr>
            <p:cNvSpPr>
              <a:spLocks noChangeShapeType="1"/>
            </p:cNvSpPr>
            <p:nvPr/>
          </p:nvSpPr>
          <p:spPr bwMode="auto">
            <a:xfrm flipH="1">
              <a:off x="3251" y="2962"/>
              <a:ext cx="284"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4149" name="Line 120">
              <a:extLst>
                <a:ext uri="{FF2B5EF4-FFF2-40B4-BE49-F238E27FC236}">
                  <a16:creationId xmlns:a16="http://schemas.microsoft.com/office/drawing/2014/main" id="{5A336E6B-2515-3FA2-3000-25E5E7330726}"/>
                </a:ext>
              </a:extLst>
            </p:cNvPr>
            <p:cNvSpPr>
              <a:spLocks noChangeShapeType="1"/>
            </p:cNvSpPr>
            <p:nvPr/>
          </p:nvSpPr>
          <p:spPr bwMode="auto">
            <a:xfrm flipH="1">
              <a:off x="1746" y="2965"/>
              <a:ext cx="247" cy="0"/>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4150" name="Line 121">
              <a:extLst>
                <a:ext uri="{FF2B5EF4-FFF2-40B4-BE49-F238E27FC236}">
                  <a16:creationId xmlns:a16="http://schemas.microsoft.com/office/drawing/2014/main" id="{50C655C9-842C-C4BE-2017-EE37DCCA1729}"/>
                </a:ext>
              </a:extLst>
            </p:cNvPr>
            <p:cNvSpPr>
              <a:spLocks noChangeShapeType="1"/>
            </p:cNvSpPr>
            <p:nvPr/>
          </p:nvSpPr>
          <p:spPr bwMode="auto">
            <a:xfrm flipH="1">
              <a:off x="2955" y="2965"/>
              <a:ext cx="284" cy="0"/>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4151" name="Line 122">
              <a:extLst>
                <a:ext uri="{FF2B5EF4-FFF2-40B4-BE49-F238E27FC236}">
                  <a16:creationId xmlns:a16="http://schemas.microsoft.com/office/drawing/2014/main" id="{2128761E-EADC-67C5-FF6D-6AF2F2D9D8C3}"/>
                </a:ext>
              </a:extLst>
            </p:cNvPr>
            <p:cNvSpPr>
              <a:spLocks noChangeShapeType="1"/>
            </p:cNvSpPr>
            <p:nvPr/>
          </p:nvSpPr>
          <p:spPr bwMode="auto">
            <a:xfrm flipH="1">
              <a:off x="4211" y="2966"/>
              <a:ext cx="284" cy="0"/>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4152" name="Line 123">
              <a:extLst>
                <a:ext uri="{FF2B5EF4-FFF2-40B4-BE49-F238E27FC236}">
                  <a16:creationId xmlns:a16="http://schemas.microsoft.com/office/drawing/2014/main" id="{8269411F-8D4C-1E36-88F0-815FAA2B4CA9}"/>
                </a:ext>
              </a:extLst>
            </p:cNvPr>
            <p:cNvSpPr>
              <a:spLocks noChangeShapeType="1"/>
            </p:cNvSpPr>
            <p:nvPr/>
          </p:nvSpPr>
          <p:spPr bwMode="auto">
            <a:xfrm flipH="1">
              <a:off x="6470" y="2966"/>
              <a:ext cx="1057" cy="0"/>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4153" name="Line 124">
              <a:extLst>
                <a:ext uri="{FF2B5EF4-FFF2-40B4-BE49-F238E27FC236}">
                  <a16:creationId xmlns:a16="http://schemas.microsoft.com/office/drawing/2014/main" id="{A219FF30-C4B3-A629-41C0-DC8A57559043}"/>
                </a:ext>
              </a:extLst>
            </p:cNvPr>
            <p:cNvSpPr>
              <a:spLocks noChangeShapeType="1"/>
            </p:cNvSpPr>
            <p:nvPr/>
          </p:nvSpPr>
          <p:spPr bwMode="auto">
            <a:xfrm flipH="1">
              <a:off x="4500" y="2966"/>
              <a:ext cx="105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idx="4294967295"/>
          </p:nvPr>
        </p:nvSpPr>
        <p:spPr>
          <a:xfrm>
            <a:off x="1071563" y="0"/>
            <a:ext cx="7862887" cy="1022350"/>
          </a:xfrm>
        </p:spPr>
        <p:txBody>
          <a:bodyPr wrap="square" lIns="91440" tIns="45720" rIns="91440" bIns="45720" anchor="b" anchorCtr="0"/>
          <a:lstStyle>
            <a:lvl1pPr lvl="0">
              <a:buClrTx/>
              <a:buSzTx/>
              <a:buFontTx/>
              <a:defRPr/>
            </a:lvl1pPr>
          </a:lstStyle>
          <a:p>
            <a:pPr lvl="0" eaLnBrk="1" hangingPunct="1">
              <a:buClrTx/>
              <a:buSzTx/>
              <a:buFontTx/>
            </a:pPr>
            <a:r>
              <a:rPr lang="zh-CN" altLang="en-US" sz="4400" dirty="0">
                <a:solidFill>
                  <a:srgbClr val="333399"/>
                </a:solidFill>
              </a:rPr>
              <a:t>第</a:t>
            </a:r>
            <a:r>
              <a:rPr lang="en-US" altLang="zh-CN" sz="4400" dirty="0">
                <a:solidFill>
                  <a:srgbClr val="333399"/>
                </a:solidFill>
              </a:rPr>
              <a:t>2</a:t>
            </a:r>
            <a:r>
              <a:rPr lang="zh-CN" altLang="en-US" sz="4400" dirty="0">
                <a:solidFill>
                  <a:srgbClr val="333399"/>
                </a:solidFill>
              </a:rPr>
              <a:t>章  运算方法和运算器</a:t>
            </a:r>
            <a:r>
              <a:rPr lang="zh-CN" altLang="en-US" sz="4400" dirty="0"/>
              <a:t> </a:t>
            </a:r>
          </a:p>
        </p:txBody>
      </p:sp>
      <p:sp>
        <p:nvSpPr>
          <p:cNvPr id="15363" name="Rectangle 3"/>
          <p:cNvSpPr>
            <a:spLocks noChangeArrowheads="1"/>
          </p:cNvSpPr>
          <p:nvPr/>
        </p:nvSpPr>
        <p:spPr bwMode="auto">
          <a:xfrm>
            <a:off x="357188" y="1428750"/>
            <a:ext cx="5791200" cy="838200"/>
          </a:xfrm>
          <a:prstGeom prst="rect">
            <a:avLst/>
          </a:prstGeom>
          <a:noFill/>
          <a:ln w="9525">
            <a:noFill/>
            <a:miter lim="800000"/>
          </a:ln>
        </p:spPr>
        <p:txBody>
          <a:bodyPr anchor="ctr"/>
          <a:lstStyle/>
          <a:p>
            <a:pPr marL="0" marR="0" lvl="0" indent="0" algn="r"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hlinkClick r:id="" action="ppaction://noaction"/>
              </a:rPr>
              <a:t>2</a:t>
            </a:r>
            <a:r>
              <a:rPr kumimoji="0" lang="zh-CN" alt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hlinkClick r:id="" action="ppaction://noaction"/>
              </a:rPr>
              <a:t>．</a:t>
            </a:r>
            <a:r>
              <a:rPr kumimoji="0" 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hlinkClick r:id="" action="ppaction://noaction"/>
              </a:rPr>
              <a:t>1</a:t>
            </a:r>
            <a:r>
              <a:rPr kumimoji="0" lang="en-US" sz="3200" b="0" i="0" u="none" strike="noStrike" kern="1200" cap="none" spc="0" normalizeH="0" baseline="0" noProof="0" dirty="0">
                <a:ln>
                  <a:noFill/>
                </a:ln>
                <a:solidFill>
                  <a:schemeClr val="tx2"/>
                </a:solidFill>
                <a:effectLst/>
                <a:uLnTx/>
                <a:uFillTx/>
                <a:latin typeface="Arial" panose="020B0604020202020204" pitchFamily="34" charset="0"/>
                <a:ea typeface="黑体" panose="02010609060101010101" pitchFamily="2" charset="-122"/>
                <a:cs typeface="+mn-cs"/>
                <a:hlinkClick r:id="" action="ppaction://noaction"/>
              </a:rPr>
              <a:t>  </a:t>
            </a:r>
            <a:r>
              <a:rPr kumimoji="0" lang="zh-CN" altLang="en-US" sz="3200" b="1" i="0" u="none" strike="noStrike" kern="1200" cap="none" spc="0" normalizeH="0" baseline="0" noProof="0" dirty="0">
                <a:ln>
                  <a:noFill/>
                </a:ln>
                <a:solidFill>
                  <a:schemeClr val="tx2"/>
                </a:solidFill>
                <a:effectLst/>
                <a:uLnTx/>
                <a:uFillTx/>
                <a:latin typeface="Arial" panose="020B0604020202020204" pitchFamily="34" charset="0"/>
                <a:ea typeface="黑体" panose="02010609060101010101" pitchFamily="2" charset="-122"/>
                <a:cs typeface="+mn-cs"/>
                <a:hlinkClick r:id="" action="ppaction://noaction"/>
              </a:rPr>
              <a:t>数据与文字的表示方法</a:t>
            </a:r>
            <a:endParaRPr kumimoji="0" lang="zh-CN" altLang="en-US" sz="3200" b="1" i="0" u="none" strike="noStrike" kern="1200" cap="none" spc="0" normalizeH="0" baseline="0" noProof="0" dirty="0">
              <a:ln>
                <a:noFill/>
              </a:ln>
              <a:solidFill>
                <a:schemeClr val="tx2"/>
              </a:solidFill>
              <a:effectLst/>
              <a:uLnTx/>
              <a:uFillTx/>
              <a:latin typeface="Arial" panose="020B0604020202020204" pitchFamily="34" charset="0"/>
              <a:ea typeface="黑体" panose="02010609060101010101" pitchFamily="2" charset="-122"/>
              <a:cs typeface="+mn-cs"/>
            </a:endParaRPr>
          </a:p>
        </p:txBody>
      </p:sp>
      <p:sp>
        <p:nvSpPr>
          <p:cNvPr id="15364" name="Rectangle 4"/>
          <p:cNvSpPr>
            <a:spLocks noChangeArrowheads="1"/>
          </p:cNvSpPr>
          <p:nvPr/>
        </p:nvSpPr>
        <p:spPr bwMode="auto">
          <a:xfrm>
            <a:off x="814388" y="2114550"/>
            <a:ext cx="6858000" cy="685800"/>
          </a:xfrm>
          <a:prstGeom prst="rect">
            <a:avLst/>
          </a:prstGeom>
          <a:noFill/>
          <a:ln w="9525">
            <a:noFill/>
            <a:miter lim="800000"/>
          </a:ln>
        </p:spPr>
        <p:txBody>
          <a:bodyPr anchor="ctr"/>
          <a:lstStyle/>
          <a:p>
            <a:pPr marL="0" marR="0" lvl="0" indent="0" algn="l"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zh-CN" alt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a:t>
            </a:r>
            <a:r>
              <a:rPr kumimoji="0" lang="en-US"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en-US" sz="3200" b="1" i="0" u="none" strike="noStrike" kern="1200" cap="none" spc="0" normalizeH="0" baseline="0" noProof="0" dirty="0">
                <a:ln>
                  <a:noFill/>
                </a:ln>
                <a:solidFill>
                  <a:schemeClr val="tx2"/>
                </a:solidFill>
                <a:effectLst/>
                <a:uLnTx/>
                <a:uFillTx/>
                <a:latin typeface="Times New Roman" panose="02020603050405020304" pitchFamily="18" charset="0"/>
                <a:ea typeface="黑体" panose="02010609060101010101" pitchFamily="2" charset="-122"/>
                <a:cs typeface="Times New Roman" panose="02020603050405020304" pitchFamily="18" charset="0"/>
                <a:hlinkClick r:id="" action="ppaction://noaction"/>
              </a:rPr>
              <a:t>  </a:t>
            </a:r>
            <a:r>
              <a:rPr kumimoji="0" lang="zh-CN" altLang="en-US" sz="3200" b="1" i="0" u="none" strike="noStrike" kern="1200" cap="none" spc="0" normalizeH="0" baseline="0" noProof="0" dirty="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定点数的加减法运算及加法器</a:t>
            </a:r>
            <a:r>
              <a:rPr kumimoji="0" lang="zh-CN" altLang="en-US" sz="3200" b="1" i="0" u="none" strike="noStrike" kern="1200" cap="none" spc="0" normalizeH="0" baseline="0" noProof="0" dirty="0">
                <a:ln>
                  <a:noFill/>
                </a:ln>
                <a:solidFill>
                  <a:schemeClr val="tx2"/>
                </a:solidFill>
                <a:effectLst/>
                <a:uLnTx/>
                <a:uFillTx/>
                <a:latin typeface="Arial" panose="020B0604020202020204" pitchFamily="34" charset="0"/>
                <a:ea typeface="黑体" panose="02010609060101010101" pitchFamily="2" charset="-122"/>
                <a:cs typeface="+mn-cs"/>
                <a:hlinkClick r:id="" action="ppaction://noaction"/>
              </a:rPr>
              <a:t> </a:t>
            </a:r>
            <a:endParaRPr kumimoji="0" lang="zh-CN" altLang="en-US" sz="3200" b="1" i="0" u="none" strike="noStrike" kern="1200" cap="none" spc="0" normalizeH="0" baseline="0" noProof="0" dirty="0">
              <a:ln>
                <a:noFill/>
              </a:ln>
              <a:solidFill>
                <a:schemeClr val="tx2"/>
              </a:solidFill>
              <a:effectLst/>
              <a:uLnTx/>
              <a:uFillTx/>
              <a:latin typeface="Arial" panose="020B0604020202020204" pitchFamily="34" charset="0"/>
              <a:ea typeface="黑体" panose="02010609060101010101" pitchFamily="2" charset="-122"/>
              <a:cs typeface="+mn-cs"/>
            </a:endParaRPr>
          </a:p>
        </p:txBody>
      </p:sp>
      <p:sp>
        <p:nvSpPr>
          <p:cNvPr id="15365" name="Rectangle 5"/>
          <p:cNvSpPr>
            <a:spLocks noChangeArrowheads="1"/>
          </p:cNvSpPr>
          <p:nvPr/>
        </p:nvSpPr>
        <p:spPr bwMode="auto">
          <a:xfrm>
            <a:off x="814388" y="2724150"/>
            <a:ext cx="4648200" cy="838200"/>
          </a:xfrm>
          <a:prstGeom prst="rect">
            <a:avLst/>
          </a:prstGeom>
          <a:noFill/>
          <a:ln w="9525">
            <a:noFill/>
            <a:miter lim="800000"/>
          </a:ln>
        </p:spPr>
        <p:txBody>
          <a:bodyPr anchor="ctr"/>
          <a:lstStyle/>
          <a:p>
            <a:pPr marL="0" marR="0" lvl="0" indent="0" algn="l"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zh-CN" alt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a:t>
            </a: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3</a:t>
            </a:r>
            <a:r>
              <a:rPr kumimoji="0" 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 </a:t>
            </a:r>
            <a:r>
              <a:rPr kumimoji="0" lang="zh-CN" alt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定点乘法运算 </a:t>
            </a:r>
            <a:endParaRPr kumimoji="0" lang="zh-CN" alt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endParaRPr>
          </a:p>
        </p:txBody>
      </p:sp>
      <p:sp>
        <p:nvSpPr>
          <p:cNvPr id="15366" name="Rectangle 6"/>
          <p:cNvSpPr>
            <a:spLocks noChangeArrowheads="1"/>
          </p:cNvSpPr>
          <p:nvPr/>
        </p:nvSpPr>
        <p:spPr bwMode="auto">
          <a:xfrm>
            <a:off x="814388" y="3486150"/>
            <a:ext cx="4572000" cy="685800"/>
          </a:xfrm>
          <a:prstGeom prst="rect">
            <a:avLst/>
          </a:prstGeom>
          <a:noFill/>
          <a:ln w="9525">
            <a:noFill/>
            <a:miter lim="800000"/>
          </a:ln>
        </p:spPr>
        <p:txBody>
          <a:bodyPr anchor="ctr"/>
          <a:lstStyle/>
          <a:p>
            <a:pPr marL="0" marR="0" lvl="0" indent="0" algn="l"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zh-CN" alt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a:t>
            </a: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4</a:t>
            </a:r>
            <a:r>
              <a:rPr kumimoji="0" 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 </a:t>
            </a:r>
            <a:r>
              <a:rPr kumimoji="0" lang="zh-CN" alt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定点除法运算 </a:t>
            </a:r>
            <a:endParaRPr kumimoji="0" lang="zh-CN" alt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endParaRPr>
          </a:p>
        </p:txBody>
      </p:sp>
      <p:sp>
        <p:nvSpPr>
          <p:cNvPr id="15367" name="Rectangle 7"/>
          <p:cNvSpPr>
            <a:spLocks noChangeArrowheads="1"/>
          </p:cNvSpPr>
          <p:nvPr/>
        </p:nvSpPr>
        <p:spPr bwMode="auto">
          <a:xfrm>
            <a:off x="814388" y="4095750"/>
            <a:ext cx="5791200" cy="762000"/>
          </a:xfrm>
          <a:prstGeom prst="rect">
            <a:avLst/>
          </a:prstGeom>
          <a:noFill/>
          <a:ln w="9525">
            <a:noFill/>
            <a:miter lim="800000"/>
          </a:ln>
        </p:spPr>
        <p:txBody>
          <a:bodyPr anchor="ctr"/>
          <a:lstStyle/>
          <a:p>
            <a:pPr marL="0" marR="0" lvl="0" indent="0" algn="l"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zh-CN" alt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a:t>
            </a: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5 </a:t>
            </a:r>
            <a:r>
              <a:rPr kumimoji="0" lang="zh-CN" altLang="en-US" sz="3200" b="1" i="0" u="none" strike="noStrike" kern="1200" cap="none" spc="0" normalizeH="0" baseline="0" noProof="0">
                <a:ln>
                  <a:noFill/>
                </a:ln>
                <a:solidFill>
                  <a:schemeClr val="tx2"/>
                </a:solidFill>
                <a:effectLst/>
                <a:uLnTx/>
                <a:uFillTx/>
                <a:latin typeface="Times New Roman" panose="02020603050405020304" pitchFamily="18" charset="0"/>
                <a:ea typeface="黑体" panose="02010609060101010101" pitchFamily="2" charset="-122"/>
                <a:cs typeface="+mn-cs"/>
                <a:hlinkClick r:id="" action="ppaction://noaction"/>
              </a:rPr>
              <a:t>定点运算器的组成与结构</a:t>
            </a:r>
            <a:r>
              <a:rPr kumimoji="0" lang="zh-CN" altLang="en-US" sz="3200" b="1" i="0" u="none" strike="noStrike" kern="1200" cap="none" spc="0" normalizeH="0" baseline="0" noProof="0">
                <a:ln>
                  <a:noFill/>
                </a:ln>
                <a:solidFill>
                  <a:schemeClr val="tx2"/>
                </a:solidFill>
                <a:effectLst/>
                <a:uLnTx/>
                <a:uFillTx/>
                <a:latin typeface="Arial" panose="020B0604020202020204" pitchFamily="34" charset="0"/>
                <a:ea typeface="黑体" panose="02010609060101010101" pitchFamily="2" charset="-122"/>
                <a:cs typeface="+mn-cs"/>
                <a:hlinkClick r:id="" action="ppaction://noaction"/>
              </a:rPr>
              <a:t> </a:t>
            </a:r>
            <a:endParaRPr kumimoji="0" lang="zh-CN" altLang="en-US" sz="3200" b="1" i="0" u="none" strike="noStrike" kern="1200" cap="none" spc="0" normalizeH="0" baseline="0" noProof="0">
              <a:ln>
                <a:noFill/>
              </a:ln>
              <a:solidFill>
                <a:schemeClr val="tx2"/>
              </a:solidFill>
              <a:effectLst/>
              <a:uLnTx/>
              <a:uFillTx/>
              <a:latin typeface="Arial" panose="020B0604020202020204" pitchFamily="34" charset="0"/>
              <a:ea typeface="黑体" panose="02010609060101010101" pitchFamily="2" charset="-122"/>
              <a:cs typeface="+mn-cs"/>
            </a:endParaRPr>
          </a:p>
        </p:txBody>
      </p:sp>
      <p:sp>
        <p:nvSpPr>
          <p:cNvPr id="15368" name="Rectangle 8"/>
          <p:cNvSpPr>
            <a:spLocks noChangeArrowheads="1"/>
          </p:cNvSpPr>
          <p:nvPr/>
        </p:nvSpPr>
        <p:spPr bwMode="auto">
          <a:xfrm>
            <a:off x="814388" y="4705350"/>
            <a:ext cx="6705600" cy="838200"/>
          </a:xfrm>
          <a:prstGeom prst="rect">
            <a:avLst/>
          </a:prstGeom>
          <a:noFill/>
          <a:ln w="9525">
            <a:noFill/>
            <a:miter lim="800000"/>
          </a:ln>
        </p:spPr>
        <p:txBody>
          <a:bodyPr anchor="ctr"/>
          <a:lstStyle/>
          <a:p>
            <a:pPr marL="0" marR="0" lvl="0" indent="0" algn="l" defTabSz="914400" rtl="0" eaLnBrk="0" fontAlgn="base" latinLnBrk="0" hangingPunct="0">
              <a:spcBef>
                <a:spcPct val="0"/>
              </a:spcBef>
              <a:spcAft>
                <a:spcPct val="0"/>
              </a:spcAft>
              <a:buClrTx/>
              <a:buSzTx/>
              <a:buFontTx/>
              <a:buNone/>
              <a:defRPr/>
            </a:pP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2</a:t>
            </a:r>
            <a:r>
              <a:rPr kumimoji="0" lang="zh-CN" alt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a:t>
            </a:r>
            <a:r>
              <a:rPr kumimoji="0" lang="en-US" sz="3200" b="1" i="0" u="none" strike="noStrike" kern="1200" cap="none" spc="0" normalizeH="0" baseline="0" noProof="0">
                <a:ln>
                  <a:noFill/>
                </a:ln>
                <a:solidFill>
                  <a:schemeClr val="tx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Times New Roman" panose="02020603050405020304" pitchFamily="18" charset="0"/>
                <a:hlinkClick r:id="" action="ppaction://noaction"/>
              </a:rPr>
              <a:t>6 </a:t>
            </a:r>
            <a:r>
              <a:rPr kumimoji="0" lang="zh-CN" altLang="en-US" sz="3200" b="1" i="0" u="none" strike="noStrike" kern="1200" cap="none" spc="0" normalizeH="0" baseline="0" noProof="0">
                <a:ln>
                  <a:noFill/>
                </a:ln>
                <a:solidFill>
                  <a:schemeClr val="tx2"/>
                </a:solidFill>
                <a:effectLst/>
                <a:uLnTx/>
                <a:uFillTx/>
                <a:latin typeface="黑体" panose="02010609060101010101" pitchFamily="2" charset="-122"/>
                <a:ea typeface="黑体" panose="02010609060101010101" pitchFamily="2" charset="-122"/>
                <a:cs typeface="+mn-cs"/>
                <a:hlinkClick r:id="" action="ppaction://noaction"/>
              </a:rPr>
              <a:t>浮点运算方法和浮点运算器</a:t>
            </a:r>
            <a:r>
              <a:rPr kumimoji="0" lang="zh-CN" altLang="en-US" sz="3200" b="1" i="0" u="none" strike="noStrike" kern="1200" cap="none" spc="0" normalizeH="0" baseline="0" noProof="0">
                <a:ln>
                  <a:noFill/>
                </a:ln>
                <a:solidFill>
                  <a:schemeClr val="tx2"/>
                </a:solidFill>
                <a:effectLst/>
                <a:uLnTx/>
                <a:uFillTx/>
                <a:latin typeface="Arial" panose="020B0604020202020204" pitchFamily="34" charset="0"/>
                <a:ea typeface="黑体" panose="02010609060101010101" pitchFamily="2" charset="-122"/>
                <a:cs typeface="+mn-cs"/>
                <a:hlinkClick r:id="" action="ppaction://noaction"/>
              </a:rPr>
              <a:t> </a:t>
            </a:r>
            <a:endParaRPr kumimoji="0" lang="zh-CN" altLang="en-US" sz="3200" b="1" i="0" u="none" strike="noStrike" kern="1200" cap="none" spc="0" normalizeH="0" baseline="0" noProof="0">
              <a:ln>
                <a:noFill/>
              </a:ln>
              <a:solidFill>
                <a:schemeClr val="tx2"/>
              </a:solidFill>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3554" name="Rectangle 2"/>
          <p:cNvSpPr>
            <a:spLocks noGrp="1"/>
          </p:cNvSpPr>
          <p:nvPr>
            <p:ph type="title"/>
          </p:nvPr>
        </p:nvSpPr>
        <p:spPr/>
        <p:txBody>
          <a:bodyPr wrap="square" lIns="91440" tIns="45720" rIns="91440" bIns="45720" anchor="ctr" anchorCtr="0"/>
          <a:lstStyle/>
          <a:p>
            <a:pPr eaLnBrk="1" hangingPunct="1"/>
            <a:r>
              <a:rPr lang="en-US" altLang="zh-CN" dirty="0"/>
              <a:t>2.2 </a:t>
            </a:r>
            <a:r>
              <a:rPr lang="zh-CN" altLang="en-US" dirty="0"/>
              <a:t>数据格式</a:t>
            </a:r>
          </a:p>
        </p:txBody>
      </p:sp>
      <p:sp>
        <p:nvSpPr>
          <p:cNvPr id="23555" name="Rectangle 3"/>
          <p:cNvSpPr>
            <a:spLocks noGrp="1"/>
          </p:cNvSpPr>
          <p:nvPr>
            <p:ph idx="1"/>
          </p:nvPr>
        </p:nvSpPr>
        <p:spPr>
          <a:xfrm>
            <a:off x="533400" y="1196975"/>
            <a:ext cx="7494588" cy="4895850"/>
          </a:xfrm>
        </p:spPr>
        <p:txBody>
          <a:bodyPr wrap="square" lIns="91440" tIns="45720" rIns="91440" bIns="45720" anchor="t" anchorCtr="0"/>
          <a:lstStyle/>
          <a:p>
            <a:pPr eaLnBrk="1" hangingPunct="1">
              <a:lnSpc>
                <a:spcPct val="90000"/>
              </a:lnSpc>
              <a:spcBef>
                <a:spcPct val="0"/>
              </a:spcBef>
            </a:pPr>
            <a:r>
              <a:rPr lang="zh-CN" altLang="en-US" sz="2400" dirty="0"/>
              <a:t>计算机中参与运算的数据有两种：</a:t>
            </a:r>
          </a:p>
          <a:p>
            <a:pPr lvl="1" eaLnBrk="1" hangingPunct="1">
              <a:lnSpc>
                <a:spcPct val="90000"/>
              </a:lnSpc>
              <a:spcBef>
                <a:spcPct val="0"/>
              </a:spcBef>
              <a:spcAft>
                <a:spcPct val="20000"/>
              </a:spcAft>
            </a:pPr>
            <a:r>
              <a:rPr lang="zh-CN" altLang="en-US" dirty="0">
                <a:solidFill>
                  <a:srgbClr val="CC0000"/>
                </a:solidFill>
              </a:rPr>
              <a:t>无符号数据</a:t>
            </a:r>
            <a:r>
              <a:rPr lang="zh-CN" altLang="en-US" dirty="0"/>
              <a:t>（ </a:t>
            </a:r>
            <a:r>
              <a:rPr lang="en-US" altLang="zh-CN" dirty="0"/>
              <a:t>Unsigned </a:t>
            </a:r>
            <a:r>
              <a:rPr lang="zh-CN" altLang="en-US" dirty="0"/>
              <a:t>）：所有的二进制数据位数均用来表示数值本身，没有正负之分。</a:t>
            </a:r>
          </a:p>
          <a:p>
            <a:pPr lvl="1" eaLnBrk="1" hangingPunct="1">
              <a:lnSpc>
                <a:spcPct val="90000"/>
              </a:lnSpc>
              <a:spcBef>
                <a:spcPct val="0"/>
              </a:spcBef>
              <a:spcAft>
                <a:spcPct val="20000"/>
              </a:spcAft>
            </a:pPr>
            <a:r>
              <a:rPr lang="zh-CN" altLang="en-US" dirty="0">
                <a:solidFill>
                  <a:srgbClr val="CC0000"/>
                </a:solidFill>
              </a:rPr>
              <a:t>带符号数据</a:t>
            </a:r>
            <a:r>
              <a:rPr lang="zh-CN" altLang="en-US" dirty="0"/>
              <a:t>（ </a:t>
            </a:r>
            <a:r>
              <a:rPr lang="en-US" altLang="zh-CN" dirty="0"/>
              <a:t>Signed</a:t>
            </a:r>
            <a:r>
              <a:rPr lang="zh-CN" altLang="en-US" dirty="0"/>
              <a:t>）：则其二进制数据位，包括符号位和数值位。</a:t>
            </a:r>
          </a:p>
          <a:p>
            <a:pPr lvl="1" eaLnBrk="1" hangingPunct="1">
              <a:lnSpc>
                <a:spcPct val="90000"/>
              </a:lnSpc>
              <a:spcBef>
                <a:spcPct val="0"/>
              </a:spcBef>
              <a:spcAft>
                <a:spcPct val="20000"/>
              </a:spcAft>
            </a:pPr>
            <a:endParaRPr lang="zh-CN" altLang="en-US" dirty="0"/>
          </a:p>
          <a:p>
            <a:pPr eaLnBrk="1" hangingPunct="1">
              <a:lnSpc>
                <a:spcPct val="90000"/>
              </a:lnSpc>
              <a:spcBef>
                <a:spcPct val="0"/>
              </a:spcBef>
            </a:pPr>
            <a:r>
              <a:rPr lang="en-US" altLang="zh-CN" sz="2400" dirty="0"/>
              <a:t>1</a:t>
            </a:r>
            <a:r>
              <a:rPr lang="zh-CN" altLang="en-US" sz="2400" dirty="0"/>
              <a:t>、机器数与真值 </a:t>
            </a:r>
          </a:p>
          <a:p>
            <a:pPr eaLnBrk="1" hangingPunct="1">
              <a:lnSpc>
                <a:spcPct val="90000"/>
              </a:lnSpc>
              <a:spcBef>
                <a:spcPct val="0"/>
              </a:spcBef>
            </a:pPr>
            <a:endParaRPr lang="zh-CN" altLang="en-US" sz="2400" dirty="0"/>
          </a:p>
          <a:p>
            <a:pPr lvl="1" eaLnBrk="1" hangingPunct="1">
              <a:lnSpc>
                <a:spcPct val="90000"/>
              </a:lnSpc>
              <a:spcBef>
                <a:spcPct val="0"/>
              </a:spcBef>
              <a:spcAft>
                <a:spcPct val="20000"/>
              </a:spcAft>
            </a:pPr>
            <a:r>
              <a:rPr lang="zh-CN" altLang="en-US" dirty="0">
                <a:solidFill>
                  <a:srgbClr val="CC0000"/>
                </a:solidFill>
              </a:rPr>
              <a:t>机器数：</a:t>
            </a:r>
            <a:r>
              <a:rPr lang="zh-CN" altLang="en-US" dirty="0"/>
              <a:t>计算机内部编码表示的数。把</a:t>
            </a:r>
            <a:r>
              <a:rPr lang="zh-CN" altLang="en-US" dirty="0">
                <a:latin typeface="Arial" panose="020B0604020202020204" pitchFamily="34" charset="0"/>
              </a:rPr>
              <a:t>“</a:t>
            </a:r>
            <a:r>
              <a:rPr lang="en-US" altLang="zh-CN" dirty="0"/>
              <a:t>+</a:t>
            </a:r>
            <a:r>
              <a:rPr lang="en-US" altLang="zh-CN" dirty="0">
                <a:latin typeface="Arial" panose="020B0604020202020204" pitchFamily="34" charset="0"/>
              </a:rPr>
              <a:t>”</a:t>
            </a:r>
            <a:r>
              <a:rPr lang="zh-CN" altLang="en-US" dirty="0"/>
              <a:t>、</a:t>
            </a:r>
            <a:r>
              <a:rPr lang="zh-CN" altLang="en-US" dirty="0">
                <a:latin typeface="Arial" panose="020B0604020202020204" pitchFamily="34" charset="0"/>
              </a:rPr>
              <a:t>“</a:t>
            </a:r>
            <a:r>
              <a:rPr lang="en-US" altLang="zh-CN" dirty="0"/>
              <a:t>-</a:t>
            </a:r>
            <a:r>
              <a:rPr lang="en-US" altLang="zh-CN" dirty="0">
                <a:latin typeface="Arial" panose="020B0604020202020204" pitchFamily="34" charset="0"/>
              </a:rPr>
              <a:t>”</a:t>
            </a:r>
            <a:r>
              <a:rPr lang="zh-CN" altLang="en-US" dirty="0"/>
              <a:t>符号代码化，并保存在计算机中的数据。</a:t>
            </a:r>
          </a:p>
          <a:p>
            <a:pPr lvl="1" eaLnBrk="1" hangingPunct="1">
              <a:lnSpc>
                <a:spcPct val="90000"/>
              </a:lnSpc>
              <a:spcBef>
                <a:spcPct val="0"/>
              </a:spcBef>
              <a:spcAft>
                <a:spcPct val="20000"/>
              </a:spcAft>
            </a:pPr>
            <a:r>
              <a:rPr lang="zh-CN" altLang="en-US" dirty="0">
                <a:solidFill>
                  <a:srgbClr val="CC0000"/>
                </a:solidFill>
              </a:rPr>
              <a:t>真值：</a:t>
            </a:r>
            <a:r>
              <a:rPr lang="zh-CN" altLang="en-US" dirty="0"/>
              <a:t>是指机器数所真正表示的数值，用数值并冠以</a:t>
            </a:r>
            <a:r>
              <a:rPr lang="zh-CN" altLang="en-US" dirty="0">
                <a:latin typeface="Arial" panose="020B0604020202020204" pitchFamily="34" charset="0"/>
              </a:rPr>
              <a:t>“</a:t>
            </a:r>
            <a:r>
              <a:rPr lang="en-US" altLang="zh-CN" dirty="0"/>
              <a:t>+</a:t>
            </a:r>
            <a:r>
              <a:rPr lang="en-US" altLang="zh-CN" dirty="0">
                <a:latin typeface="Arial" panose="020B0604020202020204" pitchFamily="34" charset="0"/>
              </a:rPr>
              <a:t>”</a:t>
            </a:r>
            <a:r>
              <a:rPr lang="zh-CN" altLang="en-US" dirty="0"/>
              <a:t>、</a:t>
            </a:r>
            <a:r>
              <a:rPr lang="zh-CN" altLang="en-US" dirty="0">
                <a:latin typeface="Arial" panose="020B0604020202020204" pitchFamily="34" charset="0"/>
              </a:rPr>
              <a:t>“</a:t>
            </a:r>
            <a:r>
              <a:rPr lang="en-US" altLang="zh-CN" dirty="0"/>
              <a:t>-</a:t>
            </a:r>
            <a:r>
              <a:rPr lang="en-US" altLang="zh-CN" dirty="0">
                <a:latin typeface="Arial" panose="020B0604020202020204" pitchFamily="34" charset="0"/>
              </a:rPr>
              <a:t>”</a:t>
            </a:r>
            <a:r>
              <a:rPr lang="zh-CN" altLang="en-US" dirty="0"/>
              <a:t>符号的方法来表示。</a:t>
            </a:r>
          </a:p>
          <a:p>
            <a:pPr lvl="1" eaLnBrk="1" hangingPunct="1">
              <a:lnSpc>
                <a:spcPct val="90000"/>
              </a:lnSpc>
              <a:spcBef>
                <a:spcPct val="0"/>
              </a:spcBef>
              <a:spcAft>
                <a:spcPct val="20000"/>
              </a:spcAft>
            </a:pPr>
            <a:r>
              <a:rPr lang="zh-CN" altLang="en-US" dirty="0"/>
              <a:t>机器数的编码方法：原码、反码、补码、移码。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a16="http://schemas.microsoft.com/office/drawing/2014/main" id="{1A249E9E-ECA4-03FF-971B-7085CD2917B7}"/>
              </a:ext>
            </a:extLst>
          </p:cNvPr>
          <p:cNvSpPr>
            <a:spLocks noChangeArrowheads="1"/>
          </p:cNvSpPr>
          <p:nvPr/>
        </p:nvSpPr>
        <p:spPr bwMode="auto">
          <a:xfrm>
            <a:off x="914400" y="52578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000"/>
              <a:t>上式中</a:t>
            </a:r>
            <a:r>
              <a:rPr lang="zh-CN" altLang="en-US" sz="2000">
                <a:solidFill>
                  <a:srgbClr val="0000FF"/>
                </a:solidFill>
              </a:rPr>
              <a:t>（</a:t>
            </a:r>
            <a:r>
              <a:rPr lang="en-US" altLang="zh-CN" sz="2000">
                <a:solidFill>
                  <a:srgbClr val="0000FF"/>
                </a:solidFill>
              </a:rPr>
              <a:t>1</a:t>
            </a:r>
            <a:r>
              <a:rPr lang="zh-CN" altLang="en-US" sz="2000">
                <a:solidFill>
                  <a:srgbClr val="0000FF"/>
                </a:solidFill>
              </a:rPr>
              <a:t>）</a:t>
            </a:r>
            <a:r>
              <a:rPr lang="zh-CN" altLang="en-US" sz="2000"/>
              <a:t>表示</a:t>
            </a:r>
            <a:r>
              <a:rPr lang="en-US" altLang="zh-CN" sz="2000"/>
              <a:t>M</a:t>
            </a:r>
            <a:r>
              <a:rPr lang="en-US" altLang="zh-CN" sz="2000" baseline="-30000"/>
              <a:t>y</a:t>
            </a:r>
            <a:r>
              <a:rPr lang="zh-CN" altLang="en-US" sz="2000"/>
              <a:t>右移一位后移出的最低位尾数（不要丢弃！）</a:t>
            </a:r>
            <a:r>
              <a:rPr lang="zh-CN" altLang="en-US">
                <a:latin typeface="Arial" panose="020B0604020202020204" pitchFamily="34" charset="0"/>
              </a:rPr>
              <a:t> </a:t>
            </a:r>
          </a:p>
        </p:txBody>
      </p:sp>
      <p:sp>
        <p:nvSpPr>
          <p:cNvPr id="30723" name="Rectangle 5">
            <a:extLst>
              <a:ext uri="{FF2B5EF4-FFF2-40B4-BE49-F238E27FC236}">
                <a16:creationId xmlns:a16="http://schemas.microsoft.com/office/drawing/2014/main" id="{BB066569-A4C6-C5F7-75C1-657BF6375CB7}"/>
              </a:ext>
            </a:extLst>
          </p:cNvPr>
          <p:cNvSpPr>
            <a:spLocks noChangeArrowheads="1"/>
          </p:cNvSpPr>
          <p:nvPr/>
        </p:nvSpPr>
        <p:spPr bwMode="auto">
          <a:xfrm>
            <a:off x="152400" y="609600"/>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00FF"/>
                </a:solidFill>
              </a:rPr>
              <a:t>【</a:t>
            </a:r>
            <a:r>
              <a:rPr lang="zh-CN" altLang="en-US" sz="2000" dirty="0">
                <a:solidFill>
                  <a:srgbClr val="0000FF"/>
                </a:solidFill>
              </a:rPr>
              <a:t>例</a:t>
            </a:r>
            <a:r>
              <a:rPr lang="en-US" altLang="zh-CN" sz="2000" dirty="0">
                <a:solidFill>
                  <a:srgbClr val="0000FF"/>
                </a:solidFill>
              </a:rPr>
              <a:t>2.34】</a:t>
            </a:r>
            <a:r>
              <a:rPr lang="en-US" altLang="zh-CN" sz="2000" dirty="0"/>
              <a:t> </a:t>
            </a:r>
            <a:r>
              <a:rPr lang="zh-CN" altLang="en-US" sz="2000" dirty="0"/>
              <a:t>设二进制数</a:t>
            </a:r>
            <a:r>
              <a:rPr lang="en-US" altLang="zh-CN" sz="2000" dirty="0"/>
              <a:t>x=2</a:t>
            </a:r>
            <a:r>
              <a:rPr lang="en-US" altLang="zh-CN" sz="2000" baseline="30000" dirty="0"/>
              <a:t>– 010</a:t>
            </a:r>
            <a:r>
              <a:rPr lang="en-US" altLang="zh-CN" sz="2000" dirty="0"/>
              <a:t>×0.10010010</a:t>
            </a:r>
            <a:r>
              <a:rPr lang="zh-CN" altLang="en-US" sz="2000" dirty="0"/>
              <a:t>，</a:t>
            </a:r>
            <a:r>
              <a:rPr lang="en-US" altLang="zh-CN" sz="2000" dirty="0"/>
              <a:t>y=2</a:t>
            </a:r>
            <a:r>
              <a:rPr lang="en-US" altLang="zh-CN" sz="2000" baseline="30000" dirty="0"/>
              <a:t>–</a:t>
            </a:r>
            <a:r>
              <a:rPr lang="en-US" altLang="zh-CN" sz="2000" dirty="0"/>
              <a:t> </a:t>
            </a:r>
            <a:r>
              <a:rPr lang="en-US" altLang="zh-CN" sz="2000" baseline="30000" dirty="0"/>
              <a:t>011</a:t>
            </a:r>
            <a:r>
              <a:rPr lang="en-US" altLang="zh-CN" sz="2000" dirty="0"/>
              <a:t>×(– 0.11110111)</a:t>
            </a:r>
            <a:r>
              <a:rPr lang="zh-CN" altLang="en-US" sz="2000" dirty="0"/>
              <a:t>，</a:t>
            </a:r>
            <a:r>
              <a:rPr lang="zh-CN" altLang="en-US" sz="2000" dirty="0">
                <a:solidFill>
                  <a:srgbClr val="FF0000"/>
                </a:solidFill>
              </a:rPr>
              <a:t>阶</a:t>
            </a:r>
            <a:r>
              <a:rPr lang="en-US" altLang="zh-CN" sz="2000" dirty="0">
                <a:solidFill>
                  <a:srgbClr val="FF0000"/>
                </a:solidFill>
              </a:rPr>
              <a:t>6</a:t>
            </a:r>
            <a:r>
              <a:rPr lang="zh-CN" altLang="en-US" sz="2000" dirty="0">
                <a:solidFill>
                  <a:srgbClr val="FF0000"/>
                </a:solidFill>
              </a:rPr>
              <a:t>位（包括</a:t>
            </a:r>
            <a:r>
              <a:rPr lang="en-US" altLang="zh-CN" sz="2000" dirty="0">
                <a:solidFill>
                  <a:srgbClr val="FF0000"/>
                </a:solidFill>
              </a:rPr>
              <a:t>2</a:t>
            </a:r>
            <a:r>
              <a:rPr lang="zh-CN" altLang="en-US" sz="2000" dirty="0">
                <a:solidFill>
                  <a:srgbClr val="FF0000"/>
                </a:solidFill>
              </a:rPr>
              <a:t>位阶符），尾数</a:t>
            </a:r>
            <a:r>
              <a:rPr lang="en-US" altLang="zh-CN" sz="2000" dirty="0">
                <a:solidFill>
                  <a:srgbClr val="FF0000"/>
                </a:solidFill>
              </a:rPr>
              <a:t>10</a:t>
            </a:r>
            <a:r>
              <a:rPr lang="zh-CN" altLang="en-US" sz="2000" dirty="0">
                <a:solidFill>
                  <a:srgbClr val="FF0000"/>
                </a:solidFill>
              </a:rPr>
              <a:t>位</a:t>
            </a:r>
            <a:r>
              <a:rPr lang="en-US" altLang="zh-CN" sz="2000" dirty="0">
                <a:solidFill>
                  <a:srgbClr val="FF0000"/>
                </a:solidFill>
              </a:rPr>
              <a:t>(</a:t>
            </a:r>
            <a:r>
              <a:rPr lang="zh-CN" altLang="en-US" sz="2000" dirty="0">
                <a:solidFill>
                  <a:srgbClr val="FF0000"/>
                </a:solidFill>
              </a:rPr>
              <a:t>包括</a:t>
            </a:r>
            <a:r>
              <a:rPr lang="en-US" altLang="zh-CN" sz="2000" dirty="0">
                <a:solidFill>
                  <a:srgbClr val="FF0000"/>
                </a:solidFill>
              </a:rPr>
              <a:t>2</a:t>
            </a:r>
            <a:r>
              <a:rPr lang="zh-CN" altLang="en-US" sz="2000" dirty="0">
                <a:solidFill>
                  <a:srgbClr val="FF0000"/>
                </a:solidFill>
              </a:rPr>
              <a:t>位尾符），用补码浮点运算求</a:t>
            </a:r>
            <a:r>
              <a:rPr lang="en-US" altLang="zh-CN" sz="2000" dirty="0" err="1">
                <a:solidFill>
                  <a:srgbClr val="FF0000"/>
                </a:solidFill>
              </a:rPr>
              <a:t>x+y</a:t>
            </a:r>
            <a:r>
              <a:rPr lang="zh-CN" altLang="en-US" sz="2000" dirty="0">
                <a:solidFill>
                  <a:srgbClr val="FF0000"/>
                </a:solidFill>
              </a:rPr>
              <a:t>的值。</a:t>
            </a:r>
          </a:p>
        </p:txBody>
      </p:sp>
      <p:sp>
        <p:nvSpPr>
          <p:cNvPr id="30724" name="Rectangle 6">
            <a:extLst>
              <a:ext uri="{FF2B5EF4-FFF2-40B4-BE49-F238E27FC236}">
                <a16:creationId xmlns:a16="http://schemas.microsoft.com/office/drawing/2014/main" id="{BAF82B74-B79D-DCAC-D162-2397DC855FB9}"/>
              </a:ext>
            </a:extLst>
          </p:cNvPr>
          <p:cNvSpPr>
            <a:spLocks noChangeArrowheads="1"/>
          </p:cNvSpPr>
          <p:nvPr/>
        </p:nvSpPr>
        <p:spPr bwMode="auto">
          <a:xfrm>
            <a:off x="381000" y="1524000"/>
            <a:ext cx="6191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rPr>
              <a:t>解：</a:t>
            </a:r>
            <a:r>
              <a:rPr lang="zh-CN" altLang="en-US" sz="2000"/>
              <a:t>从给定条件得到</a:t>
            </a:r>
            <a:r>
              <a:rPr lang="en-US" altLang="zh-CN" sz="2000"/>
              <a:t>2</a:t>
            </a:r>
            <a:r>
              <a:rPr lang="zh-CN" altLang="en-US" sz="2000"/>
              <a:t>个操作数浮点表示的机器数为：</a:t>
            </a:r>
          </a:p>
        </p:txBody>
      </p:sp>
      <p:sp>
        <p:nvSpPr>
          <p:cNvPr id="30725" name="Rectangle 7">
            <a:extLst>
              <a:ext uri="{FF2B5EF4-FFF2-40B4-BE49-F238E27FC236}">
                <a16:creationId xmlns:a16="http://schemas.microsoft.com/office/drawing/2014/main" id="{FE19DFE1-871B-7F59-4184-6D3816FF0265}"/>
              </a:ext>
            </a:extLst>
          </p:cNvPr>
          <p:cNvSpPr>
            <a:spLocks noChangeArrowheads="1"/>
          </p:cNvSpPr>
          <p:nvPr/>
        </p:nvSpPr>
        <p:spPr bwMode="auto">
          <a:xfrm>
            <a:off x="990600" y="2057400"/>
            <a:ext cx="4373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t>[x]</a:t>
            </a:r>
            <a:r>
              <a:rPr lang="zh-CN" altLang="en-US" sz="2000" baseline="-30000"/>
              <a:t>浮</a:t>
            </a:r>
            <a:r>
              <a:rPr lang="en-US" altLang="zh-CN" sz="2000"/>
              <a:t>=111110</a:t>
            </a:r>
            <a:r>
              <a:rPr lang="zh-CN" altLang="en-US" sz="2000"/>
              <a:t>，</a:t>
            </a:r>
            <a:r>
              <a:rPr lang="en-US" altLang="zh-CN" sz="2000"/>
              <a:t>00.10010010</a:t>
            </a:r>
          </a:p>
        </p:txBody>
      </p:sp>
      <p:sp>
        <p:nvSpPr>
          <p:cNvPr id="30726" name="Rectangle 8">
            <a:extLst>
              <a:ext uri="{FF2B5EF4-FFF2-40B4-BE49-F238E27FC236}">
                <a16:creationId xmlns:a16="http://schemas.microsoft.com/office/drawing/2014/main" id="{6DEA22C6-7732-9F9E-2094-9C118C44388F}"/>
              </a:ext>
            </a:extLst>
          </p:cNvPr>
          <p:cNvSpPr>
            <a:spLocks noChangeArrowheads="1"/>
          </p:cNvSpPr>
          <p:nvPr/>
        </p:nvSpPr>
        <p:spPr bwMode="auto">
          <a:xfrm>
            <a:off x="990600" y="2590800"/>
            <a:ext cx="566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t>[y]</a:t>
            </a:r>
            <a:r>
              <a:rPr lang="zh-CN" altLang="en-US" sz="2000" baseline="-30000"/>
              <a:t>浮</a:t>
            </a:r>
            <a:r>
              <a:rPr lang="en-US" altLang="zh-CN" sz="2000"/>
              <a:t>=111101</a:t>
            </a:r>
            <a:r>
              <a:rPr lang="zh-CN" altLang="en-US" sz="2000"/>
              <a:t>，</a:t>
            </a:r>
            <a:r>
              <a:rPr lang="en-US" altLang="zh-CN" sz="2000"/>
              <a:t>11.00001001</a:t>
            </a:r>
          </a:p>
        </p:txBody>
      </p:sp>
      <p:sp>
        <p:nvSpPr>
          <p:cNvPr id="30727" name="Rectangle 9">
            <a:extLst>
              <a:ext uri="{FF2B5EF4-FFF2-40B4-BE49-F238E27FC236}">
                <a16:creationId xmlns:a16="http://schemas.microsoft.com/office/drawing/2014/main" id="{11796A3A-89A3-C9E8-D8E6-A3F8BA21662B}"/>
              </a:ext>
            </a:extLst>
          </p:cNvPr>
          <p:cNvSpPr>
            <a:spLocks noChangeArrowheads="1"/>
          </p:cNvSpPr>
          <p:nvPr/>
        </p:nvSpPr>
        <p:spPr bwMode="auto">
          <a:xfrm>
            <a:off x="914400" y="3124200"/>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 </a:t>
            </a:r>
            <a:r>
              <a:rPr lang="zh-CN" altLang="en-US" sz="2000"/>
              <a:t>求阶差并对阶</a:t>
            </a:r>
          </a:p>
        </p:txBody>
      </p:sp>
      <p:sp>
        <p:nvSpPr>
          <p:cNvPr id="30728" name="Rectangle 10">
            <a:extLst>
              <a:ext uri="{FF2B5EF4-FFF2-40B4-BE49-F238E27FC236}">
                <a16:creationId xmlns:a16="http://schemas.microsoft.com/office/drawing/2014/main" id="{3E198E35-F0C3-A223-937C-957E222498A2}"/>
              </a:ext>
            </a:extLst>
          </p:cNvPr>
          <p:cNvSpPr>
            <a:spLocks noChangeArrowheads="1"/>
          </p:cNvSpPr>
          <p:nvPr/>
        </p:nvSpPr>
        <p:spPr bwMode="auto">
          <a:xfrm>
            <a:off x="1524000" y="3657600"/>
            <a:ext cx="5313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[ΔE]</a:t>
            </a:r>
            <a:r>
              <a:rPr lang="zh-CN" altLang="en-US" sz="2000" baseline="-30000">
                <a:solidFill>
                  <a:srgbClr val="FF0000"/>
                </a:solidFill>
              </a:rPr>
              <a:t>补</a:t>
            </a:r>
            <a:r>
              <a:rPr lang="en-US" altLang="zh-CN" sz="2000">
                <a:solidFill>
                  <a:srgbClr val="FF0000"/>
                </a:solidFill>
              </a:rPr>
              <a:t>=[E</a:t>
            </a:r>
            <a:r>
              <a:rPr lang="en-US" altLang="zh-CN" sz="2000" baseline="-30000">
                <a:solidFill>
                  <a:srgbClr val="FF0000"/>
                </a:solidFill>
              </a:rPr>
              <a:t>x</a:t>
            </a:r>
            <a:r>
              <a:rPr lang="en-US" altLang="zh-CN" sz="2000">
                <a:solidFill>
                  <a:srgbClr val="FF0000"/>
                </a:solidFill>
              </a:rPr>
              <a:t>]</a:t>
            </a:r>
            <a:r>
              <a:rPr lang="zh-CN" altLang="en-US" sz="2000" baseline="-30000">
                <a:solidFill>
                  <a:srgbClr val="FF0000"/>
                </a:solidFill>
              </a:rPr>
              <a:t>补</a:t>
            </a:r>
            <a:r>
              <a:rPr lang="en-US" altLang="zh-CN" sz="2000">
                <a:solidFill>
                  <a:srgbClr val="FF0000"/>
                </a:solidFill>
              </a:rPr>
              <a:t>+[– E</a:t>
            </a:r>
            <a:r>
              <a:rPr lang="en-US" altLang="zh-CN" sz="2000" baseline="-30000">
                <a:solidFill>
                  <a:srgbClr val="FF0000"/>
                </a:solidFill>
              </a:rPr>
              <a:t>y</a:t>
            </a:r>
            <a:r>
              <a:rPr lang="en-US" altLang="zh-CN" sz="2000">
                <a:solidFill>
                  <a:srgbClr val="FF0000"/>
                </a:solidFill>
              </a:rPr>
              <a:t>]</a:t>
            </a:r>
            <a:r>
              <a:rPr lang="zh-CN" altLang="en-US" sz="2000" baseline="-30000">
                <a:solidFill>
                  <a:srgbClr val="FF0000"/>
                </a:solidFill>
              </a:rPr>
              <a:t>补</a:t>
            </a:r>
            <a:r>
              <a:rPr lang="en-US" altLang="zh-CN" sz="2000">
                <a:solidFill>
                  <a:srgbClr val="FF0000"/>
                </a:solidFill>
              </a:rPr>
              <a:t>=</a:t>
            </a:r>
            <a:r>
              <a:rPr lang="en-US" altLang="zh-CN" sz="2000"/>
              <a:t>111110+000011=000001</a:t>
            </a:r>
          </a:p>
        </p:txBody>
      </p:sp>
      <p:sp>
        <p:nvSpPr>
          <p:cNvPr id="30729" name="Rectangle 11">
            <a:extLst>
              <a:ext uri="{FF2B5EF4-FFF2-40B4-BE49-F238E27FC236}">
                <a16:creationId xmlns:a16="http://schemas.microsoft.com/office/drawing/2014/main" id="{EC250EF3-6C56-0A28-8C02-CA0EBCC74DAC}"/>
              </a:ext>
            </a:extLst>
          </p:cNvPr>
          <p:cNvSpPr>
            <a:spLocks noChangeArrowheads="1"/>
          </p:cNvSpPr>
          <p:nvPr/>
        </p:nvSpPr>
        <p:spPr bwMode="auto">
          <a:xfrm>
            <a:off x="1066800" y="4267200"/>
            <a:ext cx="5799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即</a:t>
            </a:r>
            <a:r>
              <a:rPr lang="en-US" altLang="zh-CN" sz="2000"/>
              <a:t>ΔE=1</a:t>
            </a:r>
            <a:r>
              <a:rPr lang="zh-CN" altLang="en-US" sz="2000"/>
              <a:t>，</a:t>
            </a:r>
            <a:r>
              <a:rPr lang="en-US" altLang="zh-CN" sz="2000"/>
              <a:t>y</a:t>
            </a:r>
            <a:r>
              <a:rPr lang="zh-CN" altLang="en-US" sz="2000"/>
              <a:t>的阶码小，应将</a:t>
            </a:r>
            <a:r>
              <a:rPr lang="en-US" altLang="zh-CN" sz="2000"/>
              <a:t>M</a:t>
            </a:r>
            <a:r>
              <a:rPr lang="en-US" altLang="zh-CN" sz="2000" baseline="-30000"/>
              <a:t>y</a:t>
            </a:r>
            <a:r>
              <a:rPr lang="zh-CN" altLang="en-US" sz="2000"/>
              <a:t>右移一位，</a:t>
            </a:r>
            <a:r>
              <a:rPr lang="en-US" altLang="zh-CN" sz="2000"/>
              <a:t>E</a:t>
            </a:r>
            <a:r>
              <a:rPr lang="en-US" altLang="zh-CN" sz="2000" baseline="-30000"/>
              <a:t>y</a:t>
            </a:r>
            <a:r>
              <a:rPr lang="zh-CN" altLang="en-US" sz="2000"/>
              <a:t>加</a:t>
            </a:r>
            <a:r>
              <a:rPr lang="en-US" altLang="zh-CN" sz="2000"/>
              <a:t>1</a:t>
            </a:r>
            <a:r>
              <a:rPr lang="zh-CN" altLang="en-US" sz="2000"/>
              <a:t>。</a:t>
            </a:r>
          </a:p>
        </p:txBody>
      </p:sp>
      <p:sp>
        <p:nvSpPr>
          <p:cNvPr id="30730" name="Rectangle 12">
            <a:extLst>
              <a:ext uri="{FF2B5EF4-FFF2-40B4-BE49-F238E27FC236}">
                <a16:creationId xmlns:a16="http://schemas.microsoft.com/office/drawing/2014/main" id="{B4A1F7F7-8911-9776-F20A-F5DA9AAF94C5}"/>
              </a:ext>
            </a:extLst>
          </p:cNvPr>
          <p:cNvSpPr>
            <a:spLocks noChangeArrowheads="1"/>
          </p:cNvSpPr>
          <p:nvPr/>
        </p:nvSpPr>
        <p:spPr bwMode="auto">
          <a:xfrm>
            <a:off x="1524000" y="4724400"/>
            <a:ext cx="349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[y]</a:t>
            </a:r>
            <a:r>
              <a:rPr lang="zh-CN" altLang="en-US" sz="2000" baseline="-30000"/>
              <a:t>浮</a:t>
            </a:r>
            <a:r>
              <a:rPr lang="en-US" altLang="zh-CN" sz="2000"/>
              <a:t>=111110</a:t>
            </a:r>
            <a:r>
              <a:rPr lang="zh-CN" altLang="en-US" sz="2000"/>
              <a:t>，</a:t>
            </a:r>
            <a:r>
              <a:rPr lang="en-US" altLang="zh-CN" sz="2000"/>
              <a:t>11.10000100 </a:t>
            </a:r>
            <a:r>
              <a:rPr lang="en-US" altLang="zh-CN" sz="2000">
                <a:solidFill>
                  <a:srgbClr val="0000FF"/>
                </a:solidFill>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ox(in)">
                                      <p:cBhvr>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dissolve">
                                      <p:cBhvr>
                                        <p:cTn id="12" dur="500"/>
                                        <p:tgtEl>
                                          <p:spTgt spid="30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box(in)">
                                      <p:cBhvr>
                                        <p:cTn id="17" dur="500"/>
                                        <p:tgtEl>
                                          <p:spTgt spid="30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0726"/>
                                        </p:tgtEl>
                                        <p:attrNameLst>
                                          <p:attrName>style.visibility</p:attrName>
                                        </p:attrNameLst>
                                      </p:cBhvr>
                                      <p:to>
                                        <p:strVal val="visible"/>
                                      </p:to>
                                    </p:set>
                                    <p:animEffect transition="in" filter="box(in)">
                                      <p:cBhvr>
                                        <p:cTn id="22" dur="500"/>
                                        <p:tgtEl>
                                          <p:spTgt spid="307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0727"/>
                                        </p:tgtEl>
                                        <p:attrNameLst>
                                          <p:attrName>style.visibility</p:attrName>
                                        </p:attrNameLst>
                                      </p:cBhvr>
                                      <p:to>
                                        <p:strVal val="visible"/>
                                      </p:to>
                                    </p:set>
                                    <p:anim calcmode="lin" valueType="num">
                                      <p:cBhvr additive="base">
                                        <p:cTn id="27" dur="500" fill="hold"/>
                                        <p:tgtEl>
                                          <p:spTgt spid="30727"/>
                                        </p:tgtEl>
                                        <p:attrNameLst>
                                          <p:attrName>ppt_x</p:attrName>
                                        </p:attrNameLst>
                                      </p:cBhvr>
                                      <p:tavLst>
                                        <p:tav tm="0">
                                          <p:val>
                                            <p:strVal val="0-#ppt_w/2"/>
                                          </p:val>
                                        </p:tav>
                                        <p:tav tm="100000">
                                          <p:val>
                                            <p:strVal val="#ppt_x"/>
                                          </p:val>
                                        </p:tav>
                                      </p:tavLst>
                                    </p:anim>
                                    <p:anim calcmode="lin" valueType="num">
                                      <p:cBhvr additive="base">
                                        <p:cTn id="28" dur="500" fill="hold"/>
                                        <p:tgtEl>
                                          <p:spTgt spid="30727"/>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0728"/>
                                        </p:tgtEl>
                                        <p:attrNameLst>
                                          <p:attrName>style.visibility</p:attrName>
                                        </p:attrNameLst>
                                      </p:cBhvr>
                                      <p:to>
                                        <p:strVal val="visible"/>
                                      </p:to>
                                    </p:set>
                                    <p:animEffect transition="in" filter="slide(fromBottom)">
                                      <p:cBhvr>
                                        <p:cTn id="33" dur="500"/>
                                        <p:tgtEl>
                                          <p:spTgt spid="3072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30729"/>
                                        </p:tgtEl>
                                        <p:attrNameLst>
                                          <p:attrName>style.visibility</p:attrName>
                                        </p:attrNameLst>
                                      </p:cBhvr>
                                      <p:to>
                                        <p:strVal val="visible"/>
                                      </p:to>
                                    </p:set>
                                    <p:animEffect transition="in" filter="slide(fromBottom)">
                                      <p:cBhvr>
                                        <p:cTn id="38" dur="500"/>
                                        <p:tgtEl>
                                          <p:spTgt spid="307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0730"/>
                                        </p:tgtEl>
                                        <p:attrNameLst>
                                          <p:attrName>style.visibility</p:attrName>
                                        </p:attrNameLst>
                                      </p:cBhvr>
                                      <p:to>
                                        <p:strVal val="visible"/>
                                      </p:to>
                                    </p:set>
                                    <p:animEffect transition="in" filter="slide(fromBottom)">
                                      <p:cBhvr>
                                        <p:cTn id="43" dur="500"/>
                                        <p:tgtEl>
                                          <p:spTgt spid="3073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26" fill="hold" grpId="0" nodeType="clickEffect">
                                  <p:stCondLst>
                                    <p:cond delay="0"/>
                                  </p:stCondLst>
                                  <p:childTnLst>
                                    <p:set>
                                      <p:cBhvr>
                                        <p:cTn id="47" dur="1" fill="hold">
                                          <p:stCondLst>
                                            <p:cond delay="0"/>
                                          </p:stCondLst>
                                        </p:cTn>
                                        <p:tgtEl>
                                          <p:spTgt spid="30722"/>
                                        </p:tgtEl>
                                        <p:attrNameLst>
                                          <p:attrName>style.visibility</p:attrName>
                                        </p:attrNameLst>
                                      </p:cBhvr>
                                      <p:to>
                                        <p:strVal val="visible"/>
                                      </p:to>
                                    </p:set>
                                    <p:animEffect transition="in" filter="barn(inHorizontal)">
                                      <p:cBhvr>
                                        <p:cTn id="48"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p:bldP spid="30724" grpId="0"/>
      <p:bldP spid="30725" grpId="0"/>
      <p:bldP spid="30726" grpId="0"/>
      <p:bldP spid="30727" grpId="0"/>
      <p:bldP spid="30728" grpId="0"/>
      <p:bldP spid="30729" grpId="0"/>
      <p:bldP spid="3073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FD1F8D9-14F4-DFE2-01B6-2D132EE520BB}"/>
              </a:ext>
            </a:extLst>
          </p:cNvPr>
          <p:cNvSpPr>
            <a:spLocks noChangeArrowheads="1"/>
          </p:cNvSpPr>
          <p:nvPr/>
        </p:nvSpPr>
        <p:spPr bwMode="auto">
          <a:xfrm>
            <a:off x="381000" y="5546725"/>
            <a:ext cx="693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由于两位阶符为</a:t>
            </a:r>
            <a:r>
              <a:rPr lang="en-US" altLang="zh-CN" sz="2000"/>
              <a:t>11</a:t>
            </a:r>
            <a:r>
              <a:rPr lang="zh-CN" altLang="en-US" sz="2000"/>
              <a:t>，不是</a:t>
            </a:r>
            <a:r>
              <a:rPr lang="en-US" altLang="zh-CN" sz="2000"/>
              <a:t>01</a:t>
            </a:r>
            <a:r>
              <a:rPr lang="zh-CN" altLang="en-US" sz="2000"/>
              <a:t>，因此无溢出。</a:t>
            </a:r>
          </a:p>
          <a:p>
            <a:pPr eaLnBrk="1" hangingPunct="1"/>
            <a:r>
              <a:rPr lang="zh-CN" altLang="en-US" sz="2000"/>
              <a:t>最终的结果为  </a:t>
            </a:r>
            <a:r>
              <a:rPr lang="en-US" altLang="zh-CN" sz="2000"/>
              <a:t>x+y=2</a:t>
            </a:r>
            <a:r>
              <a:rPr lang="en-US" altLang="zh-CN" sz="2000" baseline="30000"/>
              <a:t>– 101</a:t>
            </a:r>
            <a:r>
              <a:rPr lang="en-US" altLang="zh-CN" sz="2000"/>
              <a:t>×0. 10110100</a:t>
            </a:r>
            <a:r>
              <a:rPr lang="en-US" altLang="zh-CN">
                <a:latin typeface="Arial" panose="020B0604020202020204" pitchFamily="34" charset="0"/>
              </a:rPr>
              <a:t> </a:t>
            </a:r>
          </a:p>
        </p:txBody>
      </p:sp>
      <p:grpSp>
        <p:nvGrpSpPr>
          <p:cNvPr id="2" name="Group 3">
            <a:extLst>
              <a:ext uri="{FF2B5EF4-FFF2-40B4-BE49-F238E27FC236}">
                <a16:creationId xmlns:a16="http://schemas.microsoft.com/office/drawing/2014/main" id="{7507757B-64C7-E684-E73A-9CDB740C5396}"/>
              </a:ext>
            </a:extLst>
          </p:cNvPr>
          <p:cNvGrpSpPr>
            <a:grpSpLocks/>
          </p:cNvGrpSpPr>
          <p:nvPr/>
        </p:nvGrpSpPr>
        <p:grpSpPr bwMode="auto">
          <a:xfrm>
            <a:off x="1524000" y="762000"/>
            <a:ext cx="3581400" cy="1066800"/>
            <a:chOff x="0" y="0"/>
            <a:chExt cx="2130" cy="945"/>
          </a:xfrm>
        </p:grpSpPr>
        <p:sp>
          <p:nvSpPr>
            <p:cNvPr id="46088" name="Text Box 6">
              <a:extLst>
                <a:ext uri="{FF2B5EF4-FFF2-40B4-BE49-F238E27FC236}">
                  <a16:creationId xmlns:a16="http://schemas.microsoft.com/office/drawing/2014/main" id="{D66574E1-CF62-6AD1-F989-97553C963558}"/>
                </a:ext>
              </a:extLst>
            </p:cNvPr>
            <p:cNvSpPr txBox="1">
              <a:spLocks noChangeArrowheads="1"/>
            </p:cNvSpPr>
            <p:nvPr/>
          </p:nvSpPr>
          <p:spPr bwMode="auto">
            <a:xfrm>
              <a:off x="0" y="0"/>
              <a:ext cx="2130"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t>     </a:t>
              </a:r>
              <a:r>
                <a:rPr lang="en-US" altLang="zh-CN" sz="2000"/>
                <a:t>00. 10010010</a:t>
              </a:r>
            </a:p>
            <a:p>
              <a:pPr algn="just"/>
              <a:r>
                <a:rPr lang="en-US" altLang="zh-CN" sz="2000"/>
                <a:t>  + 11. 10000100 (1) </a:t>
              </a:r>
            </a:p>
            <a:p>
              <a:pPr algn="just"/>
              <a:r>
                <a:rPr lang="en-US" altLang="zh-CN" sz="2000"/>
                <a:t>     00. 00010110 (1)</a:t>
              </a:r>
              <a:endParaRPr lang="en-US" altLang="zh-CN" sz="2000">
                <a:latin typeface="Arial" panose="020B0604020202020204" pitchFamily="34" charset="0"/>
              </a:endParaRPr>
            </a:p>
          </p:txBody>
        </p:sp>
        <p:sp>
          <p:nvSpPr>
            <p:cNvPr id="46089" name="Line 5">
              <a:extLst>
                <a:ext uri="{FF2B5EF4-FFF2-40B4-BE49-F238E27FC236}">
                  <a16:creationId xmlns:a16="http://schemas.microsoft.com/office/drawing/2014/main" id="{707C49B4-DF96-7A17-662E-95F890FBCBD3}"/>
                </a:ext>
              </a:extLst>
            </p:cNvPr>
            <p:cNvSpPr>
              <a:spLocks noChangeShapeType="1"/>
            </p:cNvSpPr>
            <p:nvPr/>
          </p:nvSpPr>
          <p:spPr bwMode="auto">
            <a:xfrm>
              <a:off x="45" y="615"/>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50" name="Rectangle 10">
            <a:extLst>
              <a:ext uri="{FF2B5EF4-FFF2-40B4-BE49-F238E27FC236}">
                <a16:creationId xmlns:a16="http://schemas.microsoft.com/office/drawing/2014/main" id="{F6A6F7F3-FDED-8036-9280-1AA3C9F7842A}"/>
              </a:ext>
            </a:extLst>
          </p:cNvPr>
          <p:cNvSpPr>
            <a:spLocks noChangeArrowheads="1"/>
          </p:cNvSpPr>
          <p:nvPr/>
        </p:nvSpPr>
        <p:spPr bwMode="auto">
          <a:xfrm>
            <a:off x="482600" y="280988"/>
            <a:ext cx="4233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a:t>
            </a:r>
            <a:r>
              <a:rPr lang="en-US" altLang="zh-CN" sz="2000"/>
              <a:t>2</a:t>
            </a:r>
            <a:r>
              <a:rPr lang="zh-CN" altLang="en-US" sz="2000"/>
              <a:t>）将对阶后的尾数相加</a:t>
            </a:r>
          </a:p>
        </p:txBody>
      </p:sp>
      <p:sp>
        <p:nvSpPr>
          <p:cNvPr id="31751" name="Rectangle 11">
            <a:extLst>
              <a:ext uri="{FF2B5EF4-FFF2-40B4-BE49-F238E27FC236}">
                <a16:creationId xmlns:a16="http://schemas.microsoft.com/office/drawing/2014/main" id="{3CB5740F-3672-E74D-85DA-1B46E33BF91E}"/>
              </a:ext>
            </a:extLst>
          </p:cNvPr>
          <p:cNvSpPr>
            <a:spLocks noChangeArrowheads="1"/>
          </p:cNvSpPr>
          <p:nvPr/>
        </p:nvSpPr>
        <p:spPr bwMode="auto">
          <a:xfrm>
            <a:off x="457200" y="2033588"/>
            <a:ext cx="375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a:t>
            </a:r>
            <a:r>
              <a:rPr lang="en-US" altLang="zh-CN" sz="2000"/>
              <a:t>3</a:t>
            </a:r>
            <a:r>
              <a:rPr lang="zh-CN" altLang="en-US" sz="2000"/>
              <a:t>）规格化处理并舍入</a:t>
            </a:r>
          </a:p>
        </p:txBody>
      </p:sp>
      <p:sp>
        <p:nvSpPr>
          <p:cNvPr id="31752" name="Rectangle 12">
            <a:extLst>
              <a:ext uri="{FF2B5EF4-FFF2-40B4-BE49-F238E27FC236}">
                <a16:creationId xmlns:a16="http://schemas.microsoft.com/office/drawing/2014/main" id="{F98A1FF7-7E98-86A3-1D43-23873A14CDF6}"/>
              </a:ext>
            </a:extLst>
          </p:cNvPr>
          <p:cNvSpPr>
            <a:spLocks noChangeArrowheads="1"/>
          </p:cNvSpPr>
          <p:nvPr/>
        </p:nvSpPr>
        <p:spPr bwMode="auto">
          <a:xfrm>
            <a:off x="755650" y="2420938"/>
            <a:ext cx="7924800"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a:t>      </a:t>
            </a:r>
            <a:r>
              <a:rPr lang="zh-CN" altLang="en-US" sz="2000"/>
              <a:t>运算结果尾数不是规格化，此处应执行左规处理，</a:t>
            </a:r>
          </a:p>
          <a:p>
            <a:pPr>
              <a:spcBef>
                <a:spcPct val="50000"/>
              </a:spcBef>
            </a:pPr>
            <a:r>
              <a:rPr lang="zh-CN" altLang="en-US" sz="2000"/>
              <a:t>尾数左移</a:t>
            </a:r>
            <a:r>
              <a:rPr lang="en-US" altLang="zh-CN" sz="2000"/>
              <a:t>3</a:t>
            </a:r>
            <a:r>
              <a:rPr lang="zh-CN" altLang="en-US" sz="2000"/>
              <a:t>位    </a:t>
            </a:r>
            <a:r>
              <a:rPr lang="en-US" altLang="zh-CN" sz="2000"/>
              <a:t>00.00010110</a:t>
            </a:r>
            <a:r>
              <a:rPr lang="zh-CN" altLang="en-US" sz="2000"/>
              <a:t>（</a:t>
            </a:r>
            <a:r>
              <a:rPr lang="en-US" altLang="zh-CN" sz="2000"/>
              <a:t>1</a:t>
            </a:r>
            <a:r>
              <a:rPr lang="zh-CN" altLang="en-US" sz="2000"/>
              <a:t>）</a:t>
            </a:r>
            <a:r>
              <a:rPr lang="zh-CN" altLang="en-US"/>
              <a:t>→</a:t>
            </a:r>
            <a:r>
              <a:rPr lang="zh-CN" altLang="en-US" sz="2000"/>
              <a:t> </a:t>
            </a:r>
            <a:r>
              <a:rPr lang="en-US" altLang="zh-CN" sz="2000"/>
              <a:t>00. 10110100</a:t>
            </a:r>
          </a:p>
          <a:p>
            <a:pPr>
              <a:spcBef>
                <a:spcPct val="50000"/>
              </a:spcBef>
            </a:pPr>
            <a:r>
              <a:rPr lang="zh-CN" altLang="en-US" sz="2000"/>
              <a:t>阶码减</a:t>
            </a:r>
            <a:r>
              <a:rPr lang="en-US" altLang="zh-CN" sz="2000"/>
              <a:t>3,  </a:t>
            </a:r>
            <a:r>
              <a:rPr lang="zh-CN" altLang="en-US" sz="2000"/>
              <a:t>用加二进制数</a:t>
            </a:r>
            <a:r>
              <a:rPr lang="en-US" altLang="zh-CN" sz="2000"/>
              <a:t>[– 11]</a:t>
            </a:r>
            <a:r>
              <a:rPr lang="zh-CN" altLang="en-US" sz="2000" baseline="-30000"/>
              <a:t>补</a:t>
            </a:r>
            <a:r>
              <a:rPr lang="en-US" altLang="zh-CN" sz="2000"/>
              <a:t>=111101</a:t>
            </a:r>
            <a:r>
              <a:rPr lang="zh-CN" altLang="en-US" sz="2000"/>
              <a:t>，</a:t>
            </a:r>
          </a:p>
          <a:p>
            <a:pPr>
              <a:spcBef>
                <a:spcPct val="50000"/>
              </a:spcBef>
            </a:pPr>
            <a:r>
              <a:rPr lang="en-US" altLang="zh-CN" sz="2000"/>
              <a:t> </a:t>
            </a:r>
            <a:r>
              <a:rPr lang="en-US" altLang="zh-CN"/>
              <a:t>111110+ [– 11]</a:t>
            </a:r>
            <a:r>
              <a:rPr lang="zh-CN" altLang="en-US" baseline="-30000"/>
              <a:t>补</a:t>
            </a:r>
            <a:r>
              <a:rPr lang="en-US" altLang="zh-CN"/>
              <a:t>=111110+ 111101=111011</a:t>
            </a:r>
            <a:endParaRPr lang="zh-CN" altLang="en-US"/>
          </a:p>
          <a:p>
            <a:pPr>
              <a:spcBef>
                <a:spcPct val="50000"/>
              </a:spcBef>
            </a:pPr>
            <a:r>
              <a:rPr lang="zh-CN" altLang="en-US" sz="2000"/>
              <a:t>                </a:t>
            </a:r>
            <a:r>
              <a:rPr lang="en-US" altLang="zh-CN"/>
              <a:t>[x+y]</a:t>
            </a:r>
            <a:r>
              <a:rPr lang="zh-CN" altLang="en-US" baseline="-30000"/>
              <a:t>浮</a:t>
            </a:r>
            <a:r>
              <a:rPr lang="en-US" altLang="zh-CN"/>
              <a:t>=111011</a:t>
            </a:r>
            <a:r>
              <a:rPr lang="zh-CN" altLang="en-US"/>
              <a:t>，</a:t>
            </a:r>
            <a:r>
              <a:rPr lang="en-US" altLang="zh-CN"/>
              <a:t>00. 10110100</a:t>
            </a:r>
          </a:p>
        </p:txBody>
      </p:sp>
      <p:sp>
        <p:nvSpPr>
          <p:cNvPr id="31753" name="Rectangle 14">
            <a:extLst>
              <a:ext uri="{FF2B5EF4-FFF2-40B4-BE49-F238E27FC236}">
                <a16:creationId xmlns:a16="http://schemas.microsoft.com/office/drawing/2014/main" id="{61FC8196-D26D-6752-5661-0BB8461190C4}"/>
              </a:ext>
            </a:extLst>
          </p:cNvPr>
          <p:cNvSpPr>
            <a:spLocks noChangeArrowheads="1"/>
          </p:cNvSpPr>
          <p:nvPr/>
        </p:nvSpPr>
        <p:spPr bwMode="auto">
          <a:xfrm>
            <a:off x="533400" y="5013325"/>
            <a:ext cx="295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a:t>
            </a:r>
            <a:r>
              <a:rPr lang="en-US" altLang="zh-CN" sz="2000"/>
              <a:t>4</a:t>
            </a:r>
            <a:r>
              <a:rPr lang="zh-CN" altLang="en-US" sz="2000"/>
              <a:t>）溢出检查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0-#ppt_w/2"/>
                                          </p:val>
                                        </p:tav>
                                        <p:tav tm="100000">
                                          <p:val>
                                            <p:strVal val="#ppt_x"/>
                                          </p:val>
                                        </p:tav>
                                      </p:tavLst>
                                    </p:anim>
                                    <p:anim calcmode="lin" valueType="num">
                                      <p:cBhvr additive="base">
                                        <p:cTn id="8" dur="500" fill="hold"/>
                                        <p:tgtEl>
                                          <p:spTgt spid="317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75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1752">
                                            <p:txEl>
                                              <p:pRg st="0" end="0"/>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1752">
                                            <p:txEl>
                                              <p:pRg st="1" end="1"/>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1752">
                                            <p:txEl>
                                              <p:pRg st="2" end="2"/>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1752">
                                            <p:txEl>
                                              <p:pRg st="3" end="3"/>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31752">
                                            <p:txEl>
                                              <p:pRg st="4" end="4"/>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75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1746">
                                            <p:txEl>
                                              <p:pRg st="0" end="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P spid="31751" grpId="0"/>
      <p:bldP spid="31753"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0FD4EB0F-9054-1224-6E42-5D615379983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202</a:t>
            </a:fld>
            <a:endParaRPr lang="en-US" altLang="zh-CN" sz="1400"/>
          </a:p>
        </p:txBody>
      </p:sp>
      <p:sp>
        <p:nvSpPr>
          <p:cNvPr id="209924" name="Rectangle 4">
            <a:extLst>
              <a:ext uri="{FF2B5EF4-FFF2-40B4-BE49-F238E27FC236}">
                <a16:creationId xmlns:a16="http://schemas.microsoft.com/office/drawing/2014/main" id="{CF08FC1E-E68A-ECD9-7932-A12360EFE94F}"/>
              </a:ext>
            </a:extLst>
          </p:cNvPr>
          <p:cNvSpPr>
            <a:spLocks noGrp="1" noChangeArrowheads="1"/>
          </p:cNvSpPr>
          <p:nvPr>
            <p:ph type="title"/>
          </p:nvPr>
        </p:nvSpPr>
        <p:spPr>
          <a:xfrm>
            <a:off x="539750" y="404813"/>
            <a:ext cx="8137525" cy="1009650"/>
          </a:xfrm>
        </p:spPr>
        <p:txBody>
          <a:bodyPr/>
          <a:lstStyle/>
          <a:p>
            <a:pPr algn="l" eaLnBrk="1" hangingPunct="1">
              <a:defRPr/>
            </a:pPr>
            <a:r>
              <a:rPr kumimoji="1" lang="zh-CN" altLang="en-US" sz="2000" dirty="0"/>
              <a:t>例：</a:t>
            </a:r>
            <a:r>
              <a:rPr lang="en-GB" altLang="zh-CN" sz="2000" dirty="0">
                <a:solidFill>
                  <a:schemeClr val="tx2"/>
                </a:solidFill>
                <a:effectLst/>
              </a:rPr>
              <a:t>12</a:t>
            </a:r>
            <a:r>
              <a:rPr lang="zh-CN" altLang="en-GB" sz="2000" dirty="0">
                <a:solidFill>
                  <a:schemeClr val="tx2"/>
                </a:solidFill>
                <a:effectLst/>
              </a:rPr>
              <a:t>位浮点数，阶码</a:t>
            </a:r>
            <a:r>
              <a:rPr lang="en-GB" altLang="zh-CN" sz="2000" dirty="0">
                <a:solidFill>
                  <a:schemeClr val="tx2"/>
                </a:solidFill>
                <a:effectLst/>
              </a:rPr>
              <a:t>4</a:t>
            </a:r>
            <a:r>
              <a:rPr lang="zh-CN" altLang="en-GB" sz="2000" dirty="0">
                <a:solidFill>
                  <a:schemeClr val="tx2"/>
                </a:solidFill>
                <a:effectLst/>
              </a:rPr>
              <a:t>位，包含</a:t>
            </a:r>
            <a:r>
              <a:rPr lang="en-GB" altLang="zh-CN" sz="2000" dirty="0">
                <a:solidFill>
                  <a:schemeClr val="tx2"/>
                </a:solidFill>
                <a:effectLst/>
              </a:rPr>
              <a:t>1</a:t>
            </a:r>
            <a:r>
              <a:rPr lang="zh-CN" altLang="en-GB" sz="2000" dirty="0">
                <a:solidFill>
                  <a:schemeClr val="tx2"/>
                </a:solidFill>
                <a:effectLst/>
              </a:rPr>
              <a:t>位阶符，尾数</a:t>
            </a:r>
            <a:r>
              <a:rPr lang="en-GB" altLang="zh-CN" sz="2000" dirty="0">
                <a:solidFill>
                  <a:schemeClr val="tx2"/>
                </a:solidFill>
                <a:effectLst/>
              </a:rPr>
              <a:t>8</a:t>
            </a:r>
            <a:r>
              <a:rPr lang="zh-CN" altLang="en-GB" sz="2000" dirty="0">
                <a:solidFill>
                  <a:schemeClr val="tx2"/>
                </a:solidFill>
                <a:effectLst/>
              </a:rPr>
              <a:t>位，包含</a:t>
            </a:r>
            <a:r>
              <a:rPr lang="en-GB" altLang="zh-CN" sz="2000" dirty="0">
                <a:solidFill>
                  <a:schemeClr val="tx2"/>
                </a:solidFill>
                <a:effectLst/>
              </a:rPr>
              <a:t>1</a:t>
            </a:r>
            <a:r>
              <a:rPr lang="zh-CN" altLang="en-GB" sz="2000" dirty="0">
                <a:solidFill>
                  <a:schemeClr val="tx2"/>
                </a:solidFill>
                <a:effectLst/>
              </a:rPr>
              <a:t>位数符，均用补码表示，阶码在前，尾数（包括数符）在后，已知： </a:t>
            </a:r>
            <a:br>
              <a:rPr lang="zh-CN" altLang="en-GB" sz="2000" dirty="0">
                <a:solidFill>
                  <a:schemeClr val="tx2"/>
                </a:solidFill>
                <a:effectLst/>
              </a:rPr>
            </a:br>
            <a:r>
              <a:rPr lang="en-GB" altLang="zh-CN" sz="2000" dirty="0">
                <a:solidFill>
                  <a:schemeClr val="tx2"/>
                </a:solidFill>
                <a:effectLst/>
              </a:rPr>
              <a:t>X=</a:t>
            </a:r>
            <a:r>
              <a:rPr lang="zh-CN" altLang="en-GB" sz="2000" dirty="0">
                <a:solidFill>
                  <a:schemeClr val="tx2"/>
                </a:solidFill>
                <a:effectLst/>
              </a:rPr>
              <a:t>（</a:t>
            </a:r>
            <a:r>
              <a:rPr lang="en-GB" altLang="zh-CN" sz="2000" dirty="0">
                <a:solidFill>
                  <a:schemeClr val="tx2"/>
                </a:solidFill>
                <a:effectLst/>
              </a:rPr>
              <a:t>-0.1001011</a:t>
            </a:r>
            <a:r>
              <a:rPr lang="zh-CN" altLang="en-GB" sz="2000" dirty="0">
                <a:solidFill>
                  <a:schemeClr val="tx2"/>
                </a:solidFill>
                <a:effectLst/>
              </a:rPr>
              <a:t>）</a:t>
            </a:r>
            <a:r>
              <a:rPr lang="en-GB" altLang="zh-CN" sz="2000" dirty="0">
                <a:solidFill>
                  <a:schemeClr val="tx2"/>
                </a:solidFill>
                <a:effectLst/>
              </a:rPr>
              <a:t>×</a:t>
            </a:r>
            <a:r>
              <a:rPr lang="en-US" altLang="zh-CN" sz="2000" dirty="0">
                <a:solidFill>
                  <a:schemeClr val="tx2"/>
                </a:solidFill>
                <a:effectLst/>
              </a:rPr>
              <a:t>2</a:t>
            </a:r>
            <a:r>
              <a:rPr lang="en-US" altLang="zh-CN" sz="2000" baseline="30000" dirty="0">
                <a:solidFill>
                  <a:schemeClr val="tx2"/>
                </a:solidFill>
                <a:effectLst/>
              </a:rPr>
              <a:t>001</a:t>
            </a:r>
            <a:r>
              <a:rPr lang="en-US" altLang="zh-CN" sz="2000" dirty="0">
                <a:solidFill>
                  <a:schemeClr val="tx2"/>
                </a:solidFill>
                <a:effectLst/>
              </a:rPr>
              <a:t>    Y</a:t>
            </a:r>
            <a:r>
              <a:rPr lang="en-GB" altLang="zh-CN" sz="2000" dirty="0">
                <a:solidFill>
                  <a:schemeClr val="tx2"/>
                </a:solidFill>
                <a:effectLst/>
              </a:rPr>
              <a:t>=0.1100101×</a:t>
            </a:r>
            <a:r>
              <a:rPr lang="en-US" altLang="zh-CN" sz="2000" dirty="0">
                <a:solidFill>
                  <a:schemeClr val="tx2"/>
                </a:solidFill>
                <a:effectLst/>
              </a:rPr>
              <a:t>2</a:t>
            </a:r>
            <a:r>
              <a:rPr lang="en-US" altLang="zh-CN" sz="2000" baseline="30000" dirty="0">
                <a:solidFill>
                  <a:schemeClr val="tx2"/>
                </a:solidFill>
                <a:effectLst/>
              </a:rPr>
              <a:t>-010</a:t>
            </a:r>
            <a:r>
              <a:rPr lang="en-US" altLang="zh-CN" sz="2000" dirty="0">
                <a:solidFill>
                  <a:schemeClr val="tx2"/>
                </a:solidFill>
                <a:effectLst/>
              </a:rPr>
              <a:t>    </a:t>
            </a:r>
            <a:r>
              <a:rPr lang="zh-CN" altLang="en-GB" sz="2000" dirty="0">
                <a:solidFill>
                  <a:schemeClr val="tx2"/>
                </a:solidFill>
                <a:effectLst/>
              </a:rPr>
              <a:t>求</a:t>
            </a:r>
            <a:r>
              <a:rPr lang="en-GB" altLang="zh-CN" sz="2000" dirty="0">
                <a:solidFill>
                  <a:schemeClr val="tx2"/>
                </a:solidFill>
                <a:effectLst/>
              </a:rPr>
              <a:t>Z=X+Y</a:t>
            </a:r>
            <a:r>
              <a:rPr lang="zh-CN" altLang="en-GB" sz="2000" dirty="0">
                <a:solidFill>
                  <a:schemeClr val="tx2"/>
                </a:solidFill>
                <a:effectLst/>
              </a:rPr>
              <a:t>。</a:t>
            </a:r>
            <a:r>
              <a:rPr lang="zh-CN" altLang="en-US" sz="2000" dirty="0">
                <a:solidFill>
                  <a:schemeClr val="tx2"/>
                </a:solidFill>
                <a:effectLst/>
              </a:rPr>
              <a:t> </a:t>
            </a:r>
          </a:p>
        </p:txBody>
      </p:sp>
      <p:sp>
        <p:nvSpPr>
          <p:cNvPr id="52228" name="Rectangle 6">
            <a:extLst>
              <a:ext uri="{FF2B5EF4-FFF2-40B4-BE49-F238E27FC236}">
                <a16:creationId xmlns:a16="http://schemas.microsoft.com/office/drawing/2014/main" id="{4CFF2173-4CDF-6FD0-8FF8-0AD246100759}"/>
              </a:ext>
            </a:extLst>
          </p:cNvPr>
          <p:cNvSpPr>
            <a:spLocks noGrp="1"/>
          </p:cNvSpPr>
          <p:nvPr>
            <p:ph idx="1"/>
          </p:nvPr>
        </p:nvSpPr>
        <p:spPr>
          <a:xfrm>
            <a:off x="539750" y="1557338"/>
            <a:ext cx="8064500" cy="4176712"/>
          </a:xfrm>
        </p:spPr>
        <p:txBody>
          <a:bodyPr/>
          <a:lstStyle/>
          <a:p>
            <a:pPr eaLnBrk="1" hangingPunct="1">
              <a:lnSpc>
                <a:spcPct val="80000"/>
              </a:lnSpc>
              <a:defRPr/>
            </a:pPr>
            <a:r>
              <a:rPr lang="zh-CN" altLang="en-GB" sz="2000" noProof="1">
                <a:solidFill>
                  <a:schemeClr val="tx2"/>
                </a:solidFill>
                <a:latin typeface="Arial" panose="020B0604020202020204" pitchFamily="34" charset="0"/>
              </a:rPr>
              <a:t>解：</a:t>
            </a:r>
            <a:r>
              <a:rPr lang="en-GB" altLang="zh-CN" sz="2000" noProof="1">
                <a:solidFill>
                  <a:schemeClr val="tx2"/>
                </a:solidFill>
                <a:latin typeface="Arial" panose="020B0604020202020204" pitchFamily="34" charset="0"/>
              </a:rPr>
              <a:t>[X]</a:t>
            </a:r>
            <a:r>
              <a:rPr lang="zh-CN" altLang="en-GB" sz="2000" baseline="-25000" noProof="1">
                <a:solidFill>
                  <a:schemeClr val="tx2"/>
                </a:solidFill>
                <a:latin typeface="Arial" panose="020B0604020202020204" pitchFamily="34" charset="0"/>
              </a:rPr>
              <a:t>浮</a:t>
            </a:r>
            <a:r>
              <a:rPr lang="zh-CN" altLang="en-GB" sz="2000" noProof="1">
                <a:solidFill>
                  <a:schemeClr val="tx2"/>
                </a:solidFill>
                <a:latin typeface="Arial" panose="020B0604020202020204" pitchFamily="34" charset="0"/>
              </a:rPr>
              <a:t> </a:t>
            </a:r>
            <a:r>
              <a:rPr lang="en-GB" altLang="zh-CN" sz="2000" noProof="1">
                <a:solidFill>
                  <a:schemeClr val="tx2"/>
                </a:solidFill>
                <a:latin typeface="Arial" panose="020B0604020202020204" pitchFamily="34" charset="0"/>
              </a:rPr>
              <a:t>= 00</a:t>
            </a:r>
            <a:r>
              <a:rPr lang="zh-CN" altLang="en-GB" sz="2000" noProof="1">
                <a:solidFill>
                  <a:schemeClr val="tx2"/>
                </a:solidFill>
                <a:latin typeface="Arial" panose="020B0604020202020204" pitchFamily="34" charset="0"/>
              </a:rPr>
              <a:t>，</a:t>
            </a:r>
            <a:r>
              <a:rPr lang="en-GB" altLang="zh-CN" sz="2000" noProof="1">
                <a:solidFill>
                  <a:schemeClr val="tx2"/>
                </a:solidFill>
                <a:latin typeface="Arial" panose="020B0604020202020204" pitchFamily="34" charset="0"/>
              </a:rPr>
              <a:t>001   11.0110101     [Y]</a:t>
            </a:r>
            <a:r>
              <a:rPr lang="zh-CN" altLang="en-GB" sz="2000" baseline="-25000" noProof="1">
                <a:solidFill>
                  <a:schemeClr val="tx2"/>
                </a:solidFill>
                <a:latin typeface="Arial" panose="020B0604020202020204" pitchFamily="34" charset="0"/>
              </a:rPr>
              <a:t>浮</a:t>
            </a:r>
            <a:r>
              <a:rPr lang="zh-CN" altLang="en-GB" sz="2000" noProof="1">
                <a:solidFill>
                  <a:schemeClr val="tx2"/>
                </a:solidFill>
                <a:latin typeface="Arial" panose="020B0604020202020204" pitchFamily="34" charset="0"/>
              </a:rPr>
              <a:t> </a:t>
            </a:r>
            <a:r>
              <a:rPr lang="en-GB" altLang="zh-CN" sz="2000" noProof="1">
                <a:solidFill>
                  <a:schemeClr val="tx2"/>
                </a:solidFill>
                <a:latin typeface="Arial" panose="020B0604020202020204" pitchFamily="34" charset="0"/>
              </a:rPr>
              <a:t>= 11</a:t>
            </a:r>
            <a:r>
              <a:rPr lang="zh-CN" altLang="en-GB" sz="2000" noProof="1">
                <a:solidFill>
                  <a:schemeClr val="tx2"/>
                </a:solidFill>
                <a:latin typeface="Arial" panose="020B0604020202020204" pitchFamily="34" charset="0"/>
              </a:rPr>
              <a:t>，</a:t>
            </a:r>
            <a:r>
              <a:rPr lang="en-GB" altLang="zh-CN" sz="2000" noProof="1">
                <a:solidFill>
                  <a:schemeClr val="tx2"/>
                </a:solidFill>
                <a:latin typeface="Arial" panose="020B0604020202020204" pitchFamily="34" charset="0"/>
              </a:rPr>
              <a:t>110   00.1100101</a:t>
            </a:r>
          </a:p>
          <a:p>
            <a:pPr eaLnBrk="1" hangingPunct="1">
              <a:lnSpc>
                <a:spcPct val="80000"/>
              </a:lnSpc>
              <a:defRPr/>
            </a:pPr>
            <a:r>
              <a:rPr lang="zh-CN" altLang="en-GB" sz="2000" noProof="1">
                <a:solidFill>
                  <a:srgbClr val="CC0000"/>
                </a:solidFill>
                <a:latin typeface="Arial" panose="020B0604020202020204" pitchFamily="34" charset="0"/>
              </a:rPr>
              <a:t>（</a:t>
            </a:r>
            <a:r>
              <a:rPr lang="en-GB" altLang="zh-CN" sz="2000" noProof="1">
                <a:solidFill>
                  <a:srgbClr val="CC0000"/>
                </a:solidFill>
                <a:latin typeface="Arial" panose="020B0604020202020204" pitchFamily="34" charset="0"/>
              </a:rPr>
              <a:t>1</a:t>
            </a:r>
            <a:r>
              <a:rPr lang="zh-CN" altLang="en-GB" sz="2000" noProof="1">
                <a:solidFill>
                  <a:srgbClr val="CC0000"/>
                </a:solidFill>
                <a:latin typeface="Arial" panose="020B0604020202020204" pitchFamily="34" charset="0"/>
              </a:rPr>
              <a:t>）对阶</a:t>
            </a:r>
            <a:endParaRPr lang="zh-CN" altLang="en-US" sz="2000" noProof="1">
              <a:solidFill>
                <a:srgbClr val="CC0000"/>
              </a:solidFill>
              <a:latin typeface="Arial" panose="020B0604020202020204" pitchFamily="34" charset="0"/>
            </a:endParaRPr>
          </a:p>
          <a:p>
            <a:pPr lvl="1" eaLnBrk="1" hangingPunct="1">
              <a:lnSpc>
                <a:spcPct val="80000"/>
              </a:lnSpc>
              <a:defRPr/>
            </a:pPr>
            <a:r>
              <a:rPr lang="en-US" altLang="zh-CN" sz="2000" noProof="1">
                <a:cs typeface="+mn-ea"/>
              </a:rPr>
              <a:t>ΔE=E</a:t>
            </a:r>
            <a:r>
              <a:rPr lang="en-US" altLang="zh-CN" sz="2000" baseline="-25000" noProof="1">
                <a:cs typeface="+mn-ea"/>
              </a:rPr>
              <a:t>X</a:t>
            </a:r>
            <a:r>
              <a:rPr lang="en-US" altLang="zh-CN" sz="2000" noProof="1">
                <a:cs typeface="+mn-ea"/>
              </a:rPr>
              <a:t>-E</a:t>
            </a:r>
            <a:r>
              <a:rPr lang="en-US" altLang="zh-CN" sz="2000" baseline="-25000" noProof="1">
                <a:cs typeface="+mn-ea"/>
              </a:rPr>
              <a:t>Y</a:t>
            </a:r>
            <a:r>
              <a:rPr lang="en-GB" altLang="zh-CN" sz="2000" noProof="1">
                <a:cs typeface="+mn-ea"/>
              </a:rPr>
              <a:t>=</a:t>
            </a:r>
            <a:r>
              <a:rPr lang="en-US" altLang="zh-CN" sz="2000" noProof="1">
                <a:cs typeface="+mn-ea"/>
              </a:rPr>
              <a:t>[E</a:t>
            </a:r>
            <a:r>
              <a:rPr lang="en-US" altLang="zh-CN" sz="2000" baseline="-25000" noProof="1">
                <a:cs typeface="+mn-ea"/>
              </a:rPr>
              <a:t>X</a:t>
            </a:r>
            <a:r>
              <a:rPr lang="en-US" altLang="zh-CN" sz="2000" noProof="1">
                <a:cs typeface="+mn-ea"/>
              </a:rPr>
              <a:t>]</a:t>
            </a:r>
            <a:r>
              <a:rPr lang="zh-CN" altLang="en-US" sz="2000" baseline="-25000" noProof="1">
                <a:cs typeface="+mn-ea"/>
              </a:rPr>
              <a:t>补</a:t>
            </a:r>
            <a:r>
              <a:rPr lang="en-US" altLang="zh-CN" sz="2000" noProof="1">
                <a:cs typeface="+mn-ea"/>
              </a:rPr>
              <a:t>+[-E</a:t>
            </a:r>
            <a:r>
              <a:rPr lang="en-US" altLang="zh-CN" sz="2000" baseline="-25000" noProof="1">
                <a:cs typeface="+mn-ea"/>
              </a:rPr>
              <a:t>Y</a:t>
            </a:r>
            <a:r>
              <a:rPr lang="en-US" altLang="zh-CN" sz="2000" noProof="1">
                <a:cs typeface="+mn-ea"/>
              </a:rPr>
              <a:t>]</a:t>
            </a:r>
            <a:r>
              <a:rPr lang="zh-CN" altLang="en-US" sz="2000" baseline="-25000" noProof="1">
                <a:cs typeface="+mn-ea"/>
              </a:rPr>
              <a:t>补</a:t>
            </a:r>
            <a:r>
              <a:rPr lang="zh-CN" altLang="en-US" sz="2000" noProof="1">
                <a:cs typeface="+mn-ea"/>
              </a:rPr>
              <a:t> </a:t>
            </a:r>
            <a:r>
              <a:rPr lang="en-GB" altLang="zh-CN" sz="2000" noProof="1">
                <a:cs typeface="+mn-ea"/>
              </a:rPr>
              <a:t>= 00</a:t>
            </a:r>
            <a:r>
              <a:rPr lang="zh-CN" altLang="en-GB" sz="2000" noProof="1">
                <a:cs typeface="+mn-ea"/>
              </a:rPr>
              <a:t>，</a:t>
            </a:r>
            <a:r>
              <a:rPr lang="en-GB" altLang="zh-CN" sz="2000" noProof="1">
                <a:cs typeface="+mn-ea"/>
              </a:rPr>
              <a:t>001+00</a:t>
            </a:r>
            <a:r>
              <a:rPr lang="zh-CN" altLang="en-GB" sz="2000" noProof="1">
                <a:cs typeface="+mn-ea"/>
              </a:rPr>
              <a:t>，</a:t>
            </a:r>
            <a:r>
              <a:rPr lang="en-GB" altLang="zh-CN" sz="2000" noProof="1">
                <a:cs typeface="+mn-ea"/>
              </a:rPr>
              <a:t>010 = 00</a:t>
            </a:r>
            <a:r>
              <a:rPr lang="zh-CN" altLang="en-GB" sz="2000" noProof="1">
                <a:cs typeface="+mn-ea"/>
              </a:rPr>
              <a:t>，</a:t>
            </a:r>
            <a:r>
              <a:rPr lang="en-GB" altLang="zh-CN" sz="2000" noProof="1">
                <a:cs typeface="+mn-ea"/>
              </a:rPr>
              <a:t>011</a:t>
            </a:r>
            <a:endParaRPr lang="en-US" altLang="zh-CN" sz="2000" noProof="1">
              <a:cs typeface="+mn-ea"/>
            </a:endParaRPr>
          </a:p>
          <a:p>
            <a:pPr lvl="1" eaLnBrk="1" hangingPunct="1">
              <a:lnSpc>
                <a:spcPct val="80000"/>
              </a:lnSpc>
              <a:defRPr/>
            </a:pPr>
            <a:r>
              <a:rPr lang="en-US" altLang="zh-CN" sz="2000" noProof="1">
                <a:cs typeface="+mn-ea"/>
              </a:rPr>
              <a:t>ΔE=3&gt;0</a:t>
            </a:r>
            <a:r>
              <a:rPr lang="zh-CN" altLang="en-US" sz="2000" noProof="1">
                <a:cs typeface="+mn-ea"/>
              </a:rPr>
              <a:t>，将</a:t>
            </a:r>
            <a:r>
              <a:rPr lang="en-US" altLang="zh-CN" sz="2000" noProof="1">
                <a:cs typeface="+mn-ea"/>
              </a:rPr>
              <a:t>M</a:t>
            </a:r>
            <a:r>
              <a:rPr lang="en-US" altLang="zh-CN" sz="2000" baseline="-25000" noProof="1">
                <a:cs typeface="+mn-ea"/>
              </a:rPr>
              <a:t>Y</a:t>
            </a:r>
            <a:r>
              <a:rPr lang="zh-CN" altLang="en-US" sz="2000" noProof="1">
                <a:cs typeface="+mn-ea"/>
              </a:rPr>
              <a:t>右移</a:t>
            </a:r>
            <a:r>
              <a:rPr lang="en-US" altLang="zh-CN" sz="2000" noProof="1">
                <a:cs typeface="+mn-ea"/>
              </a:rPr>
              <a:t>3</a:t>
            </a:r>
            <a:r>
              <a:rPr lang="zh-CN" altLang="en-US" sz="2000" noProof="1">
                <a:cs typeface="+mn-ea"/>
              </a:rPr>
              <a:t>位，</a:t>
            </a:r>
            <a:r>
              <a:rPr lang="en-US" altLang="zh-CN" sz="2000" noProof="1">
                <a:cs typeface="+mn-ea"/>
              </a:rPr>
              <a:t>E</a:t>
            </a:r>
            <a:r>
              <a:rPr lang="en-US" altLang="zh-CN" sz="2000" baseline="-25000" noProof="1">
                <a:cs typeface="+mn-ea"/>
              </a:rPr>
              <a:t>Y</a:t>
            </a:r>
            <a:r>
              <a:rPr lang="zh-CN" altLang="en-US" sz="2000" noProof="1">
                <a:cs typeface="+mn-ea"/>
              </a:rPr>
              <a:t>加</a:t>
            </a:r>
            <a:r>
              <a:rPr lang="en-US" altLang="zh-CN" sz="2000" noProof="1">
                <a:cs typeface="+mn-ea"/>
              </a:rPr>
              <a:t>3</a:t>
            </a:r>
            <a:r>
              <a:rPr lang="zh-CN" altLang="en-US" sz="2000" noProof="1">
                <a:cs typeface="+mn-ea"/>
              </a:rPr>
              <a:t>：</a:t>
            </a:r>
            <a:endParaRPr lang="zh-CN" altLang="en-GB" sz="2000" noProof="1">
              <a:cs typeface="+mn-ea"/>
            </a:endParaRPr>
          </a:p>
          <a:p>
            <a:pPr lvl="1" eaLnBrk="1" hangingPunct="1">
              <a:lnSpc>
                <a:spcPct val="80000"/>
              </a:lnSpc>
              <a:defRPr/>
            </a:pPr>
            <a:r>
              <a:rPr lang="en-GB" altLang="zh-CN" sz="2000" noProof="1">
                <a:cs typeface="+mn-ea"/>
              </a:rPr>
              <a:t>[Y]</a:t>
            </a:r>
            <a:r>
              <a:rPr lang="zh-CN" altLang="en-GB" sz="2000" baseline="-25000" noProof="1">
                <a:cs typeface="+mn-ea"/>
              </a:rPr>
              <a:t>浮</a:t>
            </a:r>
            <a:r>
              <a:rPr lang="zh-CN" altLang="en-GB" sz="2000" noProof="1">
                <a:cs typeface="+mn-ea"/>
              </a:rPr>
              <a:t> </a:t>
            </a:r>
            <a:r>
              <a:rPr lang="en-GB" altLang="zh-CN" sz="2000" noProof="1">
                <a:cs typeface="+mn-ea"/>
              </a:rPr>
              <a:t>= 00</a:t>
            </a:r>
            <a:r>
              <a:rPr lang="zh-CN" altLang="en-US" sz="2000" noProof="1">
                <a:cs typeface="+mn-ea"/>
              </a:rPr>
              <a:t>，</a:t>
            </a:r>
            <a:r>
              <a:rPr lang="en-GB" altLang="zh-CN" sz="2000" noProof="1">
                <a:cs typeface="+mn-ea"/>
              </a:rPr>
              <a:t>001   00.0001100 </a:t>
            </a:r>
            <a:r>
              <a:rPr lang="zh-CN" altLang="en-US" sz="2000" noProof="1">
                <a:cs typeface="+mn-ea"/>
              </a:rPr>
              <a:t>（</a:t>
            </a:r>
            <a:r>
              <a:rPr lang="en-GB" altLang="zh-CN" sz="2000" noProof="1">
                <a:cs typeface="+mn-ea"/>
              </a:rPr>
              <a:t>101</a:t>
            </a:r>
            <a:r>
              <a:rPr lang="zh-CN" altLang="en-US" sz="2000" noProof="1">
                <a:cs typeface="+mn-ea"/>
              </a:rPr>
              <a:t>）</a:t>
            </a:r>
            <a:endParaRPr lang="zh-CN" altLang="en-GB" sz="2000" noProof="1">
              <a:cs typeface="+mn-ea"/>
            </a:endParaRPr>
          </a:p>
          <a:p>
            <a:pPr eaLnBrk="1" hangingPunct="1">
              <a:lnSpc>
                <a:spcPct val="80000"/>
              </a:lnSpc>
              <a:defRPr/>
            </a:pPr>
            <a:r>
              <a:rPr lang="zh-CN" altLang="en-GB" sz="2000" noProof="1">
                <a:solidFill>
                  <a:srgbClr val="CC0000"/>
                </a:solidFill>
                <a:latin typeface="Arial" panose="020B0604020202020204" pitchFamily="34" charset="0"/>
              </a:rPr>
              <a:t>（</a:t>
            </a:r>
            <a:r>
              <a:rPr lang="en-GB" altLang="zh-CN" sz="2000" noProof="1">
                <a:solidFill>
                  <a:srgbClr val="CC0000"/>
                </a:solidFill>
                <a:latin typeface="Arial" panose="020B0604020202020204" pitchFamily="34" charset="0"/>
              </a:rPr>
              <a:t>2</a:t>
            </a:r>
            <a:r>
              <a:rPr lang="zh-CN" altLang="en-GB" sz="2000" noProof="1">
                <a:solidFill>
                  <a:srgbClr val="CC0000"/>
                </a:solidFill>
                <a:latin typeface="Arial" panose="020B0604020202020204" pitchFamily="34" charset="0"/>
              </a:rPr>
              <a:t>）尾数相加：   </a:t>
            </a:r>
            <a:r>
              <a:rPr lang="en-US" altLang="zh-CN" sz="2000" noProof="1">
                <a:solidFill>
                  <a:schemeClr val="tx2"/>
                </a:solidFill>
                <a:latin typeface="Arial" panose="020B0604020202020204" pitchFamily="34" charset="0"/>
              </a:rPr>
              <a:t>[M</a:t>
            </a:r>
            <a:r>
              <a:rPr lang="en-US" altLang="zh-CN" sz="2000" baseline="-25000" noProof="1">
                <a:solidFill>
                  <a:schemeClr val="tx2"/>
                </a:solidFill>
                <a:latin typeface="Arial" panose="020B0604020202020204" pitchFamily="34" charset="0"/>
              </a:rPr>
              <a:t>Z</a:t>
            </a:r>
            <a:r>
              <a:rPr lang="en-US" altLang="zh-CN" sz="2000" noProof="1">
                <a:solidFill>
                  <a:schemeClr val="tx2"/>
                </a:solidFill>
                <a:latin typeface="Arial" panose="020B0604020202020204" pitchFamily="34" charset="0"/>
              </a:rPr>
              <a:t>]</a:t>
            </a:r>
            <a:r>
              <a:rPr lang="zh-CN" altLang="en-US" sz="2000" baseline="-25000" noProof="1">
                <a:solidFill>
                  <a:schemeClr val="tx2"/>
                </a:solidFill>
                <a:latin typeface="Arial" panose="020B0604020202020204" pitchFamily="34" charset="0"/>
              </a:rPr>
              <a:t>补</a:t>
            </a:r>
            <a:r>
              <a:rPr lang="zh-CN" altLang="en-US" sz="2000" noProof="1">
                <a:solidFill>
                  <a:schemeClr val="tx2"/>
                </a:solidFill>
                <a:latin typeface="Arial" panose="020B0604020202020204" pitchFamily="34" charset="0"/>
              </a:rPr>
              <a:t> </a:t>
            </a:r>
            <a:r>
              <a:rPr lang="en-US" altLang="zh-CN" sz="2000" noProof="1">
                <a:solidFill>
                  <a:schemeClr val="tx2"/>
                </a:solidFill>
                <a:latin typeface="Arial" panose="020B0604020202020204" pitchFamily="34" charset="0"/>
              </a:rPr>
              <a:t>= </a:t>
            </a:r>
            <a:r>
              <a:rPr lang="en-GB" altLang="zh-CN" sz="2000" noProof="1">
                <a:solidFill>
                  <a:schemeClr val="tx2"/>
                </a:solidFill>
                <a:latin typeface="Arial" panose="020B0604020202020204" pitchFamily="34" charset="0"/>
              </a:rPr>
              <a:t>11.1000001</a:t>
            </a:r>
            <a:r>
              <a:rPr lang="zh-CN" altLang="en-GB" sz="2000" noProof="1">
                <a:solidFill>
                  <a:schemeClr val="tx2"/>
                </a:solidFill>
                <a:latin typeface="Arial" panose="020B0604020202020204" pitchFamily="34" charset="0"/>
              </a:rPr>
              <a:t>（</a:t>
            </a:r>
            <a:r>
              <a:rPr lang="en-GB" altLang="zh-CN" sz="2000" noProof="1">
                <a:solidFill>
                  <a:schemeClr val="tx2"/>
                </a:solidFill>
                <a:latin typeface="Arial" panose="020B0604020202020204" pitchFamily="34" charset="0"/>
              </a:rPr>
              <a:t>101</a:t>
            </a:r>
            <a:r>
              <a:rPr lang="zh-CN" altLang="en-GB" sz="2000" noProof="1">
                <a:solidFill>
                  <a:schemeClr val="tx2"/>
                </a:solidFill>
                <a:latin typeface="Arial" panose="020B0604020202020204" pitchFamily="34" charset="0"/>
              </a:rPr>
              <a:t>）</a:t>
            </a:r>
          </a:p>
          <a:p>
            <a:pPr eaLnBrk="1" hangingPunct="1">
              <a:lnSpc>
                <a:spcPct val="80000"/>
              </a:lnSpc>
              <a:defRPr/>
            </a:pPr>
            <a:r>
              <a:rPr lang="zh-CN" altLang="en-GB" sz="2000" noProof="1">
                <a:solidFill>
                  <a:srgbClr val="CC0000"/>
                </a:solidFill>
                <a:latin typeface="Arial" panose="020B0604020202020204" pitchFamily="34" charset="0"/>
              </a:rPr>
              <a:t>（</a:t>
            </a:r>
            <a:r>
              <a:rPr lang="en-GB" altLang="zh-CN" sz="2000" noProof="1">
                <a:solidFill>
                  <a:srgbClr val="CC0000"/>
                </a:solidFill>
                <a:latin typeface="Arial" panose="020B0604020202020204" pitchFamily="34" charset="0"/>
              </a:rPr>
              <a:t>3</a:t>
            </a:r>
            <a:r>
              <a:rPr lang="zh-CN" altLang="en-GB" sz="2000" noProof="1">
                <a:solidFill>
                  <a:srgbClr val="CC0000"/>
                </a:solidFill>
                <a:latin typeface="Arial" panose="020B0604020202020204" pitchFamily="34" charset="0"/>
              </a:rPr>
              <a:t>）结果规格化：</a:t>
            </a:r>
            <a:r>
              <a:rPr lang="zh-CN" altLang="en-GB" sz="2000" noProof="1">
                <a:solidFill>
                  <a:schemeClr val="tx2"/>
                </a:solidFill>
                <a:latin typeface="Arial" panose="020B0604020202020204" pitchFamily="34" charset="0"/>
              </a:rPr>
              <a:t>左规一位，无溢出：</a:t>
            </a:r>
            <a:endParaRPr lang="zh-CN" altLang="en-US" sz="2000" noProof="1">
              <a:solidFill>
                <a:schemeClr val="tx2"/>
              </a:solidFill>
              <a:latin typeface="Arial" panose="020B0604020202020204" pitchFamily="34" charset="0"/>
            </a:endParaRPr>
          </a:p>
          <a:p>
            <a:pPr lvl="1" eaLnBrk="1" hangingPunct="1">
              <a:lnSpc>
                <a:spcPct val="80000"/>
              </a:lnSpc>
              <a:defRPr/>
            </a:pPr>
            <a:r>
              <a:rPr lang="en-US" altLang="zh-CN" sz="2000" noProof="1">
                <a:cs typeface="+mn-ea"/>
              </a:rPr>
              <a:t>[M</a:t>
            </a:r>
            <a:r>
              <a:rPr lang="en-US" altLang="zh-CN" sz="2000" baseline="-25000" noProof="1">
                <a:cs typeface="+mn-ea"/>
              </a:rPr>
              <a:t>Z</a:t>
            </a:r>
            <a:r>
              <a:rPr lang="en-US" altLang="zh-CN" sz="2000" noProof="1">
                <a:cs typeface="+mn-ea"/>
              </a:rPr>
              <a:t>]</a:t>
            </a:r>
            <a:r>
              <a:rPr lang="zh-CN" altLang="en-US" sz="2000" baseline="-25000" noProof="1">
                <a:cs typeface="+mn-ea"/>
              </a:rPr>
              <a:t>补</a:t>
            </a:r>
            <a:r>
              <a:rPr lang="zh-CN" altLang="en-US" sz="2000" noProof="1">
                <a:cs typeface="+mn-ea"/>
              </a:rPr>
              <a:t> </a:t>
            </a:r>
            <a:r>
              <a:rPr lang="en-US" altLang="zh-CN" sz="2000" noProof="1">
                <a:cs typeface="+mn-ea"/>
              </a:rPr>
              <a:t>= </a:t>
            </a:r>
            <a:r>
              <a:rPr lang="en-GB" altLang="zh-CN" sz="2000" noProof="1">
                <a:cs typeface="+mn-ea"/>
              </a:rPr>
              <a:t>11.0000011</a:t>
            </a:r>
            <a:r>
              <a:rPr lang="zh-CN" altLang="en-GB" sz="2000" noProof="1">
                <a:cs typeface="+mn-ea"/>
              </a:rPr>
              <a:t>（</a:t>
            </a:r>
            <a:r>
              <a:rPr lang="en-GB" altLang="zh-CN" sz="2000" noProof="1">
                <a:cs typeface="+mn-ea"/>
              </a:rPr>
              <a:t>01</a:t>
            </a:r>
            <a:r>
              <a:rPr lang="zh-CN" altLang="en-GB" sz="2000" noProof="1">
                <a:cs typeface="+mn-ea"/>
              </a:rPr>
              <a:t>） </a:t>
            </a:r>
          </a:p>
          <a:p>
            <a:pPr lvl="1" eaLnBrk="1" hangingPunct="1">
              <a:lnSpc>
                <a:spcPct val="80000"/>
              </a:lnSpc>
              <a:defRPr/>
            </a:pPr>
            <a:r>
              <a:rPr lang="en-US" altLang="zh-CN" sz="2000" noProof="1">
                <a:cs typeface="+mn-ea"/>
              </a:rPr>
              <a:t>[E</a:t>
            </a:r>
            <a:r>
              <a:rPr lang="en-US" altLang="zh-CN" sz="2000" baseline="-25000" noProof="1">
                <a:cs typeface="+mn-ea"/>
              </a:rPr>
              <a:t>Z</a:t>
            </a:r>
            <a:r>
              <a:rPr lang="en-US" altLang="zh-CN" sz="2000" noProof="1">
                <a:cs typeface="+mn-ea"/>
              </a:rPr>
              <a:t>]</a:t>
            </a:r>
            <a:r>
              <a:rPr lang="zh-CN" altLang="en-US" sz="2000" baseline="-25000" noProof="1">
                <a:cs typeface="+mn-ea"/>
              </a:rPr>
              <a:t>补</a:t>
            </a:r>
            <a:r>
              <a:rPr lang="zh-CN" altLang="en-US" sz="2000" noProof="1">
                <a:cs typeface="+mn-ea"/>
              </a:rPr>
              <a:t> </a:t>
            </a:r>
            <a:r>
              <a:rPr lang="en-US" altLang="zh-CN" sz="2000" noProof="1">
                <a:cs typeface="+mn-ea"/>
              </a:rPr>
              <a:t>= 00</a:t>
            </a:r>
            <a:r>
              <a:rPr lang="zh-CN" altLang="en-US" sz="2000" noProof="1">
                <a:cs typeface="+mn-ea"/>
              </a:rPr>
              <a:t>，</a:t>
            </a:r>
            <a:r>
              <a:rPr lang="en-US" altLang="zh-CN" sz="2000" noProof="1">
                <a:cs typeface="+mn-ea"/>
              </a:rPr>
              <a:t>001 + 11</a:t>
            </a:r>
            <a:r>
              <a:rPr lang="zh-CN" altLang="en-US" sz="2000" noProof="1">
                <a:cs typeface="+mn-ea"/>
              </a:rPr>
              <a:t>，</a:t>
            </a:r>
            <a:r>
              <a:rPr lang="en-US" altLang="zh-CN" sz="2000" noProof="1">
                <a:cs typeface="+mn-ea"/>
              </a:rPr>
              <a:t>111= 00</a:t>
            </a:r>
            <a:r>
              <a:rPr lang="zh-CN" altLang="en-US" sz="2000" noProof="1">
                <a:cs typeface="+mn-ea"/>
              </a:rPr>
              <a:t>，</a:t>
            </a:r>
            <a:r>
              <a:rPr lang="en-US" altLang="zh-CN" sz="2000" noProof="1">
                <a:cs typeface="+mn-ea"/>
              </a:rPr>
              <a:t>000</a:t>
            </a:r>
            <a:endParaRPr lang="en-GB" altLang="zh-CN" sz="2000" noProof="1">
              <a:cs typeface="+mn-ea"/>
            </a:endParaRPr>
          </a:p>
          <a:p>
            <a:pPr eaLnBrk="1" hangingPunct="1">
              <a:lnSpc>
                <a:spcPct val="80000"/>
              </a:lnSpc>
              <a:defRPr/>
            </a:pPr>
            <a:r>
              <a:rPr lang="zh-CN" altLang="en-GB" sz="2000" noProof="1">
                <a:solidFill>
                  <a:srgbClr val="CC0000"/>
                </a:solidFill>
                <a:latin typeface="Arial" panose="020B0604020202020204" pitchFamily="34" charset="0"/>
              </a:rPr>
              <a:t>（</a:t>
            </a:r>
            <a:r>
              <a:rPr lang="en-GB" altLang="zh-CN" sz="2000" noProof="1">
                <a:solidFill>
                  <a:srgbClr val="CC0000"/>
                </a:solidFill>
                <a:latin typeface="Arial" panose="020B0604020202020204" pitchFamily="34" charset="0"/>
              </a:rPr>
              <a:t>4</a:t>
            </a:r>
            <a:r>
              <a:rPr lang="zh-CN" altLang="en-GB" sz="2000" noProof="1">
                <a:solidFill>
                  <a:srgbClr val="CC0000"/>
                </a:solidFill>
                <a:latin typeface="Arial" panose="020B0604020202020204" pitchFamily="34" charset="0"/>
              </a:rPr>
              <a:t>）舍入：</a:t>
            </a:r>
            <a:r>
              <a:rPr lang="zh-CN" altLang="en-GB" sz="2400" noProof="1"/>
              <a:t>按照</a:t>
            </a:r>
            <a:r>
              <a:rPr lang="en-GB" altLang="zh-CN" sz="2400" noProof="1"/>
              <a:t>0</a:t>
            </a:r>
            <a:r>
              <a:rPr lang="zh-CN" altLang="en-GB" sz="2400" noProof="1"/>
              <a:t>舍</a:t>
            </a:r>
            <a:r>
              <a:rPr lang="en-GB" altLang="zh-CN" sz="2400" noProof="1"/>
              <a:t>1</a:t>
            </a:r>
            <a:r>
              <a:rPr lang="zh-CN" altLang="en-GB" sz="2400" noProof="1"/>
              <a:t>入法，尾数多余位舍去</a:t>
            </a:r>
          </a:p>
          <a:p>
            <a:pPr eaLnBrk="1" hangingPunct="1">
              <a:lnSpc>
                <a:spcPct val="80000"/>
              </a:lnSpc>
              <a:defRPr/>
            </a:pPr>
            <a:r>
              <a:rPr lang="zh-CN" altLang="en-GB" sz="2000" noProof="1">
                <a:solidFill>
                  <a:schemeClr val="tx2"/>
                </a:solidFill>
                <a:latin typeface="Arial" panose="020B0604020202020204" pitchFamily="34" charset="0"/>
              </a:rPr>
              <a:t>结果为：</a:t>
            </a:r>
            <a:r>
              <a:rPr lang="en-GB" altLang="zh-CN" sz="2000" noProof="1">
                <a:solidFill>
                  <a:srgbClr val="CC0000"/>
                </a:solidFill>
                <a:latin typeface="Arial" panose="020B0604020202020204" pitchFamily="34" charset="0"/>
              </a:rPr>
              <a:t>[Z]</a:t>
            </a:r>
            <a:r>
              <a:rPr lang="zh-CN" altLang="en-GB" sz="2000" baseline="-25000" noProof="1">
                <a:solidFill>
                  <a:srgbClr val="CC0000"/>
                </a:solidFill>
                <a:latin typeface="Arial" panose="020B0604020202020204" pitchFamily="34" charset="0"/>
              </a:rPr>
              <a:t>浮</a:t>
            </a:r>
            <a:r>
              <a:rPr lang="zh-CN" altLang="en-GB" sz="2000" noProof="1">
                <a:solidFill>
                  <a:srgbClr val="CC0000"/>
                </a:solidFill>
                <a:latin typeface="Arial" panose="020B0604020202020204" pitchFamily="34" charset="0"/>
              </a:rPr>
              <a:t> </a:t>
            </a:r>
            <a:r>
              <a:rPr lang="en-GB" altLang="zh-CN" sz="2000" noProof="1">
                <a:solidFill>
                  <a:srgbClr val="CC0000"/>
                </a:solidFill>
                <a:latin typeface="Arial" panose="020B0604020202020204" pitchFamily="34" charset="0"/>
              </a:rPr>
              <a:t>= 0</a:t>
            </a:r>
            <a:r>
              <a:rPr lang="zh-CN" altLang="en-GB" sz="2000" noProof="1">
                <a:solidFill>
                  <a:srgbClr val="CC0000"/>
                </a:solidFill>
                <a:latin typeface="Arial" panose="020B0604020202020204" pitchFamily="34" charset="0"/>
              </a:rPr>
              <a:t>，</a:t>
            </a:r>
            <a:r>
              <a:rPr lang="en-GB" altLang="zh-CN" sz="2000" noProof="1">
                <a:solidFill>
                  <a:srgbClr val="CC0000"/>
                </a:solidFill>
                <a:latin typeface="Arial" panose="020B0604020202020204" pitchFamily="34" charset="0"/>
              </a:rPr>
              <a:t>000   1.0000011</a:t>
            </a:r>
            <a:endParaRPr lang="en-US" altLang="zh-CN" sz="2000" noProof="1">
              <a:solidFill>
                <a:schemeClr val="tx2"/>
              </a:solidFill>
              <a:latin typeface="Arial" panose="020B0604020202020204" pitchFamily="34"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8632317E-B42C-7A1F-30B9-F6D573A9081E}"/>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203</a:t>
            </a:fld>
            <a:endParaRPr lang="en-US" altLang="zh-CN" sz="1400"/>
          </a:p>
        </p:txBody>
      </p:sp>
      <p:sp>
        <p:nvSpPr>
          <p:cNvPr id="219138" name="Rectangle 2">
            <a:extLst>
              <a:ext uri="{FF2B5EF4-FFF2-40B4-BE49-F238E27FC236}">
                <a16:creationId xmlns:a16="http://schemas.microsoft.com/office/drawing/2014/main" id="{CFD5C545-0111-C3DB-637B-3E47CE49EAE2}"/>
              </a:ext>
            </a:extLst>
          </p:cNvPr>
          <p:cNvSpPr>
            <a:spLocks noGrp="1" noChangeArrowheads="1"/>
          </p:cNvSpPr>
          <p:nvPr>
            <p:ph type="title"/>
          </p:nvPr>
        </p:nvSpPr>
        <p:spPr/>
        <p:txBody>
          <a:bodyPr/>
          <a:lstStyle/>
          <a:p>
            <a:pPr eaLnBrk="1" hangingPunct="1">
              <a:defRPr/>
            </a:pPr>
            <a:r>
              <a:rPr kumimoji="1" lang="zh-CN" altLang="en-US" dirty="0"/>
              <a:t>二、浮点乘除运算</a:t>
            </a:r>
          </a:p>
        </p:txBody>
      </p:sp>
      <p:sp>
        <p:nvSpPr>
          <p:cNvPr id="219139" name="Rectangle 3">
            <a:extLst>
              <a:ext uri="{FF2B5EF4-FFF2-40B4-BE49-F238E27FC236}">
                <a16:creationId xmlns:a16="http://schemas.microsoft.com/office/drawing/2014/main" id="{6C721E84-3A0A-7771-C4A8-68358106C444}"/>
              </a:ext>
            </a:extLst>
          </p:cNvPr>
          <p:cNvSpPr>
            <a:spLocks noGrp="1" noChangeArrowheads="1"/>
          </p:cNvSpPr>
          <p:nvPr>
            <p:ph idx="1"/>
          </p:nvPr>
        </p:nvSpPr>
        <p:spPr>
          <a:xfrm>
            <a:off x="684213" y="1268413"/>
            <a:ext cx="7772400" cy="1584325"/>
          </a:xfrm>
        </p:spPr>
        <p:txBody>
          <a:bodyPr/>
          <a:lstStyle/>
          <a:p>
            <a:pPr eaLnBrk="1" hangingPunct="1">
              <a:defRPr/>
            </a:pPr>
            <a:r>
              <a:rPr kumimoji="1" lang="en-US" altLang="zh-CN"/>
              <a:t>1</a:t>
            </a:r>
            <a:r>
              <a:rPr kumimoji="1" lang="zh-CN" altLang="en-US"/>
              <a:t>、浮点数乘法运算：</a:t>
            </a:r>
          </a:p>
          <a:p>
            <a:pPr lvl="1" eaLnBrk="1" hangingPunct="1">
              <a:defRPr/>
            </a:pPr>
            <a:r>
              <a:rPr kumimoji="1" lang="zh-CN" altLang="en-US">
                <a:cs typeface="+mn-ea"/>
              </a:rPr>
              <a:t>假设两个浮点数</a:t>
            </a:r>
            <a:r>
              <a:rPr kumimoji="1" lang="en-US" altLang="zh-CN">
                <a:cs typeface="+mn-ea"/>
              </a:rPr>
              <a:t>X</a:t>
            </a:r>
            <a:r>
              <a:rPr kumimoji="1" lang="zh-CN" altLang="en-US">
                <a:cs typeface="+mn-ea"/>
              </a:rPr>
              <a:t>和</a:t>
            </a:r>
            <a:r>
              <a:rPr kumimoji="1" lang="en-US" altLang="zh-CN">
                <a:cs typeface="+mn-ea"/>
              </a:rPr>
              <a:t>Y</a:t>
            </a:r>
            <a:r>
              <a:rPr kumimoji="1" lang="zh-CN" altLang="en-US">
                <a:cs typeface="+mn-ea"/>
              </a:rPr>
              <a:t>：</a:t>
            </a:r>
          </a:p>
        </p:txBody>
      </p:sp>
      <p:graphicFrame>
        <p:nvGraphicFramePr>
          <p:cNvPr id="219140" name="Object 4">
            <a:extLst>
              <a:ext uri="{FF2B5EF4-FFF2-40B4-BE49-F238E27FC236}">
                <a16:creationId xmlns:a16="http://schemas.microsoft.com/office/drawing/2014/main" id="{D89B42BA-1E7C-B74A-722B-91696FCB5EF4}"/>
              </a:ext>
            </a:extLst>
          </p:cNvPr>
          <p:cNvGraphicFramePr>
            <a:graphicFrameLocks/>
          </p:cNvGraphicFramePr>
          <p:nvPr/>
        </p:nvGraphicFramePr>
        <p:xfrm>
          <a:off x="900113" y="2638425"/>
          <a:ext cx="2376487" cy="658813"/>
        </p:xfrm>
        <a:graphic>
          <a:graphicData uri="http://schemas.openxmlformats.org/presentationml/2006/ole">
            <mc:AlternateContent xmlns:mc="http://schemas.openxmlformats.org/markup-compatibility/2006">
              <mc:Choice xmlns:v="urn:schemas-microsoft-com:vml" Requires="v">
                <p:oleObj r:id="rId2" imgW="787058" imgH="215806" progId="Equation.3">
                  <p:embed/>
                </p:oleObj>
              </mc:Choice>
              <mc:Fallback>
                <p:oleObj r:id="rId2" imgW="787058" imgH="215806" progId="Equation.3">
                  <p:embed/>
                  <p:pic>
                    <p:nvPicPr>
                      <p:cNvPr id="219140" name="Object 4">
                        <a:extLst>
                          <a:ext uri="{FF2B5EF4-FFF2-40B4-BE49-F238E27FC236}">
                            <a16:creationId xmlns:a16="http://schemas.microsoft.com/office/drawing/2014/main" id="{D89B42BA-1E7C-B74A-722B-91696FCB5EF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638425"/>
                        <a:ext cx="237648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9141" name="Object 5">
            <a:extLst>
              <a:ext uri="{FF2B5EF4-FFF2-40B4-BE49-F238E27FC236}">
                <a16:creationId xmlns:a16="http://schemas.microsoft.com/office/drawing/2014/main" id="{12C5B0C3-476B-C216-1F83-149DEB193EE7}"/>
              </a:ext>
            </a:extLst>
          </p:cNvPr>
          <p:cNvGraphicFramePr>
            <a:graphicFrameLocks/>
          </p:cNvGraphicFramePr>
          <p:nvPr/>
        </p:nvGraphicFramePr>
        <p:xfrm>
          <a:off x="4140200" y="2565400"/>
          <a:ext cx="2446338" cy="695325"/>
        </p:xfrm>
        <a:graphic>
          <a:graphicData uri="http://schemas.openxmlformats.org/presentationml/2006/ole">
            <mc:AlternateContent xmlns:mc="http://schemas.openxmlformats.org/markup-compatibility/2006">
              <mc:Choice xmlns:v="urn:schemas-microsoft-com:vml" Requires="v">
                <p:oleObj r:id="rId4" imgW="774364" imgH="215806" progId="Equation.3">
                  <p:embed/>
                </p:oleObj>
              </mc:Choice>
              <mc:Fallback>
                <p:oleObj r:id="rId4" imgW="774364" imgH="215806" progId="Equation.3">
                  <p:embed/>
                  <p:pic>
                    <p:nvPicPr>
                      <p:cNvPr id="219141" name="Object 5">
                        <a:extLst>
                          <a:ext uri="{FF2B5EF4-FFF2-40B4-BE49-F238E27FC236}">
                            <a16:creationId xmlns:a16="http://schemas.microsoft.com/office/drawing/2014/main" id="{12C5B0C3-476B-C216-1F83-149DEB193EE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2565400"/>
                        <a:ext cx="244633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9142" name="Object 6">
            <a:extLst>
              <a:ext uri="{FF2B5EF4-FFF2-40B4-BE49-F238E27FC236}">
                <a16:creationId xmlns:a16="http://schemas.microsoft.com/office/drawing/2014/main" id="{3113C66A-7DBB-BF35-9C55-FE5A96F9C559}"/>
              </a:ext>
            </a:extLst>
          </p:cNvPr>
          <p:cNvGraphicFramePr>
            <a:graphicFrameLocks/>
          </p:cNvGraphicFramePr>
          <p:nvPr/>
        </p:nvGraphicFramePr>
        <p:xfrm>
          <a:off x="900113" y="3573463"/>
          <a:ext cx="6840537" cy="704850"/>
        </p:xfrm>
        <a:graphic>
          <a:graphicData uri="http://schemas.openxmlformats.org/presentationml/2006/ole">
            <mc:AlternateContent xmlns:mc="http://schemas.openxmlformats.org/markup-compatibility/2006">
              <mc:Choice xmlns:v="urn:schemas-microsoft-com:vml" Requires="v">
                <p:oleObj r:id="rId6" imgW="2120900" imgH="215900" progId="Equation.3">
                  <p:embed/>
                </p:oleObj>
              </mc:Choice>
              <mc:Fallback>
                <p:oleObj r:id="rId6" imgW="2120900" imgH="215900" progId="Equation.3">
                  <p:embed/>
                  <p:pic>
                    <p:nvPicPr>
                      <p:cNvPr id="219142" name="Object 6">
                        <a:extLst>
                          <a:ext uri="{FF2B5EF4-FFF2-40B4-BE49-F238E27FC236}">
                            <a16:creationId xmlns:a16="http://schemas.microsoft.com/office/drawing/2014/main" id="{3113C66A-7DBB-BF35-9C55-FE5A96F9C55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573463"/>
                        <a:ext cx="68405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19140"/>
                                        </p:tgtEl>
                                        <p:attrNameLst>
                                          <p:attrName>style.visibility</p:attrName>
                                        </p:attrNameLst>
                                      </p:cBhvr>
                                      <p:to>
                                        <p:strVal val="visible"/>
                                      </p:to>
                                    </p:set>
                                    <p:anim to="" calcmode="lin" valueType="num">
                                      <p:cBhvr>
                                        <p:cTn id="7" dur="1" fill="hold"/>
                                        <p:tgtEl>
                                          <p:spTgt spid="219140"/>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19141"/>
                                        </p:tgtEl>
                                        <p:attrNameLst>
                                          <p:attrName>style.visibility</p:attrName>
                                        </p:attrNameLst>
                                      </p:cBhvr>
                                      <p:to>
                                        <p:strVal val="visible"/>
                                      </p:to>
                                    </p:set>
                                    <p:anim to="" calcmode="lin" valueType="num">
                                      <p:cBhvr>
                                        <p:cTn id="12" dur="1" fill="hold"/>
                                        <p:tgtEl>
                                          <p:spTgt spid="219141"/>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219142"/>
                                        </p:tgtEl>
                                        <p:attrNameLst>
                                          <p:attrName>style.visibility</p:attrName>
                                        </p:attrNameLst>
                                      </p:cBhvr>
                                      <p:to>
                                        <p:strVal val="visible"/>
                                      </p:to>
                                    </p:set>
                                    <p:anim to="" calcmode="lin" valueType="num">
                                      <p:cBhvr>
                                        <p:cTn id="17" dur="1" fill="hold"/>
                                        <p:tgtEl>
                                          <p:spTgt spid="21914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C04BCF2B-559E-2A67-8E64-02CAB8B57E5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204</a:t>
            </a:fld>
            <a:endParaRPr lang="en-US" altLang="zh-CN" sz="1400"/>
          </a:p>
        </p:txBody>
      </p:sp>
      <p:sp>
        <p:nvSpPr>
          <p:cNvPr id="211970" name="Rectangle 2">
            <a:extLst>
              <a:ext uri="{FF2B5EF4-FFF2-40B4-BE49-F238E27FC236}">
                <a16:creationId xmlns:a16="http://schemas.microsoft.com/office/drawing/2014/main" id="{A63F6B4B-72D5-571C-5566-844B43E9B612}"/>
              </a:ext>
            </a:extLst>
          </p:cNvPr>
          <p:cNvSpPr>
            <a:spLocks noGrp="1" noChangeArrowheads="1"/>
          </p:cNvSpPr>
          <p:nvPr>
            <p:ph idx="1"/>
          </p:nvPr>
        </p:nvSpPr>
        <p:spPr>
          <a:xfrm>
            <a:off x="684213" y="1268413"/>
            <a:ext cx="7848600" cy="3960812"/>
          </a:xfrm>
        </p:spPr>
        <p:txBody>
          <a:bodyPr/>
          <a:lstStyle/>
          <a:p>
            <a:pPr marL="365125" indent="-365125" eaLnBrk="1" hangingPunct="1">
              <a:spcBef>
                <a:spcPct val="10000"/>
              </a:spcBef>
              <a:defRPr/>
            </a:pPr>
            <a:r>
              <a:rPr kumimoji="1" lang="zh-CN" altLang="en-US" sz="2400" dirty="0">
                <a:solidFill>
                  <a:srgbClr val="CC0000"/>
                </a:solidFill>
              </a:rPr>
              <a:t>（</a:t>
            </a:r>
            <a:r>
              <a:rPr kumimoji="1" lang="en-US" altLang="zh-CN" sz="2400" dirty="0">
                <a:solidFill>
                  <a:srgbClr val="CC0000"/>
                </a:solidFill>
              </a:rPr>
              <a:t>1</a:t>
            </a:r>
            <a:r>
              <a:rPr kumimoji="1" lang="zh-CN" altLang="en-US" sz="2400" dirty="0">
                <a:solidFill>
                  <a:srgbClr val="CC0000"/>
                </a:solidFill>
              </a:rPr>
              <a:t>）</a:t>
            </a:r>
            <a:r>
              <a:rPr kumimoji="1" lang="en-US" altLang="zh-CN" sz="2400" dirty="0">
                <a:solidFill>
                  <a:srgbClr val="CC0000"/>
                </a:solidFill>
              </a:rPr>
              <a:t>0</a:t>
            </a:r>
            <a:r>
              <a:rPr kumimoji="1" lang="zh-CN" altLang="en-US" sz="2400" dirty="0">
                <a:solidFill>
                  <a:srgbClr val="CC0000"/>
                </a:solidFill>
              </a:rPr>
              <a:t>操作数检查</a:t>
            </a:r>
          </a:p>
          <a:p>
            <a:pPr marL="365125" indent="-365125" eaLnBrk="1" hangingPunct="1">
              <a:spcBef>
                <a:spcPct val="10000"/>
              </a:spcBef>
              <a:defRPr/>
            </a:pPr>
            <a:r>
              <a:rPr kumimoji="1" lang="zh-CN" altLang="en-US" sz="2400" dirty="0">
                <a:solidFill>
                  <a:srgbClr val="CC0000"/>
                </a:solidFill>
              </a:rPr>
              <a:t>（</a:t>
            </a:r>
            <a:r>
              <a:rPr kumimoji="1" lang="en-US" altLang="zh-CN" sz="2400" dirty="0">
                <a:solidFill>
                  <a:srgbClr val="CC0000"/>
                </a:solidFill>
              </a:rPr>
              <a:t>2</a:t>
            </a:r>
            <a:r>
              <a:rPr kumimoji="1" lang="zh-CN" altLang="en-US" sz="2400" dirty="0">
                <a:solidFill>
                  <a:srgbClr val="CC0000"/>
                </a:solidFill>
              </a:rPr>
              <a:t>）阶码相加：</a:t>
            </a:r>
            <a:r>
              <a:rPr kumimoji="1" lang="zh-CN" altLang="en-US" sz="2400" dirty="0">
                <a:solidFill>
                  <a:srgbClr val="0000FF"/>
                </a:solidFill>
              </a:rPr>
              <a:t>阶码相加可以采用补码或者移码的定点整数加法，同时对相加结果判溢，一旦发生正溢出，则需报告溢出，若发生负溢出，则将结果置为机器零。</a:t>
            </a:r>
            <a:endParaRPr kumimoji="1" lang="en-US" altLang="zh-CN" sz="2400" dirty="0">
              <a:solidFill>
                <a:srgbClr val="0000FF"/>
              </a:solidFill>
            </a:endParaRPr>
          </a:p>
          <a:p>
            <a:pPr marL="365125" indent="-365125" eaLnBrk="1" hangingPunct="1">
              <a:spcBef>
                <a:spcPct val="10000"/>
              </a:spcBef>
              <a:defRPr/>
            </a:pPr>
            <a:endParaRPr kumimoji="1" lang="en-US" altLang="zh-CN" sz="2400" dirty="0">
              <a:solidFill>
                <a:srgbClr val="0000FF"/>
              </a:solidFill>
            </a:endParaRPr>
          </a:p>
          <a:p>
            <a:pPr marL="365125" indent="-365125" eaLnBrk="1" hangingPunct="1">
              <a:spcBef>
                <a:spcPct val="10000"/>
              </a:spcBef>
              <a:buFontTx/>
              <a:buNone/>
              <a:defRPr/>
            </a:pPr>
            <a:endParaRPr kumimoji="1" lang="zh-CN" altLang="en-US" sz="2400" dirty="0">
              <a:solidFill>
                <a:srgbClr val="0000FF"/>
              </a:solidFill>
            </a:endParaRPr>
          </a:p>
          <a:p>
            <a:pPr marL="365125" indent="-365125" eaLnBrk="1" hangingPunct="1">
              <a:spcBef>
                <a:spcPct val="10000"/>
              </a:spcBef>
              <a:defRPr/>
            </a:pPr>
            <a:r>
              <a:rPr kumimoji="1" lang="zh-CN" altLang="en-US" sz="2400" dirty="0">
                <a:solidFill>
                  <a:srgbClr val="CC0000"/>
                </a:solidFill>
              </a:rPr>
              <a:t>（</a:t>
            </a:r>
            <a:r>
              <a:rPr kumimoji="1" lang="en-US" altLang="zh-CN" sz="2400" dirty="0">
                <a:solidFill>
                  <a:srgbClr val="CC0000"/>
                </a:solidFill>
              </a:rPr>
              <a:t>3</a:t>
            </a:r>
            <a:r>
              <a:rPr kumimoji="1" lang="zh-CN" altLang="en-US" sz="2400" dirty="0">
                <a:solidFill>
                  <a:srgbClr val="CC0000"/>
                </a:solidFill>
              </a:rPr>
              <a:t>）尾数相乘</a:t>
            </a:r>
          </a:p>
          <a:p>
            <a:pPr marL="365125" indent="-365125" eaLnBrk="1" hangingPunct="1">
              <a:spcBef>
                <a:spcPct val="10000"/>
              </a:spcBef>
              <a:defRPr/>
            </a:pPr>
            <a:r>
              <a:rPr kumimoji="1" lang="zh-CN" altLang="en-US" sz="2400" dirty="0">
                <a:solidFill>
                  <a:srgbClr val="CC0000"/>
                </a:solidFill>
              </a:rPr>
              <a:t>（</a:t>
            </a:r>
            <a:r>
              <a:rPr kumimoji="1" lang="en-US" altLang="zh-CN" sz="2400" dirty="0">
                <a:solidFill>
                  <a:srgbClr val="CC0000"/>
                </a:solidFill>
              </a:rPr>
              <a:t>4</a:t>
            </a:r>
            <a:r>
              <a:rPr kumimoji="1" lang="zh-CN" altLang="en-US" sz="2400" dirty="0">
                <a:solidFill>
                  <a:srgbClr val="CC0000"/>
                </a:solidFill>
              </a:rPr>
              <a:t>）结果规格化</a:t>
            </a:r>
            <a:endParaRPr kumimoji="1" lang="zh-CN" altLang="en-US" sz="2400" dirty="0">
              <a:solidFill>
                <a:srgbClr val="0000FF"/>
              </a:solidFill>
            </a:endParaRPr>
          </a:p>
          <a:p>
            <a:pPr marL="365125" indent="-365125" eaLnBrk="1" hangingPunct="1">
              <a:spcBef>
                <a:spcPct val="10000"/>
              </a:spcBef>
              <a:defRPr/>
            </a:pPr>
            <a:r>
              <a:rPr kumimoji="1" lang="zh-CN" altLang="en-US" sz="2400" dirty="0">
                <a:solidFill>
                  <a:srgbClr val="CC0000"/>
                </a:solidFill>
              </a:rPr>
              <a:t>（</a:t>
            </a:r>
            <a:r>
              <a:rPr kumimoji="1" lang="en-US" altLang="zh-CN" sz="2400" dirty="0">
                <a:solidFill>
                  <a:srgbClr val="CC0000"/>
                </a:solidFill>
              </a:rPr>
              <a:t>5</a:t>
            </a:r>
            <a:r>
              <a:rPr kumimoji="1" lang="zh-CN" altLang="en-US" sz="2400" dirty="0">
                <a:solidFill>
                  <a:srgbClr val="CC0000"/>
                </a:solidFill>
              </a:rPr>
              <a:t>）舍入处理：</a:t>
            </a:r>
            <a:r>
              <a:rPr kumimoji="1" lang="zh-CN" altLang="en-US" sz="2400" dirty="0">
                <a:solidFill>
                  <a:srgbClr val="0000FF"/>
                </a:solidFill>
              </a:rPr>
              <a:t>尾数相乘的结果长度是尾数长度的两倍，必须对低位舍入。 </a:t>
            </a:r>
          </a:p>
        </p:txBody>
      </p:sp>
      <p:sp>
        <p:nvSpPr>
          <p:cNvPr id="211971" name="Rectangle 3">
            <a:extLst>
              <a:ext uri="{FF2B5EF4-FFF2-40B4-BE49-F238E27FC236}">
                <a16:creationId xmlns:a16="http://schemas.microsoft.com/office/drawing/2014/main" id="{4B7A7F8C-7776-09D6-1B9C-F1B2EC2688D8}"/>
              </a:ext>
            </a:extLst>
          </p:cNvPr>
          <p:cNvSpPr>
            <a:spLocks noGrp="1" noChangeArrowheads="1"/>
          </p:cNvSpPr>
          <p:nvPr>
            <p:ph type="title"/>
          </p:nvPr>
        </p:nvSpPr>
        <p:spPr/>
        <p:txBody>
          <a:bodyPr/>
          <a:lstStyle/>
          <a:p>
            <a:pPr eaLnBrk="1" hangingPunct="1">
              <a:defRPr/>
            </a:pPr>
            <a:r>
              <a:rPr kumimoji="1" lang="zh-CN" altLang="en-US"/>
              <a:t>浮点乘法运算步骤</a:t>
            </a:r>
          </a:p>
        </p:txBody>
      </p:sp>
      <p:sp>
        <p:nvSpPr>
          <p:cNvPr id="49157" name="Rectangle 13">
            <a:extLst>
              <a:ext uri="{FF2B5EF4-FFF2-40B4-BE49-F238E27FC236}">
                <a16:creationId xmlns:a16="http://schemas.microsoft.com/office/drawing/2014/main" id="{60048D42-933D-70BE-C396-0EDB283C53C7}"/>
              </a:ext>
            </a:extLst>
          </p:cNvPr>
          <p:cNvSpPr>
            <a:spLocks noChangeArrowheads="1"/>
          </p:cNvSpPr>
          <p:nvPr/>
        </p:nvSpPr>
        <p:spPr bwMode="auto">
          <a:xfrm>
            <a:off x="0" y="3000375"/>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t>    </a:t>
            </a:r>
            <a:r>
              <a:rPr lang="zh-CN" altLang="en-US" sz="2000" dirty="0">
                <a:solidFill>
                  <a:srgbClr val="0000FF"/>
                </a:solidFill>
              </a:rPr>
              <a:t>移码双符号位的最高符号位恒用</a:t>
            </a:r>
            <a:r>
              <a:rPr lang="en-US" altLang="zh-CN" sz="2000" dirty="0">
                <a:solidFill>
                  <a:srgbClr val="0000FF"/>
                </a:solidFill>
              </a:rPr>
              <a:t>0</a:t>
            </a:r>
            <a:r>
              <a:rPr lang="zh-CN" altLang="en-US" sz="2000" dirty="0">
                <a:solidFill>
                  <a:srgbClr val="0000FF"/>
                </a:solidFill>
              </a:rPr>
              <a:t>参加加</a:t>
            </a:r>
            <a:r>
              <a:rPr lang="en-US" altLang="zh-CN" sz="2000" dirty="0">
                <a:solidFill>
                  <a:srgbClr val="0000FF"/>
                </a:solidFill>
              </a:rPr>
              <a:t>/</a:t>
            </a:r>
            <a:r>
              <a:rPr lang="zh-CN" altLang="en-US" sz="2000" dirty="0">
                <a:solidFill>
                  <a:srgbClr val="0000FF"/>
                </a:solidFill>
              </a:rPr>
              <a:t>减运算，</a:t>
            </a:r>
          </a:p>
          <a:p>
            <a:r>
              <a:rPr lang="zh-CN" altLang="en-US" sz="2000" dirty="0">
                <a:solidFill>
                  <a:srgbClr val="0000FF"/>
                </a:solidFill>
              </a:rPr>
              <a:t>     若运算结果双符号位</a:t>
            </a:r>
            <a:r>
              <a:rPr lang="en-US" altLang="zh-CN" sz="2000" dirty="0">
                <a:solidFill>
                  <a:srgbClr val="0000FF"/>
                </a:solidFill>
              </a:rPr>
              <a:t>S</a:t>
            </a:r>
            <a:r>
              <a:rPr lang="en-US" altLang="zh-CN" sz="2000" baseline="-30000" dirty="0">
                <a:solidFill>
                  <a:srgbClr val="0000FF"/>
                </a:solidFill>
              </a:rPr>
              <a:t>0</a:t>
            </a:r>
            <a:r>
              <a:rPr lang="en-US" altLang="zh-CN" dirty="0">
                <a:solidFill>
                  <a:srgbClr val="0000FF"/>
                </a:solidFill>
              </a:rPr>
              <a:t>´</a:t>
            </a:r>
            <a:r>
              <a:rPr lang="en-US" altLang="zh-CN" sz="2000" dirty="0">
                <a:solidFill>
                  <a:srgbClr val="0000FF"/>
                </a:solidFill>
              </a:rPr>
              <a:t>S</a:t>
            </a:r>
            <a:r>
              <a:rPr lang="en-US" altLang="zh-CN" sz="2000" baseline="-30000" dirty="0">
                <a:solidFill>
                  <a:srgbClr val="0000FF"/>
                </a:solidFill>
              </a:rPr>
              <a:t>0    </a:t>
            </a:r>
            <a:r>
              <a:rPr lang="zh-CN" altLang="en-US" sz="2000" dirty="0">
                <a:solidFill>
                  <a:srgbClr val="0000FF"/>
                </a:solidFill>
              </a:rPr>
              <a:t>则</a:t>
            </a:r>
          </a:p>
        </p:txBody>
      </p:sp>
      <p:grpSp>
        <p:nvGrpSpPr>
          <p:cNvPr id="49158" name="Group 5">
            <a:extLst>
              <a:ext uri="{FF2B5EF4-FFF2-40B4-BE49-F238E27FC236}">
                <a16:creationId xmlns:a16="http://schemas.microsoft.com/office/drawing/2014/main" id="{85ADDE1E-0ED7-024C-F85D-E04156427655}"/>
              </a:ext>
            </a:extLst>
          </p:cNvPr>
          <p:cNvGrpSpPr>
            <a:grpSpLocks/>
          </p:cNvGrpSpPr>
          <p:nvPr/>
        </p:nvGrpSpPr>
        <p:grpSpPr bwMode="auto">
          <a:xfrm>
            <a:off x="3962400" y="4954010"/>
            <a:ext cx="4197350" cy="1752600"/>
            <a:chOff x="44" y="50"/>
            <a:chExt cx="2567" cy="1230"/>
          </a:xfrm>
        </p:grpSpPr>
        <p:sp>
          <p:nvSpPr>
            <p:cNvPr id="49159" name="Text Box 8">
              <a:extLst>
                <a:ext uri="{FF2B5EF4-FFF2-40B4-BE49-F238E27FC236}">
                  <a16:creationId xmlns:a16="http://schemas.microsoft.com/office/drawing/2014/main" id="{5B139809-E6BB-6280-D5D5-0AA5E5B8EED9}"/>
                </a:ext>
              </a:extLst>
            </p:cNvPr>
            <p:cNvSpPr txBox="1">
              <a:spLocks noChangeArrowheads="1"/>
            </p:cNvSpPr>
            <p:nvPr/>
          </p:nvSpPr>
          <p:spPr bwMode="auto">
            <a:xfrm>
              <a:off x="44" y="602"/>
              <a:ext cx="93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dirty="0"/>
                <a:t>S</a:t>
              </a:r>
              <a:r>
                <a:rPr lang="en-US" altLang="zh-CN" baseline="-30000" dirty="0"/>
                <a:t>0</a:t>
              </a:r>
              <a:r>
                <a:rPr lang="en-US" altLang="zh-CN" dirty="0"/>
                <a:t>´S</a:t>
              </a:r>
              <a:r>
                <a:rPr lang="en-US" altLang="zh-CN" baseline="-30000" dirty="0"/>
                <a:t>0</a:t>
              </a:r>
              <a:r>
                <a:rPr lang="zh-CN" altLang="en-US" dirty="0"/>
                <a:t>＝</a:t>
              </a:r>
            </a:p>
            <a:p>
              <a:endParaRPr lang="en-US" altLang="zh-CN" dirty="0">
                <a:latin typeface="Arial" panose="020B0604020202020204" pitchFamily="34" charset="0"/>
              </a:endParaRPr>
            </a:p>
          </p:txBody>
        </p:sp>
        <p:sp>
          <p:nvSpPr>
            <p:cNvPr id="49160" name="Text Box 7">
              <a:extLst>
                <a:ext uri="{FF2B5EF4-FFF2-40B4-BE49-F238E27FC236}">
                  <a16:creationId xmlns:a16="http://schemas.microsoft.com/office/drawing/2014/main" id="{BA392340-C4C5-1882-11D7-12FBB30AB1C4}"/>
                </a:ext>
              </a:extLst>
            </p:cNvPr>
            <p:cNvSpPr txBox="1">
              <a:spLocks noChangeArrowheads="1"/>
            </p:cNvSpPr>
            <p:nvPr/>
          </p:nvSpPr>
          <p:spPr bwMode="auto">
            <a:xfrm>
              <a:off x="961" y="50"/>
              <a:ext cx="1650"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dirty="0"/>
                <a:t>00 </a:t>
              </a:r>
              <a:r>
                <a:rPr lang="zh-CN" altLang="en-US" dirty="0"/>
                <a:t>－ 结果为负</a:t>
              </a:r>
            </a:p>
            <a:p>
              <a:pPr algn="just"/>
              <a:r>
                <a:rPr lang="en-US" altLang="zh-CN" dirty="0"/>
                <a:t>01 </a:t>
              </a:r>
              <a:r>
                <a:rPr lang="zh-CN" altLang="en-US" dirty="0"/>
                <a:t>－ 结果为正</a:t>
              </a:r>
            </a:p>
            <a:p>
              <a:pPr algn="just"/>
              <a:r>
                <a:rPr lang="en-US" altLang="zh-CN" dirty="0"/>
                <a:t>10 </a:t>
              </a:r>
              <a:r>
                <a:rPr lang="zh-CN" altLang="en-US" dirty="0"/>
                <a:t>－ 结果上溢</a:t>
              </a:r>
            </a:p>
            <a:p>
              <a:pPr algn="just"/>
              <a:r>
                <a:rPr lang="en-US" altLang="zh-CN" dirty="0"/>
                <a:t>11 </a:t>
              </a:r>
              <a:r>
                <a:rPr lang="zh-CN" altLang="en-US" dirty="0"/>
                <a:t>－ 结果下溢</a:t>
              </a:r>
            </a:p>
            <a:p>
              <a:endParaRPr lang="en-US" altLang="zh-CN" dirty="0">
                <a:latin typeface="Arial" panose="020B0604020202020204" pitchFamily="34" charset="0"/>
              </a:endParaRPr>
            </a:p>
          </p:txBody>
        </p:sp>
        <p:sp>
          <p:nvSpPr>
            <p:cNvPr id="49161" name="AutoShape 6">
              <a:extLst>
                <a:ext uri="{FF2B5EF4-FFF2-40B4-BE49-F238E27FC236}">
                  <a16:creationId xmlns:a16="http://schemas.microsoft.com/office/drawing/2014/main" id="{C1EAC62D-F564-6FBD-0683-9AD7B19C8632}"/>
                </a:ext>
              </a:extLst>
            </p:cNvPr>
            <p:cNvSpPr>
              <a:spLocks/>
            </p:cNvSpPr>
            <p:nvPr/>
          </p:nvSpPr>
          <p:spPr bwMode="auto">
            <a:xfrm>
              <a:off x="743" y="150"/>
              <a:ext cx="143" cy="1125"/>
            </a:xfrm>
            <a:prstGeom prst="leftBrace">
              <a:avLst>
                <a:gd name="adj1" fmla="val 6530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39CC354B-D279-7E72-8843-91177E352F1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205</a:t>
            </a:fld>
            <a:endParaRPr lang="en-US" altLang="zh-CN" sz="1400"/>
          </a:p>
        </p:txBody>
      </p:sp>
      <p:sp>
        <p:nvSpPr>
          <p:cNvPr id="50179" name="Rectangle 2">
            <a:extLst>
              <a:ext uri="{FF2B5EF4-FFF2-40B4-BE49-F238E27FC236}">
                <a16:creationId xmlns:a16="http://schemas.microsoft.com/office/drawing/2014/main" id="{40FB517C-368B-7F94-2455-0EEB8AE1E574}"/>
              </a:ext>
            </a:extLst>
          </p:cNvPr>
          <p:cNvSpPr>
            <a:spLocks noChangeArrowheads="1"/>
          </p:cNvSpPr>
          <p:nvPr/>
        </p:nvSpPr>
        <p:spPr bwMode="auto">
          <a:xfrm>
            <a:off x="0" y="1919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0180" name="Object 3">
            <a:extLst>
              <a:ext uri="{FF2B5EF4-FFF2-40B4-BE49-F238E27FC236}">
                <a16:creationId xmlns:a16="http://schemas.microsoft.com/office/drawing/2014/main" id="{055C990D-10E7-2383-F6C4-D45880044A1E}"/>
              </a:ext>
            </a:extLst>
          </p:cNvPr>
          <p:cNvGraphicFramePr>
            <a:graphicFrameLocks/>
          </p:cNvGraphicFramePr>
          <p:nvPr/>
        </p:nvGraphicFramePr>
        <p:xfrm>
          <a:off x="250825" y="620713"/>
          <a:ext cx="8351838" cy="4916487"/>
        </p:xfrm>
        <a:graphic>
          <a:graphicData uri="http://schemas.openxmlformats.org/presentationml/2006/ole">
            <mc:AlternateContent xmlns:mc="http://schemas.openxmlformats.org/markup-compatibility/2006">
              <mc:Choice xmlns:v="urn:schemas-microsoft-com:vml" Requires="v">
                <p:oleObj r:id="rId2" imgW="6890400" imgH="3794040" progId="Visio.Drawing.11">
                  <p:embed/>
                </p:oleObj>
              </mc:Choice>
              <mc:Fallback>
                <p:oleObj r:id="rId2" imgW="6890400" imgH="3794040" progId="Visio.Drawing.11">
                  <p:embed/>
                  <p:pic>
                    <p:nvPicPr>
                      <p:cNvPr id="50180" name="Object 3">
                        <a:extLst>
                          <a:ext uri="{FF2B5EF4-FFF2-40B4-BE49-F238E27FC236}">
                            <a16:creationId xmlns:a16="http://schemas.microsoft.com/office/drawing/2014/main" id="{055C990D-10E7-2383-F6C4-D45880044A1E}"/>
                          </a:ext>
                        </a:extLst>
                      </p:cNvPr>
                      <p:cNvPicPr>
                        <a:picLocks noChangeArrowheads="1"/>
                      </p:cNvPicPr>
                      <p:nvPr/>
                    </p:nvPicPr>
                    <p:blipFill>
                      <a:blip r:embed="rId3">
                        <a:extLst>
                          <a:ext uri="{28A0092B-C50C-407E-A947-70E740481C1C}">
                            <a14:useLocalDpi xmlns:a14="http://schemas.microsoft.com/office/drawing/2010/main" val="0"/>
                          </a:ext>
                        </a:extLst>
                      </a:blip>
                      <a:srcRect l="2626"/>
                      <a:stretch>
                        <a:fillRect/>
                      </a:stretch>
                    </p:blipFill>
                    <p:spPr bwMode="auto">
                      <a:xfrm>
                        <a:off x="250825" y="620713"/>
                        <a:ext cx="8351838"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94BD5957-B393-F626-0287-51D899369F1C}"/>
              </a:ext>
            </a:extLst>
          </p:cNvPr>
          <p:cNvSpPr>
            <a:spLocks noGrp="1"/>
          </p:cNvSpPr>
          <p:nvPr>
            <p:ph type="title"/>
          </p:nvPr>
        </p:nvSpPr>
        <p:spPr/>
        <p:txBody>
          <a:bodyPr/>
          <a:lstStyle/>
          <a:p>
            <a:pPr eaLnBrk="1" hangingPunct="1">
              <a:defRPr/>
            </a:pPr>
            <a:r>
              <a:rPr lang="zh-CN" altLang="en-GB" noProof="1"/>
              <a:t>浮点数乘法运算流程</a:t>
            </a:r>
            <a:endParaRPr lang="zh-CN" altLang="en-US" noProof="1"/>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F4488BE1-AF96-F9FE-2870-B4E889E37E5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206</a:t>
            </a:fld>
            <a:endParaRPr lang="en-US" altLang="zh-CN" sz="1400"/>
          </a:p>
        </p:txBody>
      </p:sp>
      <p:sp>
        <p:nvSpPr>
          <p:cNvPr id="223234" name="Rectangle 2">
            <a:extLst>
              <a:ext uri="{FF2B5EF4-FFF2-40B4-BE49-F238E27FC236}">
                <a16:creationId xmlns:a16="http://schemas.microsoft.com/office/drawing/2014/main" id="{AD8FC2B1-9480-64B6-62C1-4ED59AF22276}"/>
              </a:ext>
            </a:extLst>
          </p:cNvPr>
          <p:cNvSpPr>
            <a:spLocks noGrp="1" noChangeArrowheads="1"/>
          </p:cNvSpPr>
          <p:nvPr>
            <p:ph type="title"/>
          </p:nvPr>
        </p:nvSpPr>
        <p:spPr/>
        <p:txBody>
          <a:bodyPr/>
          <a:lstStyle/>
          <a:p>
            <a:pPr eaLnBrk="1" hangingPunct="1">
              <a:defRPr/>
            </a:pPr>
            <a:r>
              <a:rPr kumimoji="1" lang="zh-CN" altLang="en-US"/>
              <a:t>二、浮点乘除运算</a:t>
            </a:r>
          </a:p>
        </p:txBody>
      </p:sp>
      <p:sp>
        <p:nvSpPr>
          <p:cNvPr id="223235" name="Rectangle 3">
            <a:extLst>
              <a:ext uri="{FF2B5EF4-FFF2-40B4-BE49-F238E27FC236}">
                <a16:creationId xmlns:a16="http://schemas.microsoft.com/office/drawing/2014/main" id="{8B8A1B33-3F82-EDE9-635D-DD58080BF7CB}"/>
              </a:ext>
            </a:extLst>
          </p:cNvPr>
          <p:cNvSpPr>
            <a:spLocks noGrp="1" noChangeArrowheads="1"/>
          </p:cNvSpPr>
          <p:nvPr>
            <p:ph idx="1"/>
          </p:nvPr>
        </p:nvSpPr>
        <p:spPr>
          <a:xfrm>
            <a:off x="611188" y="1196975"/>
            <a:ext cx="7772400" cy="1584325"/>
          </a:xfrm>
        </p:spPr>
        <p:txBody>
          <a:bodyPr/>
          <a:lstStyle/>
          <a:p>
            <a:pPr eaLnBrk="1" hangingPunct="1">
              <a:defRPr/>
            </a:pPr>
            <a:r>
              <a:rPr kumimoji="1" lang="en-US" altLang="zh-CN"/>
              <a:t>2</a:t>
            </a:r>
            <a:r>
              <a:rPr kumimoji="1" lang="zh-CN" altLang="en-US"/>
              <a:t>、浮点数除法运算：</a:t>
            </a:r>
          </a:p>
          <a:p>
            <a:pPr lvl="1" eaLnBrk="1" hangingPunct="1">
              <a:defRPr/>
            </a:pPr>
            <a:r>
              <a:rPr kumimoji="1" lang="zh-CN" altLang="en-US">
                <a:cs typeface="+mn-ea"/>
              </a:rPr>
              <a:t>假设两个浮点数</a:t>
            </a:r>
            <a:r>
              <a:rPr kumimoji="1" lang="en-US" altLang="zh-CN">
                <a:cs typeface="+mn-ea"/>
              </a:rPr>
              <a:t>X</a:t>
            </a:r>
            <a:r>
              <a:rPr kumimoji="1" lang="zh-CN" altLang="en-US">
                <a:cs typeface="+mn-ea"/>
              </a:rPr>
              <a:t>和</a:t>
            </a:r>
            <a:r>
              <a:rPr kumimoji="1" lang="en-US" altLang="zh-CN">
                <a:cs typeface="+mn-ea"/>
              </a:rPr>
              <a:t>Y</a:t>
            </a:r>
            <a:r>
              <a:rPr kumimoji="1" lang="zh-CN" altLang="en-US">
                <a:cs typeface="+mn-ea"/>
              </a:rPr>
              <a:t>：</a:t>
            </a:r>
          </a:p>
        </p:txBody>
      </p:sp>
      <p:graphicFrame>
        <p:nvGraphicFramePr>
          <p:cNvPr id="223239" name="Object 7">
            <a:extLst>
              <a:ext uri="{FF2B5EF4-FFF2-40B4-BE49-F238E27FC236}">
                <a16:creationId xmlns:a16="http://schemas.microsoft.com/office/drawing/2014/main" id="{6A82EDB3-96BB-2269-F3B7-17BD1E243BBF}"/>
              </a:ext>
            </a:extLst>
          </p:cNvPr>
          <p:cNvGraphicFramePr>
            <a:graphicFrameLocks/>
          </p:cNvGraphicFramePr>
          <p:nvPr/>
        </p:nvGraphicFramePr>
        <p:xfrm>
          <a:off x="1022350" y="2636838"/>
          <a:ext cx="2924175" cy="796925"/>
        </p:xfrm>
        <a:graphic>
          <a:graphicData uri="http://schemas.openxmlformats.org/presentationml/2006/ole">
            <mc:AlternateContent xmlns:mc="http://schemas.openxmlformats.org/markup-compatibility/2006">
              <mc:Choice xmlns:v="urn:schemas-microsoft-com:vml" Requires="v">
                <p:oleObj r:id="rId3" imgW="938985" imgH="253780" progId="Equation.3">
                  <p:embed/>
                </p:oleObj>
              </mc:Choice>
              <mc:Fallback>
                <p:oleObj r:id="rId3" imgW="938985" imgH="253780" progId="Equation.3">
                  <p:embed/>
                  <p:pic>
                    <p:nvPicPr>
                      <p:cNvPr id="223239" name="Object 7">
                        <a:extLst>
                          <a:ext uri="{FF2B5EF4-FFF2-40B4-BE49-F238E27FC236}">
                            <a16:creationId xmlns:a16="http://schemas.microsoft.com/office/drawing/2014/main" id="{6A82EDB3-96BB-2269-F3B7-17BD1E243B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50" y="2636838"/>
                        <a:ext cx="29241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3240" name="Object 8">
            <a:extLst>
              <a:ext uri="{FF2B5EF4-FFF2-40B4-BE49-F238E27FC236}">
                <a16:creationId xmlns:a16="http://schemas.microsoft.com/office/drawing/2014/main" id="{E7561C4A-76FA-B3DC-CDFD-4648F6F70C9B}"/>
              </a:ext>
            </a:extLst>
          </p:cNvPr>
          <p:cNvGraphicFramePr>
            <a:graphicFrameLocks/>
          </p:cNvGraphicFramePr>
          <p:nvPr/>
        </p:nvGraphicFramePr>
        <p:xfrm>
          <a:off x="4464050" y="2636838"/>
          <a:ext cx="2882900" cy="793750"/>
        </p:xfrm>
        <a:graphic>
          <a:graphicData uri="http://schemas.openxmlformats.org/presentationml/2006/ole">
            <mc:AlternateContent xmlns:mc="http://schemas.openxmlformats.org/markup-compatibility/2006">
              <mc:Choice xmlns:v="urn:schemas-microsoft-com:vml" Requires="v">
                <p:oleObj r:id="rId5" imgW="938985" imgH="253780" progId="Equation.3">
                  <p:embed/>
                </p:oleObj>
              </mc:Choice>
              <mc:Fallback>
                <p:oleObj r:id="rId5" imgW="938985" imgH="253780" progId="Equation.3">
                  <p:embed/>
                  <p:pic>
                    <p:nvPicPr>
                      <p:cNvPr id="223240" name="Object 8">
                        <a:extLst>
                          <a:ext uri="{FF2B5EF4-FFF2-40B4-BE49-F238E27FC236}">
                            <a16:creationId xmlns:a16="http://schemas.microsoft.com/office/drawing/2014/main" id="{E7561C4A-76FA-B3DC-CDFD-4648F6F70C9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050" y="2636838"/>
                        <a:ext cx="28829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3241" name="Object 9">
            <a:extLst>
              <a:ext uri="{FF2B5EF4-FFF2-40B4-BE49-F238E27FC236}">
                <a16:creationId xmlns:a16="http://schemas.microsoft.com/office/drawing/2014/main" id="{7DE0F1F2-CC07-ABC4-C44E-4C03C9BF5204}"/>
              </a:ext>
            </a:extLst>
          </p:cNvPr>
          <p:cNvGraphicFramePr>
            <a:graphicFrameLocks/>
          </p:cNvGraphicFramePr>
          <p:nvPr/>
        </p:nvGraphicFramePr>
        <p:xfrm>
          <a:off x="971550" y="3500438"/>
          <a:ext cx="7164388" cy="820737"/>
        </p:xfrm>
        <a:graphic>
          <a:graphicData uri="http://schemas.openxmlformats.org/presentationml/2006/ole">
            <mc:AlternateContent xmlns:mc="http://schemas.openxmlformats.org/markup-compatibility/2006">
              <mc:Choice xmlns:v="urn:schemas-microsoft-com:vml" Requires="v">
                <p:oleObj r:id="rId7" imgW="2245950" imgH="253780" progId="Equation.3">
                  <p:embed/>
                </p:oleObj>
              </mc:Choice>
              <mc:Fallback>
                <p:oleObj r:id="rId7" imgW="2245950" imgH="253780" progId="Equation.3">
                  <p:embed/>
                  <p:pic>
                    <p:nvPicPr>
                      <p:cNvPr id="223241" name="Object 9">
                        <a:extLst>
                          <a:ext uri="{FF2B5EF4-FFF2-40B4-BE49-F238E27FC236}">
                            <a16:creationId xmlns:a16="http://schemas.microsoft.com/office/drawing/2014/main" id="{7DE0F1F2-CC07-ABC4-C44E-4C03C9BF5204}"/>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3500438"/>
                        <a:ext cx="7164388"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23239"/>
                                        </p:tgtEl>
                                        <p:attrNameLst>
                                          <p:attrName>style.visibility</p:attrName>
                                        </p:attrNameLst>
                                      </p:cBhvr>
                                      <p:to>
                                        <p:strVal val="visible"/>
                                      </p:to>
                                    </p:set>
                                    <p:animEffect transition="in" filter="box(out)">
                                      <p:cBhvr>
                                        <p:cTn id="7" dur="500"/>
                                        <p:tgtEl>
                                          <p:spTgt spid="2232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23240"/>
                                        </p:tgtEl>
                                        <p:attrNameLst>
                                          <p:attrName>style.visibility</p:attrName>
                                        </p:attrNameLst>
                                      </p:cBhvr>
                                      <p:to>
                                        <p:strVal val="visible"/>
                                      </p:to>
                                    </p:set>
                                    <p:animEffect transition="in" filter="box(out)">
                                      <p:cBhvr>
                                        <p:cTn id="12" dur="500"/>
                                        <p:tgtEl>
                                          <p:spTgt spid="223240"/>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23241"/>
                                        </p:tgtEl>
                                        <p:attrNameLst>
                                          <p:attrName>style.visibility</p:attrName>
                                        </p:attrNameLst>
                                      </p:cBhvr>
                                      <p:to>
                                        <p:strVal val="visible"/>
                                      </p:to>
                                    </p:set>
                                    <p:animEffect transition="in" filter="box(out)">
                                      <p:cBhvr>
                                        <p:cTn id="17" dur="500"/>
                                        <p:tgtEl>
                                          <p:spTgt spid="223241"/>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8A21FF5E-F887-0BFC-39D8-75BF302643E5}"/>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207</a:t>
            </a:fld>
            <a:endParaRPr lang="en-US" altLang="zh-CN" sz="1400"/>
          </a:p>
        </p:txBody>
      </p:sp>
      <p:sp>
        <p:nvSpPr>
          <p:cNvPr id="201730" name="Rectangle 2">
            <a:extLst>
              <a:ext uri="{FF2B5EF4-FFF2-40B4-BE49-F238E27FC236}">
                <a16:creationId xmlns:a16="http://schemas.microsoft.com/office/drawing/2014/main" id="{09E7A42A-A78A-C42E-59AB-394FDB3BAD45}"/>
              </a:ext>
            </a:extLst>
          </p:cNvPr>
          <p:cNvSpPr>
            <a:spLocks noGrp="1" noChangeArrowheads="1"/>
          </p:cNvSpPr>
          <p:nvPr>
            <p:ph idx="1"/>
          </p:nvPr>
        </p:nvSpPr>
        <p:spPr>
          <a:xfrm>
            <a:off x="684213" y="1341438"/>
            <a:ext cx="7775575" cy="3887787"/>
          </a:xfrm>
        </p:spPr>
        <p:txBody>
          <a:bodyPr/>
          <a:lstStyle/>
          <a:p>
            <a:pPr marL="292100" indent="-292100" eaLnBrk="1" hangingPunct="1">
              <a:lnSpc>
                <a:spcPct val="90000"/>
              </a:lnSpc>
              <a:spcBef>
                <a:spcPct val="0"/>
              </a:spcBef>
              <a:defRPr/>
            </a:pPr>
            <a:r>
              <a:rPr kumimoji="1" lang="zh-CN" altLang="en-US" sz="2400">
                <a:solidFill>
                  <a:srgbClr val="B0290E"/>
                </a:solidFill>
              </a:rPr>
              <a:t>（</a:t>
            </a:r>
            <a:r>
              <a:rPr kumimoji="1" lang="en-US" altLang="zh-CN" sz="2400">
                <a:solidFill>
                  <a:srgbClr val="B0290E"/>
                </a:solidFill>
              </a:rPr>
              <a:t>1</a:t>
            </a:r>
            <a:r>
              <a:rPr kumimoji="1" lang="zh-CN" altLang="en-US" sz="2400">
                <a:solidFill>
                  <a:srgbClr val="B0290E"/>
                </a:solidFill>
              </a:rPr>
              <a:t>）</a:t>
            </a:r>
            <a:r>
              <a:rPr kumimoji="1" lang="en-US" altLang="zh-CN" sz="2400">
                <a:solidFill>
                  <a:srgbClr val="B0290E"/>
                </a:solidFill>
              </a:rPr>
              <a:t>0</a:t>
            </a:r>
            <a:r>
              <a:rPr kumimoji="1" lang="zh-CN" altLang="en-US" sz="2400">
                <a:solidFill>
                  <a:srgbClr val="B0290E"/>
                </a:solidFill>
              </a:rPr>
              <a:t>操作数检查</a:t>
            </a:r>
          </a:p>
          <a:p>
            <a:pPr marL="716280" lvl="1" indent="-233680" eaLnBrk="1" hangingPunct="1">
              <a:lnSpc>
                <a:spcPct val="90000"/>
              </a:lnSpc>
              <a:spcBef>
                <a:spcPct val="0"/>
              </a:spcBef>
              <a:spcAft>
                <a:spcPct val="20000"/>
              </a:spcAft>
              <a:defRPr/>
            </a:pPr>
            <a:r>
              <a:rPr kumimoji="1" lang="zh-CN" altLang="en-US" sz="2400">
                <a:cs typeface="+mn-ea"/>
              </a:rPr>
              <a:t>当除数为</a:t>
            </a:r>
            <a:r>
              <a:rPr kumimoji="1" lang="en-US" altLang="zh-CN" sz="2400">
                <a:cs typeface="+mn-ea"/>
              </a:rPr>
              <a:t>0</a:t>
            </a:r>
            <a:r>
              <a:rPr kumimoji="1" lang="zh-CN" altLang="en-US" sz="2400">
                <a:cs typeface="+mn-ea"/>
              </a:rPr>
              <a:t>，则报告除法出错，或者结果（商）无穷大；当被除数为</a:t>
            </a:r>
            <a:r>
              <a:rPr kumimoji="1" lang="en-US" altLang="zh-CN" sz="2400">
                <a:cs typeface="+mn-ea"/>
              </a:rPr>
              <a:t>0</a:t>
            </a:r>
            <a:r>
              <a:rPr kumimoji="1" lang="zh-CN" altLang="en-US" sz="2400">
                <a:cs typeface="+mn-ea"/>
              </a:rPr>
              <a:t>，则商为</a:t>
            </a:r>
            <a:r>
              <a:rPr kumimoji="1" lang="en-US" altLang="zh-CN" sz="2400">
                <a:cs typeface="+mn-ea"/>
              </a:rPr>
              <a:t>0</a:t>
            </a:r>
            <a:r>
              <a:rPr kumimoji="1" lang="zh-CN" altLang="en-US" sz="2400">
                <a:cs typeface="+mn-ea"/>
              </a:rPr>
              <a:t>。</a:t>
            </a:r>
          </a:p>
          <a:p>
            <a:pPr marL="292100" indent="-292100" eaLnBrk="1" hangingPunct="1">
              <a:lnSpc>
                <a:spcPct val="90000"/>
              </a:lnSpc>
              <a:spcBef>
                <a:spcPct val="0"/>
              </a:spcBef>
              <a:defRPr/>
            </a:pPr>
            <a:r>
              <a:rPr kumimoji="1" lang="zh-CN" altLang="en-US" sz="2400">
                <a:solidFill>
                  <a:srgbClr val="B0290E"/>
                </a:solidFill>
              </a:rPr>
              <a:t>（</a:t>
            </a:r>
            <a:r>
              <a:rPr kumimoji="1" lang="en-US" altLang="zh-CN" sz="2400">
                <a:solidFill>
                  <a:srgbClr val="B0290E"/>
                </a:solidFill>
              </a:rPr>
              <a:t>2</a:t>
            </a:r>
            <a:r>
              <a:rPr kumimoji="1" lang="zh-CN" altLang="en-US" sz="2400">
                <a:solidFill>
                  <a:srgbClr val="B0290E"/>
                </a:solidFill>
              </a:rPr>
              <a:t>）阶码相减</a:t>
            </a:r>
          </a:p>
          <a:p>
            <a:pPr marL="716280" lvl="1" indent="-233680" eaLnBrk="1" hangingPunct="1">
              <a:lnSpc>
                <a:spcPct val="90000"/>
              </a:lnSpc>
              <a:spcBef>
                <a:spcPct val="0"/>
              </a:spcBef>
              <a:spcAft>
                <a:spcPct val="20000"/>
              </a:spcAft>
              <a:defRPr/>
            </a:pPr>
            <a:r>
              <a:rPr kumimoji="1" lang="zh-CN" altLang="en-US" sz="2400">
                <a:cs typeface="+mn-ea"/>
              </a:rPr>
              <a:t>阶码相减的结果也可能溢出，若发生正溢出，则需报告浮点数溢出，若发生负溢出，则将结果置为机器零。</a:t>
            </a:r>
          </a:p>
          <a:p>
            <a:pPr marL="292100" indent="-292100" eaLnBrk="1" hangingPunct="1">
              <a:lnSpc>
                <a:spcPct val="90000"/>
              </a:lnSpc>
              <a:spcBef>
                <a:spcPct val="0"/>
              </a:spcBef>
              <a:defRPr/>
            </a:pPr>
            <a:r>
              <a:rPr kumimoji="1" lang="zh-CN" altLang="en-US" sz="2400">
                <a:solidFill>
                  <a:srgbClr val="B0290E"/>
                </a:solidFill>
              </a:rPr>
              <a:t>（</a:t>
            </a:r>
            <a:r>
              <a:rPr kumimoji="1" lang="en-US" altLang="zh-CN" sz="2400">
                <a:solidFill>
                  <a:srgbClr val="B0290E"/>
                </a:solidFill>
              </a:rPr>
              <a:t>3</a:t>
            </a:r>
            <a:r>
              <a:rPr kumimoji="1" lang="zh-CN" altLang="en-US" sz="2400">
                <a:solidFill>
                  <a:srgbClr val="B0290E"/>
                </a:solidFill>
              </a:rPr>
              <a:t>）尾数相除</a:t>
            </a:r>
          </a:p>
          <a:p>
            <a:pPr marL="292100" indent="-292100" eaLnBrk="1" hangingPunct="1">
              <a:lnSpc>
                <a:spcPct val="90000"/>
              </a:lnSpc>
              <a:spcBef>
                <a:spcPct val="0"/>
              </a:spcBef>
              <a:defRPr/>
            </a:pPr>
            <a:r>
              <a:rPr kumimoji="1" lang="zh-CN" altLang="en-US" sz="2400">
                <a:solidFill>
                  <a:srgbClr val="B0290E"/>
                </a:solidFill>
              </a:rPr>
              <a:t>（</a:t>
            </a:r>
            <a:r>
              <a:rPr kumimoji="1" lang="en-US" altLang="zh-CN" sz="2400">
                <a:solidFill>
                  <a:srgbClr val="B0290E"/>
                </a:solidFill>
              </a:rPr>
              <a:t>4</a:t>
            </a:r>
            <a:r>
              <a:rPr kumimoji="1" lang="zh-CN" altLang="en-US" sz="2400">
                <a:solidFill>
                  <a:srgbClr val="B0290E"/>
                </a:solidFill>
              </a:rPr>
              <a:t>）结果规格化</a:t>
            </a:r>
          </a:p>
          <a:p>
            <a:pPr marL="292100" indent="-292100" eaLnBrk="1" hangingPunct="1">
              <a:lnSpc>
                <a:spcPct val="90000"/>
              </a:lnSpc>
              <a:spcBef>
                <a:spcPct val="0"/>
              </a:spcBef>
              <a:defRPr/>
            </a:pPr>
            <a:r>
              <a:rPr kumimoji="1" lang="zh-CN" altLang="en-US" sz="2400">
                <a:solidFill>
                  <a:srgbClr val="B0290E"/>
                </a:solidFill>
              </a:rPr>
              <a:t>（</a:t>
            </a:r>
            <a:r>
              <a:rPr kumimoji="1" lang="en-US" altLang="zh-CN" sz="2400">
                <a:solidFill>
                  <a:srgbClr val="B0290E"/>
                </a:solidFill>
              </a:rPr>
              <a:t>5</a:t>
            </a:r>
            <a:r>
              <a:rPr kumimoji="1" lang="zh-CN" altLang="en-US" sz="2400">
                <a:solidFill>
                  <a:srgbClr val="B0290E"/>
                </a:solidFill>
              </a:rPr>
              <a:t>）舍入处理</a:t>
            </a:r>
            <a:r>
              <a:rPr kumimoji="1" lang="zh-CN" altLang="en-US" sz="2400">
                <a:solidFill>
                  <a:schemeClr val="tx2"/>
                </a:solidFill>
              </a:rPr>
              <a:t> </a:t>
            </a:r>
          </a:p>
        </p:txBody>
      </p:sp>
      <p:sp>
        <p:nvSpPr>
          <p:cNvPr id="201731" name="Rectangle 3">
            <a:extLst>
              <a:ext uri="{FF2B5EF4-FFF2-40B4-BE49-F238E27FC236}">
                <a16:creationId xmlns:a16="http://schemas.microsoft.com/office/drawing/2014/main" id="{F466E15E-DE18-72F9-DE27-DFEB47F866DD}"/>
              </a:ext>
            </a:extLst>
          </p:cNvPr>
          <p:cNvSpPr>
            <a:spLocks noGrp="1" noChangeArrowheads="1"/>
          </p:cNvSpPr>
          <p:nvPr>
            <p:ph type="title"/>
          </p:nvPr>
        </p:nvSpPr>
        <p:spPr/>
        <p:txBody>
          <a:bodyPr/>
          <a:lstStyle/>
          <a:p>
            <a:pPr eaLnBrk="1" hangingPunct="1">
              <a:defRPr/>
            </a:pPr>
            <a:r>
              <a:rPr kumimoji="1" lang="zh-CN" altLang="en-US"/>
              <a:t>浮点数除法运算步骤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0">
                                            <p:txEl>
                                              <p:pRg st="0" end="0"/>
                                            </p:txEl>
                                          </p:spTgt>
                                        </p:tgtEl>
                                        <p:attrNameLst>
                                          <p:attrName>style.visibility</p:attrName>
                                        </p:attrNameLst>
                                      </p:cBhvr>
                                      <p:to>
                                        <p:strVal val="visible"/>
                                      </p:to>
                                    </p:set>
                                    <p:anim calcmode="lin" valueType="num">
                                      <p:cBhvr additive="base">
                                        <p:cTn id="7" dur="500" fill="hold"/>
                                        <p:tgtEl>
                                          <p:spTgt spid="2017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201730">
                                            <p:txEl>
                                              <p:pRg st="1" end="1"/>
                                            </p:txEl>
                                          </p:spTgt>
                                        </p:tgtEl>
                                        <p:attrNameLst>
                                          <p:attrName>style.visibility</p:attrName>
                                        </p:attrNameLst>
                                      </p:cBhvr>
                                      <p:to>
                                        <p:strVal val="visible"/>
                                      </p:to>
                                    </p:set>
                                    <p:anim calcmode="lin" valueType="num">
                                      <p:cBhvr additive="base">
                                        <p:cTn id="11" dur="500" fill="hold"/>
                                        <p:tgtEl>
                                          <p:spTgt spid="20173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173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1730">
                                            <p:txEl>
                                              <p:pRg st="2" end="2"/>
                                            </p:txEl>
                                          </p:spTgt>
                                        </p:tgtEl>
                                        <p:attrNameLst>
                                          <p:attrName>style.visibility</p:attrName>
                                        </p:attrNameLst>
                                      </p:cBhvr>
                                      <p:to>
                                        <p:strVal val="visible"/>
                                      </p:to>
                                    </p:set>
                                    <p:anim calcmode="lin" valueType="num">
                                      <p:cBhvr additive="base">
                                        <p:cTn id="17" dur="500" fill="hold"/>
                                        <p:tgtEl>
                                          <p:spTgt spid="20173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01730">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p:tgtEl>
                                      </p:cMediaNode>
                                    </p:audio>
                                  </p:subTnLst>
                                </p:cTn>
                              </p:par>
                              <p:par>
                                <p:cTn id="19" presetID="2" presetClass="entr" presetSubtype="8" fill="hold" grpId="0" nodeType="withEffect">
                                  <p:stCondLst>
                                    <p:cond delay="0"/>
                                  </p:stCondLst>
                                  <p:childTnLst>
                                    <p:set>
                                      <p:cBhvr>
                                        <p:cTn id="20" dur="1" fill="hold">
                                          <p:stCondLst>
                                            <p:cond delay="0"/>
                                          </p:stCondLst>
                                        </p:cTn>
                                        <p:tgtEl>
                                          <p:spTgt spid="201730">
                                            <p:txEl>
                                              <p:pRg st="3" end="3"/>
                                            </p:txEl>
                                          </p:spTgt>
                                        </p:tgtEl>
                                        <p:attrNameLst>
                                          <p:attrName>style.visibility</p:attrName>
                                        </p:attrNameLst>
                                      </p:cBhvr>
                                      <p:to>
                                        <p:strVal val="visible"/>
                                      </p:to>
                                    </p:set>
                                    <p:anim calcmode="lin" valueType="num">
                                      <p:cBhvr additive="base">
                                        <p:cTn id="21" dur="500" fill="hold"/>
                                        <p:tgtEl>
                                          <p:spTgt spid="201730">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0173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01730">
                                            <p:txEl>
                                              <p:pRg st="4" end="4"/>
                                            </p:txEl>
                                          </p:spTgt>
                                        </p:tgtEl>
                                        <p:attrNameLst>
                                          <p:attrName>style.visibility</p:attrName>
                                        </p:attrNameLst>
                                      </p:cBhvr>
                                      <p:to>
                                        <p:strVal val="visible"/>
                                      </p:to>
                                    </p:set>
                                    <p:anim calcmode="lin" valueType="num">
                                      <p:cBhvr additive="base">
                                        <p:cTn id="27" dur="500" fill="hold"/>
                                        <p:tgtEl>
                                          <p:spTgt spid="201730">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0173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hoosh.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01730">
                                            <p:txEl>
                                              <p:pRg st="5" end="5"/>
                                            </p:txEl>
                                          </p:spTgt>
                                        </p:tgtEl>
                                        <p:attrNameLst>
                                          <p:attrName>style.visibility</p:attrName>
                                        </p:attrNameLst>
                                      </p:cBhvr>
                                      <p:to>
                                        <p:strVal val="visible"/>
                                      </p:to>
                                    </p:set>
                                    <p:anim calcmode="lin" valueType="num">
                                      <p:cBhvr additive="base">
                                        <p:cTn id="33" dur="500" fill="hold"/>
                                        <p:tgtEl>
                                          <p:spTgt spid="201730">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0173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01730">
                                            <p:txEl>
                                              <p:pRg st="6" end="6"/>
                                            </p:txEl>
                                          </p:spTgt>
                                        </p:tgtEl>
                                        <p:attrNameLst>
                                          <p:attrName>style.visibility</p:attrName>
                                        </p:attrNameLst>
                                      </p:cBhvr>
                                      <p:to>
                                        <p:strVal val="visible"/>
                                      </p:to>
                                    </p:set>
                                    <p:anim calcmode="lin" valueType="num">
                                      <p:cBhvr additive="base">
                                        <p:cTn id="39" dur="500" fill="hold"/>
                                        <p:tgtEl>
                                          <p:spTgt spid="201730">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0173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10CD6289-F7F7-DFA2-8A9F-E6783F2E07D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208</a:t>
            </a:fld>
            <a:endParaRPr lang="en-US" altLang="zh-CN" sz="1400"/>
          </a:p>
        </p:txBody>
      </p:sp>
      <p:sp>
        <p:nvSpPr>
          <p:cNvPr id="17412" name="Rectangle 2">
            <a:extLst>
              <a:ext uri="{FF2B5EF4-FFF2-40B4-BE49-F238E27FC236}">
                <a16:creationId xmlns:a16="http://schemas.microsoft.com/office/drawing/2014/main" id="{2A96114E-A023-9B27-6EC6-173AFE68025D}"/>
              </a:ext>
            </a:extLst>
          </p:cNvPr>
          <p:cNvSpPr>
            <a:spLocks noGrp="1"/>
          </p:cNvSpPr>
          <p:nvPr>
            <p:ph type="title"/>
          </p:nvPr>
        </p:nvSpPr>
        <p:spPr/>
        <p:txBody>
          <a:bodyPr/>
          <a:lstStyle/>
          <a:p>
            <a:pPr eaLnBrk="1" hangingPunct="1">
              <a:defRPr/>
            </a:pPr>
            <a:r>
              <a:rPr lang="zh-CN" altLang="en-GB" noProof="1"/>
              <a:t>浮点数除法运算流程</a:t>
            </a:r>
            <a:endParaRPr lang="zh-CN" altLang="en-US" noProof="1"/>
          </a:p>
        </p:txBody>
      </p:sp>
      <p:sp>
        <p:nvSpPr>
          <p:cNvPr id="53252" name="Rectangle 5">
            <a:extLst>
              <a:ext uri="{FF2B5EF4-FFF2-40B4-BE49-F238E27FC236}">
                <a16:creationId xmlns:a16="http://schemas.microsoft.com/office/drawing/2014/main" id="{F414E9B7-A37A-711B-F76A-6610F931A441}"/>
              </a:ext>
            </a:extLst>
          </p:cNvPr>
          <p:cNvSpPr>
            <a:spLocks noChangeArrowheads="1"/>
          </p:cNvSpPr>
          <p:nvPr/>
        </p:nvSpPr>
        <p:spPr bwMode="auto">
          <a:xfrm>
            <a:off x="0" y="1919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3253" name="Object 4">
            <a:extLst>
              <a:ext uri="{FF2B5EF4-FFF2-40B4-BE49-F238E27FC236}">
                <a16:creationId xmlns:a16="http://schemas.microsoft.com/office/drawing/2014/main" id="{873EBE7D-ECB0-6D5A-8D51-A861E82BCB71}"/>
              </a:ext>
            </a:extLst>
          </p:cNvPr>
          <p:cNvGraphicFramePr>
            <a:graphicFrameLocks/>
          </p:cNvGraphicFramePr>
          <p:nvPr/>
        </p:nvGraphicFramePr>
        <p:xfrm>
          <a:off x="323850" y="620713"/>
          <a:ext cx="8351838" cy="4787900"/>
        </p:xfrm>
        <a:graphic>
          <a:graphicData uri="http://schemas.openxmlformats.org/presentationml/2006/ole">
            <mc:AlternateContent xmlns:mc="http://schemas.openxmlformats.org/markup-compatibility/2006">
              <mc:Choice xmlns:v="urn:schemas-microsoft-com:vml" Requires="v">
                <p:oleObj r:id="rId2" imgW="6604200" imgH="3794040" progId="Visio.Drawing.11">
                  <p:embed/>
                </p:oleObj>
              </mc:Choice>
              <mc:Fallback>
                <p:oleObj r:id="rId2" imgW="6604200" imgH="3794040" progId="Visio.Drawing.11">
                  <p:embed/>
                  <p:pic>
                    <p:nvPicPr>
                      <p:cNvPr id="53253" name="Object 4">
                        <a:extLst>
                          <a:ext uri="{FF2B5EF4-FFF2-40B4-BE49-F238E27FC236}">
                            <a16:creationId xmlns:a16="http://schemas.microsoft.com/office/drawing/2014/main" id="{873EBE7D-ECB0-6D5A-8D51-A861E82BCB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620713"/>
                        <a:ext cx="835183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0750DBD-C8D5-2F10-21E9-0D276EDC776E}"/>
              </a:ext>
            </a:extLst>
          </p:cNvPr>
          <p:cNvSpPr>
            <a:spLocks noChangeArrowheads="1"/>
          </p:cNvSpPr>
          <p:nvPr/>
        </p:nvSpPr>
        <p:spPr bwMode="auto">
          <a:xfrm>
            <a:off x="0" y="2205038"/>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117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① </a:t>
            </a:r>
            <a:r>
              <a:rPr lang="zh-CN" altLang="en-US"/>
              <a:t>浮点加减法</a:t>
            </a:r>
            <a:endParaRPr lang="zh-CN" altLang="en-US">
              <a:latin typeface="Arial" panose="020B0604020202020204" pitchFamily="34" charset="0"/>
            </a:endParaRPr>
          </a:p>
        </p:txBody>
      </p:sp>
      <p:sp>
        <p:nvSpPr>
          <p:cNvPr id="54275" name="Rectangle 8">
            <a:extLst>
              <a:ext uri="{FF2B5EF4-FFF2-40B4-BE49-F238E27FC236}">
                <a16:creationId xmlns:a16="http://schemas.microsoft.com/office/drawing/2014/main" id="{7F71DB19-C09D-4176-9778-E7FA04FA3F74}"/>
              </a:ext>
            </a:extLst>
          </p:cNvPr>
          <p:cNvSpPr>
            <a:spLocks noChangeArrowheads="1"/>
          </p:cNvSpPr>
          <p:nvPr/>
        </p:nvSpPr>
        <p:spPr bwMode="auto">
          <a:xfrm>
            <a:off x="5208588" y="356235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09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a:t>
            </a:r>
            <a:r>
              <a:rPr lang="en-US" altLang="zh-CN" sz="2000"/>
              <a:t>E</a:t>
            </a:r>
            <a:r>
              <a:rPr lang="en-US" altLang="zh-CN" sz="2000" baseline="-30000"/>
              <a:t>x</a:t>
            </a:r>
            <a:r>
              <a:rPr lang="zh-CN" altLang="en-US" sz="2000"/>
              <a:t>＜</a:t>
            </a:r>
            <a:r>
              <a:rPr lang="en-US" altLang="zh-CN" sz="2000"/>
              <a:t>E</a:t>
            </a:r>
            <a:r>
              <a:rPr lang="en-US" altLang="zh-CN" sz="2000" baseline="-30000"/>
              <a:t>y</a:t>
            </a:r>
            <a:r>
              <a:rPr lang="en-US" altLang="zh-CN" sz="2000"/>
              <a:t> )</a:t>
            </a:r>
            <a:endParaRPr lang="en-US" altLang="zh-CN" sz="2000">
              <a:latin typeface="Arial" panose="020B0604020202020204" pitchFamily="34" charset="0"/>
            </a:endParaRPr>
          </a:p>
        </p:txBody>
      </p:sp>
      <p:graphicFrame>
        <p:nvGraphicFramePr>
          <p:cNvPr id="54276" name="Object 5">
            <a:extLst>
              <a:ext uri="{FF2B5EF4-FFF2-40B4-BE49-F238E27FC236}">
                <a16:creationId xmlns:a16="http://schemas.microsoft.com/office/drawing/2014/main" id="{473AA813-4C48-BF18-6495-CD134F7442AB}"/>
              </a:ext>
            </a:extLst>
          </p:cNvPr>
          <p:cNvGraphicFramePr>
            <a:graphicFrameLocks noChangeAspect="1"/>
          </p:cNvGraphicFramePr>
          <p:nvPr/>
        </p:nvGraphicFramePr>
        <p:xfrm>
          <a:off x="1398588" y="2876550"/>
          <a:ext cx="3886200" cy="593725"/>
        </p:xfrm>
        <a:graphic>
          <a:graphicData uri="http://schemas.openxmlformats.org/presentationml/2006/ole">
            <mc:AlternateContent xmlns:mc="http://schemas.openxmlformats.org/markup-compatibility/2006">
              <mc:Choice xmlns:v="urn:schemas-microsoft-com:vml" Requires="v">
                <p:oleObj r:id="rId2" imgW="2082800" imgH="266700" progId="Equation.3">
                  <p:embed/>
                </p:oleObj>
              </mc:Choice>
              <mc:Fallback>
                <p:oleObj r:id="rId2" imgW="2082800" imgH="266700" progId="Equation.3">
                  <p:embed/>
                  <p:pic>
                    <p:nvPicPr>
                      <p:cNvPr id="54276" name="Object 5">
                        <a:extLst>
                          <a:ext uri="{FF2B5EF4-FFF2-40B4-BE49-F238E27FC236}">
                            <a16:creationId xmlns:a16="http://schemas.microsoft.com/office/drawing/2014/main" id="{473AA813-4C48-BF18-6495-CD134F744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876550"/>
                        <a:ext cx="38862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77" name="Object 6">
            <a:extLst>
              <a:ext uri="{FF2B5EF4-FFF2-40B4-BE49-F238E27FC236}">
                <a16:creationId xmlns:a16="http://schemas.microsoft.com/office/drawing/2014/main" id="{DD975D19-CF17-F808-1CDA-92155B3B4600}"/>
              </a:ext>
            </a:extLst>
          </p:cNvPr>
          <p:cNvGraphicFramePr>
            <a:graphicFrameLocks noChangeAspect="1"/>
          </p:cNvGraphicFramePr>
          <p:nvPr/>
        </p:nvGraphicFramePr>
        <p:xfrm>
          <a:off x="2084388" y="3486150"/>
          <a:ext cx="3657600" cy="568325"/>
        </p:xfrm>
        <a:graphic>
          <a:graphicData uri="http://schemas.openxmlformats.org/presentationml/2006/ole">
            <mc:AlternateContent xmlns:mc="http://schemas.openxmlformats.org/markup-compatibility/2006">
              <mc:Choice xmlns:v="urn:schemas-microsoft-com:vml" Requires="v">
                <p:oleObj r:id="rId4" imgW="1713756" imgH="266584" progId="Equation.3">
                  <p:embed/>
                </p:oleObj>
              </mc:Choice>
              <mc:Fallback>
                <p:oleObj r:id="rId4" imgW="1713756" imgH="266584" progId="Equation.3">
                  <p:embed/>
                  <p:pic>
                    <p:nvPicPr>
                      <p:cNvPr id="54277" name="Object 6">
                        <a:extLst>
                          <a:ext uri="{FF2B5EF4-FFF2-40B4-BE49-F238E27FC236}">
                            <a16:creationId xmlns:a16="http://schemas.microsoft.com/office/drawing/2014/main" id="{DD975D19-CF17-F808-1CDA-92155B3B4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388" y="3486150"/>
                        <a:ext cx="36576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Rectangle 9">
            <a:extLst>
              <a:ext uri="{FF2B5EF4-FFF2-40B4-BE49-F238E27FC236}">
                <a16:creationId xmlns:a16="http://schemas.microsoft.com/office/drawing/2014/main" id="{1F8F1F83-1D7F-6BE6-D327-418F6AA242FE}"/>
              </a:ext>
            </a:extLst>
          </p:cNvPr>
          <p:cNvSpPr>
            <a:spLocks noChangeArrowheads="1"/>
          </p:cNvSpPr>
          <p:nvPr/>
        </p:nvSpPr>
        <p:spPr bwMode="auto">
          <a:xfrm>
            <a:off x="928688" y="1285875"/>
            <a:ext cx="7029450" cy="884238"/>
          </a:xfrm>
          <a:prstGeom prst="rect">
            <a:avLst/>
          </a:prstGeom>
          <a:noFill/>
          <a:ln w="9525">
            <a:noFill/>
            <a:miter lim="800000"/>
          </a:ln>
        </p:spPr>
        <p:txBody>
          <a:bodyPr wrap="none">
            <a:spAutoFit/>
          </a:bodyPr>
          <a:lstStyle/>
          <a:p>
            <a:pPr eaLnBrk="1" hangingPunct="1">
              <a:defRPr/>
            </a:pPr>
            <a:r>
              <a:rPr kumimoji="1" lang="en-US" sz="2800" dirty="0">
                <a:effectLst>
                  <a:outerShdw blurRad="38100" dist="38100" dir="2700000" algn="tl">
                    <a:srgbClr val="C0C0C0"/>
                  </a:outerShdw>
                </a:effectLst>
              </a:rPr>
              <a:t>    </a:t>
            </a:r>
            <a:r>
              <a:rPr kumimoji="1" lang="zh-CN" altLang="en-US" dirty="0"/>
              <a:t>浮点数的运算包括了阶和尾数两部分的运算，</a:t>
            </a:r>
          </a:p>
          <a:p>
            <a:pPr eaLnBrk="1" hangingPunct="1">
              <a:defRPr/>
            </a:pPr>
            <a:r>
              <a:rPr kumimoji="1" lang="zh-CN" altLang="en-US" dirty="0"/>
              <a:t>它们的运算可以使用任一种相应的定点运算进行。</a:t>
            </a:r>
          </a:p>
        </p:txBody>
      </p:sp>
      <p:sp>
        <p:nvSpPr>
          <p:cNvPr id="54279" name="Rectangle 10">
            <a:extLst>
              <a:ext uri="{FF2B5EF4-FFF2-40B4-BE49-F238E27FC236}">
                <a16:creationId xmlns:a16="http://schemas.microsoft.com/office/drawing/2014/main" id="{62A80753-8D8F-969E-6D28-4C1C07F8309E}"/>
              </a:ext>
            </a:extLst>
          </p:cNvPr>
          <p:cNvSpPr>
            <a:spLocks noChangeArrowheads="1"/>
          </p:cNvSpPr>
          <p:nvPr/>
        </p:nvSpPr>
        <p:spPr bwMode="auto">
          <a:xfrm>
            <a:off x="5360988" y="2924175"/>
            <a:ext cx="1474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a:t>
            </a:r>
            <a:r>
              <a:rPr lang="en-US" altLang="zh-CN" sz="2000">
                <a:latin typeface="Arial" panose="020B0604020202020204" pitchFamily="34" charset="0"/>
              </a:rPr>
              <a:t>E</a:t>
            </a:r>
            <a:r>
              <a:rPr lang="en-US" altLang="zh-CN" sz="2000" baseline="-30000">
                <a:latin typeface="Arial" panose="020B0604020202020204" pitchFamily="34" charset="0"/>
              </a:rPr>
              <a:t>x</a:t>
            </a:r>
            <a:r>
              <a:rPr lang="en-US" altLang="zh-CN" sz="2000"/>
              <a:t>≥</a:t>
            </a:r>
            <a:r>
              <a:rPr lang="en-US" altLang="zh-CN" sz="2000">
                <a:latin typeface="Arial" panose="020B0604020202020204" pitchFamily="34" charset="0"/>
              </a:rPr>
              <a:t>E</a:t>
            </a:r>
            <a:r>
              <a:rPr lang="en-US" altLang="zh-CN" sz="2000" baseline="-30000">
                <a:latin typeface="Arial" panose="020B0604020202020204" pitchFamily="34" charset="0"/>
              </a:rPr>
              <a:t>y</a:t>
            </a:r>
            <a:r>
              <a:rPr lang="zh-CN" altLang="en-US" sz="2000"/>
              <a:t>）</a:t>
            </a:r>
          </a:p>
        </p:txBody>
      </p:sp>
      <p:sp>
        <p:nvSpPr>
          <p:cNvPr id="54280" name="Rectangle 11">
            <a:extLst>
              <a:ext uri="{FF2B5EF4-FFF2-40B4-BE49-F238E27FC236}">
                <a16:creationId xmlns:a16="http://schemas.microsoft.com/office/drawing/2014/main" id="{2E13F0E8-C06B-FC9B-8D9F-84DB346AD658}"/>
              </a:ext>
            </a:extLst>
          </p:cNvPr>
          <p:cNvSpPr>
            <a:spLocks noChangeArrowheads="1"/>
          </p:cNvSpPr>
          <p:nvPr/>
        </p:nvSpPr>
        <p:spPr bwMode="auto">
          <a:xfrm>
            <a:off x="1258888" y="3429000"/>
            <a:ext cx="666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t> </a:t>
            </a:r>
            <a:r>
              <a:rPr lang="zh-CN" altLang="en-US"/>
              <a:t>或</a:t>
            </a:r>
            <a:r>
              <a:rPr lang="zh-CN" altLang="en-US" sz="2800"/>
              <a:t> </a:t>
            </a:r>
            <a:endParaRPr lang="zh-CN" altLang="en-US" sz="2800">
              <a:cs typeface="Times New Roman" panose="02020603050405020304" pitchFamily="18" charset="0"/>
            </a:endParaRPr>
          </a:p>
        </p:txBody>
      </p:sp>
      <p:sp>
        <p:nvSpPr>
          <p:cNvPr id="54281" name="Rectangle 9">
            <a:extLst>
              <a:ext uri="{FF2B5EF4-FFF2-40B4-BE49-F238E27FC236}">
                <a16:creationId xmlns:a16="http://schemas.microsoft.com/office/drawing/2014/main" id="{1B1ADC80-2F7D-1650-43A0-4F97FAC4026D}"/>
              </a:ext>
            </a:extLst>
          </p:cNvPr>
          <p:cNvSpPr>
            <a:spLocks noChangeArrowheads="1"/>
          </p:cNvSpPr>
          <p:nvPr/>
        </p:nvSpPr>
        <p:spPr bwMode="auto">
          <a:xfrm>
            <a:off x="304800" y="4106863"/>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② </a:t>
            </a:r>
            <a:r>
              <a:rPr lang="zh-CN" altLang="en-US"/>
              <a:t>浮点乘法：</a:t>
            </a:r>
            <a:endParaRPr lang="zh-CN" altLang="en-US">
              <a:latin typeface="Arial" panose="020B0604020202020204" pitchFamily="34" charset="0"/>
            </a:endParaRPr>
          </a:p>
        </p:txBody>
      </p:sp>
      <p:sp>
        <p:nvSpPr>
          <p:cNvPr id="54282" name="Rectangle 10">
            <a:extLst>
              <a:ext uri="{FF2B5EF4-FFF2-40B4-BE49-F238E27FC236}">
                <a16:creationId xmlns:a16="http://schemas.microsoft.com/office/drawing/2014/main" id="{B3EFE263-963F-CFF8-C686-5E124A3B571E}"/>
              </a:ext>
            </a:extLst>
          </p:cNvPr>
          <p:cNvSpPr>
            <a:spLocks noChangeArrowheads="1"/>
          </p:cNvSpPr>
          <p:nvPr/>
        </p:nvSpPr>
        <p:spPr bwMode="auto">
          <a:xfrm>
            <a:off x="395288" y="5300663"/>
            <a:ext cx="3898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t>　</a:t>
            </a:r>
            <a:r>
              <a:rPr lang="zh-CN" altLang="en-US"/>
              <a:t>③ 浮点除法：</a:t>
            </a:r>
            <a:r>
              <a:rPr lang="zh-CN" altLang="en-US" sz="2800"/>
              <a:t>   </a:t>
            </a:r>
            <a:endParaRPr lang="zh-CN" altLang="en-US" sz="2800">
              <a:latin typeface="Arial" panose="020B0604020202020204" pitchFamily="34" charset="0"/>
            </a:endParaRPr>
          </a:p>
        </p:txBody>
      </p:sp>
      <p:graphicFrame>
        <p:nvGraphicFramePr>
          <p:cNvPr id="54283" name="Object 13">
            <a:extLst>
              <a:ext uri="{FF2B5EF4-FFF2-40B4-BE49-F238E27FC236}">
                <a16:creationId xmlns:a16="http://schemas.microsoft.com/office/drawing/2014/main" id="{206A7300-5C35-C8E0-C606-780961419D59}"/>
              </a:ext>
            </a:extLst>
          </p:cNvPr>
          <p:cNvGraphicFramePr>
            <a:graphicFrameLocks noChangeAspect="1"/>
          </p:cNvGraphicFramePr>
          <p:nvPr/>
        </p:nvGraphicFramePr>
        <p:xfrm>
          <a:off x="1600200" y="4716463"/>
          <a:ext cx="3962400" cy="503237"/>
        </p:xfrm>
        <a:graphic>
          <a:graphicData uri="http://schemas.openxmlformats.org/presentationml/2006/ole">
            <mc:AlternateContent xmlns:mc="http://schemas.openxmlformats.org/markup-compatibility/2006">
              <mc:Choice xmlns:v="urn:schemas-microsoft-com:vml" Requires="v">
                <p:oleObj r:id="rId6" imgW="1803400" imgH="228600" progId="Equation.3">
                  <p:embed/>
                </p:oleObj>
              </mc:Choice>
              <mc:Fallback>
                <p:oleObj r:id="rId6" imgW="1803400" imgH="228600" progId="Equation.3">
                  <p:embed/>
                  <p:pic>
                    <p:nvPicPr>
                      <p:cNvPr id="54283" name="Object 13">
                        <a:extLst>
                          <a:ext uri="{FF2B5EF4-FFF2-40B4-BE49-F238E27FC236}">
                            <a16:creationId xmlns:a16="http://schemas.microsoft.com/office/drawing/2014/main" id="{206A7300-5C35-C8E0-C606-780961419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4716463"/>
                        <a:ext cx="39624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84" name="Rectangle 11">
            <a:extLst>
              <a:ext uri="{FF2B5EF4-FFF2-40B4-BE49-F238E27FC236}">
                <a16:creationId xmlns:a16="http://schemas.microsoft.com/office/drawing/2014/main" id="{038C5DF1-A131-3BAA-B9A5-67EFA3D30B80}"/>
              </a:ext>
            </a:extLst>
          </p:cNvPr>
          <p:cNvSpPr>
            <a:spLocks noChangeArrowheads="1"/>
          </p:cNvSpPr>
          <p:nvPr/>
        </p:nvSpPr>
        <p:spPr bwMode="auto">
          <a:xfrm>
            <a:off x="5653088" y="5986463"/>
            <a:ext cx="2170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t>（             ≠</a:t>
            </a:r>
            <a:r>
              <a:rPr lang="en-US" altLang="zh-CN" sz="1800"/>
              <a:t>0</a:t>
            </a:r>
            <a:r>
              <a:rPr lang="zh-CN" altLang="en-US" sz="1800"/>
              <a:t>）</a:t>
            </a:r>
            <a:endParaRPr lang="zh-CN" altLang="en-US" sz="1800">
              <a:latin typeface="Arial" panose="020B0604020202020204" pitchFamily="34" charset="0"/>
            </a:endParaRPr>
          </a:p>
        </p:txBody>
      </p:sp>
      <p:graphicFrame>
        <p:nvGraphicFramePr>
          <p:cNvPr id="54285" name="Object 15">
            <a:extLst>
              <a:ext uri="{FF2B5EF4-FFF2-40B4-BE49-F238E27FC236}">
                <a16:creationId xmlns:a16="http://schemas.microsoft.com/office/drawing/2014/main" id="{4D1867D8-D6B7-6BF1-20A3-5DDBF2711CDB}"/>
              </a:ext>
            </a:extLst>
          </p:cNvPr>
          <p:cNvGraphicFramePr>
            <a:graphicFrameLocks noChangeAspect="1"/>
          </p:cNvGraphicFramePr>
          <p:nvPr/>
        </p:nvGraphicFramePr>
        <p:xfrm>
          <a:off x="1614488" y="5910263"/>
          <a:ext cx="3962400" cy="495300"/>
        </p:xfrm>
        <a:graphic>
          <a:graphicData uri="http://schemas.openxmlformats.org/presentationml/2006/ole">
            <mc:AlternateContent xmlns:mc="http://schemas.openxmlformats.org/markup-compatibility/2006">
              <mc:Choice xmlns:v="urn:schemas-microsoft-com:vml" Requires="v">
                <p:oleObj r:id="rId8" imgW="1828800" imgH="228600" progId="Equation.3">
                  <p:embed/>
                </p:oleObj>
              </mc:Choice>
              <mc:Fallback>
                <p:oleObj r:id="rId8" imgW="1828800" imgH="228600" progId="Equation.3">
                  <p:embed/>
                  <p:pic>
                    <p:nvPicPr>
                      <p:cNvPr id="54285" name="Object 15">
                        <a:extLst>
                          <a:ext uri="{FF2B5EF4-FFF2-40B4-BE49-F238E27FC236}">
                            <a16:creationId xmlns:a16="http://schemas.microsoft.com/office/drawing/2014/main" id="{4D1867D8-D6B7-6BF1-20A3-5DDBF2711C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4488" y="5910263"/>
                        <a:ext cx="396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86" name="Object 16">
            <a:extLst>
              <a:ext uri="{FF2B5EF4-FFF2-40B4-BE49-F238E27FC236}">
                <a16:creationId xmlns:a16="http://schemas.microsoft.com/office/drawing/2014/main" id="{1B211955-8CC3-EFF4-8D62-D8AA947EE259}"/>
              </a:ext>
            </a:extLst>
          </p:cNvPr>
          <p:cNvGraphicFramePr>
            <a:graphicFrameLocks noChangeAspect="1"/>
          </p:cNvGraphicFramePr>
          <p:nvPr/>
        </p:nvGraphicFramePr>
        <p:xfrm>
          <a:off x="6186488" y="5910263"/>
          <a:ext cx="533400" cy="454025"/>
        </p:xfrm>
        <a:graphic>
          <a:graphicData uri="http://schemas.openxmlformats.org/presentationml/2006/ole">
            <mc:AlternateContent xmlns:mc="http://schemas.openxmlformats.org/markup-compatibility/2006">
              <mc:Choice xmlns:v="urn:schemas-microsoft-com:vml" Requires="v">
                <p:oleObj r:id="rId10" imgW="254110" imgH="215994" progId="Equation.3">
                  <p:embed/>
                </p:oleObj>
              </mc:Choice>
              <mc:Fallback>
                <p:oleObj r:id="rId10" imgW="254110" imgH="215994" progId="Equation.3">
                  <p:embed/>
                  <p:pic>
                    <p:nvPicPr>
                      <p:cNvPr id="54286" name="Object 16">
                        <a:extLst>
                          <a:ext uri="{FF2B5EF4-FFF2-40B4-BE49-F238E27FC236}">
                            <a16:creationId xmlns:a16="http://schemas.microsoft.com/office/drawing/2014/main" id="{1B211955-8CC3-EFF4-8D62-D8AA947EE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6488" y="5910263"/>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Rectangle 2">
            <a:extLst>
              <a:ext uri="{FF2B5EF4-FFF2-40B4-BE49-F238E27FC236}">
                <a16:creationId xmlns:a16="http://schemas.microsoft.com/office/drawing/2014/main" id="{3DB3C5B9-DD68-CABD-A32C-780F7A14E2A2}"/>
              </a:ext>
            </a:extLst>
          </p:cNvPr>
          <p:cNvSpPr txBox="1">
            <a:spLocks noChangeArrowheads="1"/>
          </p:cNvSpPr>
          <p:nvPr/>
        </p:nvSpPr>
        <p:spPr>
          <a:xfrm>
            <a:off x="684213" y="476250"/>
            <a:ext cx="7772400" cy="658813"/>
          </a:xfrm>
          <a:prstGeom prst="rect">
            <a:avLst/>
          </a:prstGeom>
        </p:spPr>
        <p:txBody>
          <a:bodyPr/>
          <a:lstStyle/>
          <a:p>
            <a:pPr algn="ctr" eaLnBrk="1" hangingPunct="1">
              <a:defRPr/>
            </a:pPr>
            <a:r>
              <a:rPr kumimoji="1" lang="zh-CN" altLang="en-GB" sz="3600" b="1" kern="0">
                <a:solidFill>
                  <a:srgbClr val="6600CC"/>
                </a:solidFill>
                <a:effectLst>
                  <a:outerShdw blurRad="38100" dist="38100" dir="2700000" algn="tl">
                    <a:srgbClr val="C0C0C0"/>
                  </a:outerShdw>
                </a:effectLst>
                <a:latin typeface="+mj-lt"/>
                <a:ea typeface="+mj-ea"/>
                <a:cs typeface="+mj-cs"/>
              </a:rPr>
              <a:t>浮点运算及运算器</a:t>
            </a:r>
            <a:endParaRPr kumimoji="1" lang="zh-CN" altLang="en-US" sz="3600" b="1" kern="0" dirty="0">
              <a:solidFill>
                <a:srgbClr val="6600CC"/>
              </a:solidFill>
              <a:effectLst>
                <a:outerShdw blurRad="38100" dist="38100" dir="2700000" algn="tl">
                  <a:srgbClr val="C0C0C0"/>
                </a:outerShdw>
              </a:effectLst>
              <a:latin typeface="+mj-lt"/>
              <a:ea typeface="+mj-ea"/>
              <a:cs typeface="+mj-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4578" name="Rectangle 2"/>
          <p:cNvSpPr>
            <a:spLocks noGrp="1"/>
          </p:cNvSpPr>
          <p:nvPr>
            <p:ph type="title"/>
          </p:nvPr>
        </p:nvSpPr>
        <p:spPr/>
        <p:txBody>
          <a:bodyPr wrap="square" lIns="91440" tIns="45720" rIns="91440" bIns="45720" anchor="ctr" anchorCtr="0"/>
          <a:lstStyle/>
          <a:p>
            <a:pPr eaLnBrk="1" hangingPunct="1"/>
            <a:r>
              <a:rPr lang="en-US" altLang="zh-CN" dirty="0"/>
              <a:t>2.2 </a:t>
            </a:r>
            <a:r>
              <a:rPr lang="zh-CN" altLang="en-US" dirty="0"/>
              <a:t>数据格式</a:t>
            </a:r>
          </a:p>
        </p:txBody>
      </p:sp>
      <p:sp>
        <p:nvSpPr>
          <p:cNvPr id="24579" name="Rectangle 3"/>
          <p:cNvSpPr>
            <a:spLocks noGrp="1"/>
          </p:cNvSpPr>
          <p:nvPr>
            <p:ph idx="1"/>
          </p:nvPr>
        </p:nvSpPr>
        <p:spPr>
          <a:xfrm>
            <a:off x="250825" y="1125538"/>
            <a:ext cx="7921625" cy="5256212"/>
          </a:xfrm>
        </p:spPr>
        <p:txBody>
          <a:bodyPr wrap="square" lIns="91440" tIns="45720" rIns="91440" bIns="45720" anchor="t" anchorCtr="0"/>
          <a:lstStyle/>
          <a:p>
            <a:pPr eaLnBrk="1" hangingPunct="1">
              <a:lnSpc>
                <a:spcPct val="90000"/>
              </a:lnSpc>
            </a:pPr>
            <a:r>
              <a:rPr lang="zh-CN" altLang="en-US" dirty="0"/>
              <a:t>计算机硬件如何区分它们是无符号数据还是带符号数据的呢？</a:t>
            </a:r>
          </a:p>
          <a:p>
            <a:pPr eaLnBrk="1" hangingPunct="1">
              <a:lnSpc>
                <a:spcPct val="90000"/>
              </a:lnSpc>
            </a:pPr>
            <a:r>
              <a:rPr lang="zh-CN" altLang="en-US" sz="2000" dirty="0"/>
              <a:t>例： （</a:t>
            </a:r>
            <a:r>
              <a:rPr lang="en-US" altLang="zh-CN" sz="2000" dirty="0"/>
              <a:t>Intel X86</a:t>
            </a:r>
            <a:r>
              <a:rPr lang="zh-CN" altLang="en-US" sz="2000" dirty="0"/>
              <a:t>系列</a:t>
            </a:r>
            <a:r>
              <a:rPr lang="en-US" altLang="zh-CN" sz="2000" dirty="0"/>
              <a:t>CPU</a:t>
            </a:r>
            <a:r>
              <a:rPr lang="zh-CN" altLang="en-US" sz="2000" dirty="0"/>
              <a:t>）</a:t>
            </a:r>
          </a:p>
          <a:p>
            <a:pPr eaLnBrk="1" hangingPunct="1">
              <a:lnSpc>
                <a:spcPct val="90000"/>
              </a:lnSpc>
            </a:pPr>
            <a:r>
              <a:rPr lang="zh-CN" altLang="en-US" sz="2000" dirty="0"/>
              <a:t>假设</a:t>
            </a:r>
            <a:r>
              <a:rPr lang="en-US" altLang="zh-CN" sz="2000" dirty="0"/>
              <a:t>AX</a:t>
            </a:r>
            <a:r>
              <a:rPr lang="zh-CN" altLang="en-US" sz="2000" dirty="0"/>
              <a:t>＝（</a:t>
            </a:r>
            <a:r>
              <a:rPr lang="en-US" altLang="zh-CN" sz="2000" dirty="0"/>
              <a:t>1111111111111111</a:t>
            </a:r>
            <a:r>
              <a:rPr lang="zh-CN" altLang="en-US" sz="2000" dirty="0"/>
              <a:t>）</a:t>
            </a:r>
            <a:r>
              <a:rPr lang="en-US" altLang="zh-CN" sz="2000" baseline="-25000" dirty="0"/>
              <a:t>2</a:t>
            </a:r>
            <a:r>
              <a:rPr lang="zh-CN" altLang="en-US" sz="2000" dirty="0"/>
              <a:t>，</a:t>
            </a:r>
            <a:r>
              <a:rPr lang="en-US" altLang="zh-CN" sz="2000" dirty="0"/>
              <a:t>BX</a:t>
            </a:r>
            <a:r>
              <a:rPr lang="zh-CN" altLang="en-US" sz="2000" dirty="0"/>
              <a:t>＝（</a:t>
            </a:r>
            <a:r>
              <a:rPr lang="en-US" altLang="zh-CN" sz="2000" dirty="0"/>
              <a:t>0000000000000001</a:t>
            </a:r>
            <a:r>
              <a:rPr lang="zh-CN" altLang="en-US" sz="2000" dirty="0"/>
              <a:t>）</a:t>
            </a:r>
            <a:r>
              <a:rPr lang="en-US" altLang="zh-CN" sz="2000" baseline="-25000" dirty="0"/>
              <a:t>2</a:t>
            </a:r>
            <a:r>
              <a:rPr lang="zh-CN" altLang="en-US" sz="2000" dirty="0"/>
              <a:t>，那么执行下面两段程序时，计算机硬件将把</a:t>
            </a:r>
            <a:r>
              <a:rPr lang="en-US" altLang="zh-CN" sz="2000" dirty="0"/>
              <a:t>AX</a:t>
            </a:r>
            <a:r>
              <a:rPr lang="zh-CN" altLang="en-US" sz="2000" dirty="0"/>
              <a:t>和</a:t>
            </a:r>
            <a:r>
              <a:rPr lang="en-US" altLang="zh-CN" sz="2000" dirty="0"/>
              <a:t>BX</a:t>
            </a:r>
            <a:r>
              <a:rPr lang="zh-CN" altLang="en-US" sz="2000" dirty="0"/>
              <a:t>中的数据看成是不同的数据。</a:t>
            </a:r>
          </a:p>
          <a:p>
            <a:pPr eaLnBrk="1" hangingPunct="1">
              <a:lnSpc>
                <a:spcPct val="90000"/>
              </a:lnSpc>
            </a:pPr>
            <a:r>
              <a:rPr lang="zh-CN" altLang="en-US" sz="2000" dirty="0"/>
              <a:t>程序</a:t>
            </a:r>
            <a:r>
              <a:rPr lang="en-US" altLang="zh-CN" sz="2000" dirty="0"/>
              <a:t>A</a:t>
            </a:r>
          </a:p>
          <a:p>
            <a:pPr lvl="1" eaLnBrk="1" hangingPunct="1">
              <a:lnSpc>
                <a:spcPct val="90000"/>
              </a:lnSpc>
            </a:pPr>
            <a:r>
              <a:rPr lang="en-US" altLang="zh-CN" sz="1800" dirty="0"/>
              <a:t>CMP		 AX,BX	; </a:t>
            </a:r>
            <a:r>
              <a:rPr lang="zh-CN" altLang="en-US" sz="1800" dirty="0"/>
              <a:t>结果影响标志位</a:t>
            </a:r>
          </a:p>
          <a:p>
            <a:pPr lvl="1" eaLnBrk="1" hangingPunct="1">
              <a:lnSpc>
                <a:spcPct val="90000"/>
              </a:lnSpc>
            </a:pPr>
            <a:r>
              <a:rPr lang="en-US" altLang="zh-CN" sz="1800" dirty="0"/>
              <a:t>JL		 L1	; </a:t>
            </a:r>
            <a:r>
              <a:rPr lang="zh-CN" altLang="en-US" sz="1800" dirty="0"/>
              <a:t>有符号数小于转移</a:t>
            </a:r>
          </a:p>
          <a:p>
            <a:pPr lvl="1" eaLnBrk="1" hangingPunct="1">
              <a:lnSpc>
                <a:spcPct val="90000"/>
              </a:lnSpc>
            </a:pPr>
            <a:r>
              <a:rPr lang="zh-CN" altLang="en-US" sz="1800" dirty="0"/>
              <a:t>执行</a:t>
            </a:r>
            <a:r>
              <a:rPr lang="en-US" altLang="zh-CN" sz="1800" dirty="0"/>
              <a:t>JL</a:t>
            </a:r>
            <a:r>
              <a:rPr lang="zh-CN" altLang="en-US" sz="1800" dirty="0"/>
              <a:t>指令时，操作数</a:t>
            </a:r>
            <a:r>
              <a:rPr lang="en-US" altLang="zh-CN" sz="1800" dirty="0"/>
              <a:t>AX</a:t>
            </a:r>
            <a:r>
              <a:rPr lang="zh-CN" altLang="en-US" sz="1800" dirty="0"/>
              <a:t>和</a:t>
            </a:r>
            <a:r>
              <a:rPr lang="en-US" altLang="zh-CN" sz="1800" dirty="0"/>
              <a:t>BX</a:t>
            </a:r>
            <a:r>
              <a:rPr lang="zh-CN" altLang="en-US" sz="1800" dirty="0"/>
              <a:t>被当作有符号数据，</a:t>
            </a:r>
            <a:r>
              <a:rPr lang="en-US" altLang="zh-CN" sz="1800" dirty="0"/>
              <a:t>AX</a:t>
            </a:r>
            <a:r>
              <a:rPr lang="zh-CN" altLang="en-US" sz="1800" dirty="0"/>
              <a:t>＝（－</a:t>
            </a:r>
            <a:r>
              <a:rPr lang="en-US" altLang="zh-CN" sz="1800" dirty="0"/>
              <a:t>1</a:t>
            </a:r>
            <a:r>
              <a:rPr lang="zh-CN" altLang="en-US" sz="1800" dirty="0"/>
              <a:t>）</a:t>
            </a:r>
            <a:r>
              <a:rPr lang="en-US" altLang="zh-CN" sz="1800" baseline="-25000" dirty="0"/>
              <a:t>10</a:t>
            </a:r>
            <a:r>
              <a:rPr lang="zh-CN" altLang="en-US" sz="1800" dirty="0"/>
              <a:t>， </a:t>
            </a:r>
            <a:r>
              <a:rPr lang="en-US" altLang="zh-CN" sz="1800" dirty="0"/>
              <a:t>BX</a:t>
            </a:r>
            <a:r>
              <a:rPr lang="zh-CN" altLang="en-US" sz="1800" dirty="0"/>
              <a:t>＝（＋</a:t>
            </a:r>
            <a:r>
              <a:rPr lang="en-US" altLang="zh-CN" sz="1800" dirty="0"/>
              <a:t>1</a:t>
            </a:r>
            <a:r>
              <a:rPr lang="zh-CN" altLang="en-US" sz="1800" dirty="0"/>
              <a:t>）</a:t>
            </a:r>
            <a:r>
              <a:rPr lang="en-US" altLang="zh-CN" sz="1800" baseline="-25000" dirty="0"/>
              <a:t>10 </a:t>
            </a:r>
            <a:r>
              <a:rPr lang="zh-CN" altLang="en-US" sz="1800" dirty="0"/>
              <a:t>，所以执行结果是转移到</a:t>
            </a:r>
            <a:r>
              <a:rPr lang="en-US" altLang="zh-CN" sz="1800" dirty="0"/>
              <a:t>L1</a:t>
            </a:r>
            <a:r>
              <a:rPr lang="zh-CN" altLang="en-US" sz="1800" dirty="0"/>
              <a:t>标号处执行。</a:t>
            </a:r>
          </a:p>
          <a:p>
            <a:pPr eaLnBrk="1" hangingPunct="1">
              <a:lnSpc>
                <a:spcPct val="90000"/>
              </a:lnSpc>
            </a:pPr>
            <a:r>
              <a:rPr lang="zh-CN" altLang="en-US" sz="2000" dirty="0"/>
              <a:t>程序</a:t>
            </a:r>
            <a:r>
              <a:rPr lang="en-US" altLang="zh-CN" sz="2000" dirty="0"/>
              <a:t>B</a:t>
            </a:r>
          </a:p>
          <a:p>
            <a:pPr lvl="1" eaLnBrk="1" hangingPunct="1">
              <a:lnSpc>
                <a:spcPct val="90000"/>
              </a:lnSpc>
            </a:pPr>
            <a:r>
              <a:rPr lang="en-US" altLang="zh-CN" sz="1800" dirty="0"/>
              <a:t>CMP		 AX,BX	</a:t>
            </a:r>
          </a:p>
          <a:p>
            <a:pPr lvl="1" eaLnBrk="1" hangingPunct="1">
              <a:lnSpc>
                <a:spcPct val="90000"/>
              </a:lnSpc>
            </a:pPr>
            <a:r>
              <a:rPr lang="en-US" altLang="zh-CN" sz="1800" dirty="0"/>
              <a:t>JB		 L1	;</a:t>
            </a:r>
            <a:r>
              <a:rPr lang="zh-CN" altLang="en-US" sz="1800" dirty="0"/>
              <a:t>无符号数小于转移</a:t>
            </a:r>
          </a:p>
          <a:p>
            <a:pPr lvl="1" eaLnBrk="1" hangingPunct="1">
              <a:lnSpc>
                <a:spcPct val="90000"/>
              </a:lnSpc>
            </a:pPr>
            <a:r>
              <a:rPr lang="zh-CN" altLang="en-US" sz="1800" dirty="0"/>
              <a:t>执行</a:t>
            </a:r>
            <a:r>
              <a:rPr lang="en-US" altLang="zh-CN" sz="1800" dirty="0"/>
              <a:t>JB</a:t>
            </a:r>
            <a:r>
              <a:rPr lang="zh-CN" altLang="en-US" sz="1800" dirty="0"/>
              <a:t>指令时，操作数</a:t>
            </a:r>
            <a:r>
              <a:rPr lang="en-US" altLang="zh-CN" sz="1800" dirty="0"/>
              <a:t>AX</a:t>
            </a:r>
            <a:r>
              <a:rPr lang="zh-CN" altLang="en-US" sz="1800" dirty="0"/>
              <a:t>和</a:t>
            </a:r>
            <a:r>
              <a:rPr lang="en-US" altLang="zh-CN" sz="1800" dirty="0"/>
              <a:t>BX</a:t>
            </a:r>
            <a:r>
              <a:rPr lang="zh-CN" altLang="en-US" sz="1800" dirty="0"/>
              <a:t>被当作无符号数据，</a:t>
            </a:r>
            <a:r>
              <a:rPr lang="en-US" altLang="zh-CN" sz="1800" dirty="0"/>
              <a:t>AX</a:t>
            </a:r>
            <a:r>
              <a:rPr lang="zh-CN" altLang="en-US" sz="1800" dirty="0"/>
              <a:t>＝（</a:t>
            </a:r>
            <a:r>
              <a:rPr lang="en-US" altLang="zh-CN" sz="1800" dirty="0"/>
              <a:t>65535</a:t>
            </a:r>
            <a:r>
              <a:rPr lang="zh-CN" altLang="en-US" sz="1800" dirty="0"/>
              <a:t>）</a:t>
            </a:r>
            <a:r>
              <a:rPr lang="en-US" altLang="zh-CN" sz="1800" baseline="-25000" dirty="0"/>
              <a:t>10 </a:t>
            </a:r>
            <a:r>
              <a:rPr lang="zh-CN" altLang="en-US" sz="1800" dirty="0"/>
              <a:t>，</a:t>
            </a:r>
            <a:r>
              <a:rPr lang="en-US" altLang="zh-CN" sz="1800" dirty="0"/>
              <a:t>BX</a:t>
            </a:r>
            <a:r>
              <a:rPr lang="zh-CN" altLang="en-US" sz="1800" dirty="0"/>
              <a:t>＝（＋</a:t>
            </a:r>
            <a:r>
              <a:rPr lang="en-US" altLang="zh-CN" sz="1800" dirty="0"/>
              <a:t>1</a:t>
            </a:r>
            <a:r>
              <a:rPr lang="zh-CN" altLang="en-US" sz="1800" dirty="0"/>
              <a:t>）</a:t>
            </a:r>
            <a:r>
              <a:rPr lang="en-US" altLang="zh-CN" sz="1800" baseline="-25000" dirty="0"/>
              <a:t>10 </a:t>
            </a:r>
            <a:r>
              <a:rPr lang="zh-CN" altLang="en-US" sz="1800" dirty="0"/>
              <a:t>，所以执行结果是不转移，顺序执行。</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7DB8950E-4B66-B279-2ECB-2F79B00F3FA6}"/>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smtClean="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94B7CE4B-7BF6-421C-A169-36FFE8F26375}" type="slidenum">
              <a:rPr lang="en-US" altLang="zh-CN" smtClean="0"/>
              <a:pPr>
                <a:defRPr/>
              </a:pPr>
              <a:t>210</a:t>
            </a:fld>
            <a:endParaRPr lang="en-US" altLang="zh-CN" sz="1400"/>
          </a:p>
        </p:txBody>
      </p:sp>
      <p:sp>
        <p:nvSpPr>
          <p:cNvPr id="225282" name="Rectangle 2">
            <a:extLst>
              <a:ext uri="{FF2B5EF4-FFF2-40B4-BE49-F238E27FC236}">
                <a16:creationId xmlns:a16="http://schemas.microsoft.com/office/drawing/2014/main" id="{297A6380-6802-9888-5C93-F59D75A17C60}"/>
              </a:ext>
            </a:extLst>
          </p:cNvPr>
          <p:cNvSpPr>
            <a:spLocks noGrp="1" noChangeArrowheads="1"/>
          </p:cNvSpPr>
          <p:nvPr>
            <p:ph type="title"/>
          </p:nvPr>
        </p:nvSpPr>
        <p:spPr/>
        <p:txBody>
          <a:bodyPr/>
          <a:lstStyle/>
          <a:p>
            <a:pPr eaLnBrk="1" hangingPunct="1">
              <a:defRPr/>
            </a:pPr>
            <a:r>
              <a:rPr kumimoji="1" lang="zh-CN" altLang="en-US"/>
              <a:t>三、浮点运算器</a:t>
            </a:r>
          </a:p>
        </p:txBody>
      </p:sp>
      <p:graphicFrame>
        <p:nvGraphicFramePr>
          <p:cNvPr id="55300" name="Object 6">
            <a:extLst>
              <a:ext uri="{FF2B5EF4-FFF2-40B4-BE49-F238E27FC236}">
                <a16:creationId xmlns:a16="http://schemas.microsoft.com/office/drawing/2014/main" id="{C9FA85B1-14C2-DC32-2D42-00BF5B64585C}"/>
              </a:ext>
            </a:extLst>
          </p:cNvPr>
          <p:cNvGraphicFramePr>
            <a:graphicFrameLocks noGrp="1"/>
          </p:cNvGraphicFramePr>
          <p:nvPr>
            <p:ph idx="1"/>
          </p:nvPr>
        </p:nvGraphicFramePr>
        <p:xfrm>
          <a:off x="611188" y="1268413"/>
          <a:ext cx="8137525" cy="4640262"/>
        </p:xfrm>
        <a:graphic>
          <a:graphicData uri="http://schemas.openxmlformats.org/presentationml/2006/ole">
            <mc:AlternateContent xmlns:mc="http://schemas.openxmlformats.org/markup-compatibility/2006">
              <mc:Choice xmlns:v="urn:schemas-microsoft-com:vml" Requires="v">
                <p:oleObj r:id="rId2" imgW="10115640" imgH="5768640" progId="Visio.Drawing.11">
                  <p:embed/>
                </p:oleObj>
              </mc:Choice>
              <mc:Fallback>
                <p:oleObj r:id="rId2" imgW="10115640" imgH="5768640" progId="Visio.Drawing.11">
                  <p:embed/>
                  <p:pic>
                    <p:nvPicPr>
                      <p:cNvPr id="55300" name="Object 6">
                        <a:extLst>
                          <a:ext uri="{FF2B5EF4-FFF2-40B4-BE49-F238E27FC236}">
                            <a16:creationId xmlns:a16="http://schemas.microsoft.com/office/drawing/2014/main" id="{C9FA85B1-14C2-DC32-2D42-00BF5B6458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413"/>
                        <a:ext cx="8137525"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p:nvPr>
        </p:nvSpPr>
        <p:spPr>
          <a:ln/>
        </p:spPr>
        <p:txBody>
          <a:bodyPr wrap="square" lIns="91440" tIns="45720" rIns="91440" bIns="45720" anchor="ctr"/>
          <a:lstStyle/>
          <a:p>
            <a:pPr eaLnBrk="1" hangingPunct="1"/>
            <a:r>
              <a:rPr lang="zh-CN" altLang="en-US" sz="2800" b="1" dirty="0">
                <a:latin typeface="宋体" panose="02010600030101010101" pitchFamily="2" charset="-122"/>
              </a:rPr>
              <a:t>流水线</a:t>
            </a:r>
            <a:r>
              <a:rPr lang="en-US" altLang="zh-CN" sz="2800" b="1" dirty="0">
                <a:latin typeface="宋体" panose="02010600030101010101" pitchFamily="2" charset="-122"/>
              </a:rPr>
              <a:t>:   </a:t>
            </a:r>
            <a:r>
              <a:rPr lang="zh-CN" altLang="en-US" sz="2800" b="1" dirty="0">
                <a:latin typeface="宋体" panose="02010600030101010101" pitchFamily="2" charset="-122"/>
              </a:rPr>
              <a:t>福特与</a:t>
            </a:r>
            <a:r>
              <a:rPr lang="zh-CN" altLang="en-US" sz="2800" b="1" dirty="0">
                <a:latin typeface="Times New Roman" panose="02020603050405020304" pitchFamily="18" charset="0"/>
              </a:rPr>
              <a:t>汽车    泰勒与资本主义   </a:t>
            </a:r>
          </a:p>
        </p:txBody>
      </p:sp>
      <p:pic>
        <p:nvPicPr>
          <p:cNvPr id="3074" name="Picture 3" descr="arch1"/>
          <p:cNvPicPr>
            <a:picLocks noChangeAspect="1"/>
          </p:cNvPicPr>
          <p:nvPr/>
        </p:nvPicPr>
        <p:blipFill>
          <a:blip r:embed="rId2"/>
          <a:stretch>
            <a:fillRect/>
          </a:stretch>
        </p:blipFill>
        <p:spPr>
          <a:xfrm>
            <a:off x="395288" y="1379538"/>
            <a:ext cx="8280400" cy="5478462"/>
          </a:xfrm>
          <a:prstGeom prst="rect">
            <a:avLst/>
          </a:prstGeom>
          <a:noFill/>
          <a:ln w="9525">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6"/>
          <p:cNvSpPr/>
          <p:nvPr/>
        </p:nvSpPr>
        <p:spPr>
          <a:xfrm>
            <a:off x="468313" y="620713"/>
            <a:ext cx="4343400" cy="519112"/>
          </a:xfrm>
          <a:prstGeom prst="rect">
            <a:avLst/>
          </a:prstGeom>
          <a:noFill/>
          <a:ln w="9525">
            <a:noFill/>
          </a:ln>
        </p:spPr>
        <p:txBody>
          <a:bodyPr anchor="t">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rPr>
              <a:t>．流水线原理</a:t>
            </a:r>
            <a:r>
              <a:rPr lang="zh-CN" altLang="en-US" sz="2800" dirty="0">
                <a:latin typeface="Arial" panose="020B0604020202020204" pitchFamily="34" charset="0"/>
                <a:ea typeface="宋体" panose="02010600030101010101" pitchFamily="2" charset="-122"/>
              </a:rPr>
              <a:t> </a:t>
            </a:r>
          </a:p>
        </p:txBody>
      </p:sp>
      <p:sp>
        <p:nvSpPr>
          <p:cNvPr id="4098" name="Text Box 3"/>
          <p:cNvSpPr txBox="1"/>
          <p:nvPr/>
        </p:nvSpPr>
        <p:spPr>
          <a:xfrm>
            <a:off x="827088" y="1916113"/>
            <a:ext cx="6781800" cy="1406525"/>
          </a:xfrm>
          <a:prstGeom prst="rect">
            <a:avLst/>
          </a:prstGeom>
          <a:noFill/>
          <a:ln w="9525">
            <a:noFill/>
          </a:ln>
        </p:spPr>
        <p:txBody>
          <a:bodyPr anchor="t">
            <a:spAutoFit/>
          </a:bodyPr>
          <a:lstStyle/>
          <a:p>
            <a:pPr>
              <a:lnSpc>
                <a:spcPct val="120000"/>
              </a:lnSpc>
              <a:spcBef>
                <a:spcPct val="50000"/>
              </a:spcBef>
            </a:pPr>
            <a:r>
              <a:rPr lang="zh-CN" altLang="en-US" dirty="0">
                <a:solidFill>
                  <a:srgbClr val="FFFF3C"/>
                </a:solidFill>
                <a:latin typeface="楷体_GB2312" pitchFamily="49" charset="-122"/>
                <a:ea typeface="楷体_GB2312" pitchFamily="49" charset="-122"/>
              </a:rPr>
              <a:t>　　</a:t>
            </a:r>
            <a:r>
              <a:rPr lang="zh-CN" altLang="en-US" dirty="0">
                <a:solidFill>
                  <a:srgbClr val="FF0000"/>
                </a:solidFill>
                <a:latin typeface="楷体_GB2312" pitchFamily="49" charset="-122"/>
                <a:ea typeface="楷体_GB2312" pitchFamily="49" charset="-122"/>
              </a:rPr>
              <a:t>流水线技术</a:t>
            </a:r>
            <a:r>
              <a:rPr lang="zh-CN" altLang="en-US" dirty="0">
                <a:latin typeface="楷体_GB2312" pitchFamily="49" charset="-122"/>
                <a:ea typeface="楷体_GB2312" pitchFamily="49" charset="-122"/>
              </a:rPr>
              <a:t>是指：将一个重复的时序过程分解成为若干个子过程，而每个子过程都可有效地在其专用功能段上与其他子过程同时执行。</a:t>
            </a:r>
          </a:p>
        </p:txBody>
      </p:sp>
      <p:sp>
        <p:nvSpPr>
          <p:cNvPr id="4099" name="Text Box 4"/>
          <p:cNvSpPr txBox="1"/>
          <p:nvPr/>
        </p:nvSpPr>
        <p:spPr>
          <a:xfrm>
            <a:off x="827088" y="1412875"/>
            <a:ext cx="2895600" cy="457200"/>
          </a:xfrm>
          <a:prstGeom prst="rect">
            <a:avLst/>
          </a:prstGeom>
          <a:noFill/>
          <a:ln w="9525">
            <a:noFill/>
          </a:ln>
        </p:spPr>
        <p:txBody>
          <a:bodyPr anchor="t">
            <a:spAutoFit/>
          </a:bodyPr>
          <a:lstStyle/>
          <a:p>
            <a:pPr>
              <a:spcBef>
                <a:spcPct val="50000"/>
              </a:spcBef>
            </a:pPr>
            <a:r>
              <a:rPr lang="zh-CN" altLang="en-US" dirty="0">
                <a:latin typeface="楷体_GB2312" pitchFamily="49" charset="-122"/>
                <a:ea typeface="楷体_GB2312" pitchFamily="49" charset="-122"/>
              </a:rPr>
              <a:t>流水线技术</a:t>
            </a:r>
          </a:p>
        </p:txBody>
      </p:sp>
      <p:sp>
        <p:nvSpPr>
          <p:cNvPr id="4100" name="Text Box 5"/>
          <p:cNvSpPr txBox="1"/>
          <p:nvPr/>
        </p:nvSpPr>
        <p:spPr>
          <a:xfrm>
            <a:off x="900113" y="4221163"/>
            <a:ext cx="6781800" cy="1420495"/>
          </a:xfrm>
          <a:prstGeom prst="rect">
            <a:avLst/>
          </a:prstGeom>
          <a:noFill/>
          <a:ln w="9525">
            <a:noFill/>
          </a:ln>
        </p:spPr>
        <p:txBody>
          <a:bodyPr anchor="t">
            <a:spAutoFit/>
          </a:bodyPr>
          <a:lstStyle/>
          <a:p>
            <a:pPr>
              <a:lnSpc>
                <a:spcPct val="120000"/>
              </a:lnSpc>
              <a:spcBef>
                <a:spcPct val="50000"/>
              </a:spcBef>
            </a:pP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）流水过程由多个相联系的子过程组成，每个</a:t>
            </a:r>
            <a:br>
              <a:rPr lang="zh-CN" altLang="en-US" dirty="0">
                <a:latin typeface="楷体_GB2312" pitchFamily="49" charset="-122"/>
                <a:ea typeface="楷体_GB2312" pitchFamily="49" charset="-122"/>
              </a:rPr>
            </a:br>
            <a:r>
              <a:rPr lang="zh-CN" altLang="en-US" dirty="0">
                <a:latin typeface="楷体_GB2312" pitchFamily="49" charset="-122"/>
                <a:ea typeface="楷体_GB2312" pitchFamily="49" charset="-122"/>
              </a:rPr>
              <a:t>子过程称为流水线的</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级</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或</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段</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段</a:t>
            </a:r>
            <a:r>
              <a:rPr lang="zh-CN" altLang="en-US" dirty="0">
                <a:latin typeface="Times New Roman" panose="02020603050405020304" pitchFamily="18" charset="0"/>
                <a:ea typeface="楷体_GB2312" pitchFamily="49" charset="-122"/>
              </a:rPr>
              <a:t>”  </a:t>
            </a:r>
            <a:r>
              <a:rPr lang="zh-CN" altLang="en-US" dirty="0">
                <a:latin typeface="楷体_GB2312" pitchFamily="49" charset="-122"/>
                <a:ea typeface="楷体_GB2312" pitchFamily="49" charset="-122"/>
              </a:rPr>
              <a:t>的数目称为流水线的</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深度</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a:t>
            </a:r>
          </a:p>
        </p:txBody>
      </p:sp>
      <p:sp>
        <p:nvSpPr>
          <p:cNvPr id="4101" name="Text Box 6"/>
          <p:cNvSpPr txBox="1"/>
          <p:nvPr/>
        </p:nvSpPr>
        <p:spPr>
          <a:xfrm>
            <a:off x="857250" y="5643563"/>
            <a:ext cx="7239000" cy="493712"/>
          </a:xfrm>
          <a:prstGeom prst="rect">
            <a:avLst/>
          </a:prstGeom>
          <a:noFill/>
          <a:ln w="9525">
            <a:noFill/>
          </a:ln>
        </p:spPr>
        <p:txBody>
          <a:bodyPr anchor="t">
            <a:spAutoFit/>
          </a:bodyPr>
          <a:lstStyle/>
          <a:p>
            <a:pPr>
              <a:lnSpc>
                <a:spcPct val="110000"/>
              </a:lnSpc>
              <a:spcBef>
                <a:spcPct val="50000"/>
              </a:spcBef>
            </a:pPr>
            <a:r>
              <a:rPr lang="en-US" altLang="zh-CN" dirty="0">
                <a:latin typeface="楷体_GB2312" pitchFamily="49" charset="-122"/>
                <a:ea typeface="楷体_GB2312" pitchFamily="49" charset="-122"/>
              </a:rPr>
              <a:t>(2) </a:t>
            </a:r>
            <a:r>
              <a:rPr lang="zh-CN" altLang="en-US" dirty="0">
                <a:latin typeface="楷体_GB2312" pitchFamily="49" charset="-122"/>
                <a:ea typeface="楷体_GB2312" pitchFamily="49" charset="-122"/>
              </a:rPr>
              <a:t>每个子过程由专用的功能段实现；</a:t>
            </a:r>
            <a:endParaRPr lang="zh-CN" altLang="en-US" b="0" dirty="0">
              <a:latin typeface="宋体" panose="02010600030101010101" pitchFamily="2" charset="-122"/>
              <a:ea typeface="宋体" panose="02010600030101010101" pitchFamily="2" charset="-122"/>
            </a:endParaRPr>
          </a:p>
        </p:txBody>
      </p:sp>
      <p:sp>
        <p:nvSpPr>
          <p:cNvPr id="4102" name="Text Box 7"/>
          <p:cNvSpPr txBox="1"/>
          <p:nvPr/>
        </p:nvSpPr>
        <p:spPr>
          <a:xfrm>
            <a:off x="900113" y="3573463"/>
            <a:ext cx="2895600" cy="457200"/>
          </a:xfrm>
          <a:prstGeom prst="rect">
            <a:avLst/>
          </a:prstGeom>
          <a:noFill/>
          <a:ln w="9525">
            <a:noFill/>
          </a:ln>
        </p:spPr>
        <p:txBody>
          <a:bodyPr anchor="t">
            <a:spAutoFit/>
          </a:bodyPr>
          <a:lstStyle/>
          <a:p>
            <a:pPr>
              <a:spcBef>
                <a:spcPct val="50000"/>
              </a:spcBef>
            </a:pPr>
            <a:r>
              <a:rPr lang="zh-CN" altLang="en-US" dirty="0">
                <a:latin typeface="楷体_GB2312" pitchFamily="49" charset="-122"/>
                <a:ea typeface="楷体_GB2312" pitchFamily="49" charset="-122"/>
              </a:rPr>
              <a:t>流水线技术特点</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2"/>
          <p:cNvSpPr txBox="1"/>
          <p:nvPr/>
        </p:nvSpPr>
        <p:spPr>
          <a:xfrm>
            <a:off x="468313" y="2924175"/>
            <a:ext cx="7620000" cy="1363663"/>
          </a:xfrm>
          <a:prstGeom prst="rect">
            <a:avLst/>
          </a:prstGeom>
          <a:noFill/>
          <a:ln w="9525">
            <a:noFill/>
          </a:ln>
        </p:spPr>
        <p:txBody>
          <a:bodyPr anchor="t">
            <a:spAutoFit/>
          </a:bodyPr>
          <a:lstStyle/>
          <a:p>
            <a:pPr>
              <a:lnSpc>
                <a:spcPct val="120000"/>
              </a:lnSpc>
            </a:pPr>
            <a:r>
              <a:rPr lang="en-US" altLang="zh-CN" dirty="0">
                <a:latin typeface="楷体_GB2312" pitchFamily="49" charset="-122"/>
                <a:ea typeface="楷体_GB2312" pitchFamily="49" charset="-122"/>
              </a:rPr>
              <a:t>(4) </a:t>
            </a:r>
            <a:r>
              <a:rPr lang="zh-CN" altLang="en-US" dirty="0">
                <a:latin typeface="楷体_GB2312" pitchFamily="49" charset="-122"/>
                <a:ea typeface="楷体_GB2312" pitchFamily="49" charset="-122"/>
              </a:rPr>
              <a:t>流水线需要有</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通过时间</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（第一个任务流出结果 </a:t>
            </a:r>
            <a:endParaRPr lang="en-US" altLang="zh-CN" dirty="0">
              <a:latin typeface="楷体_GB2312" pitchFamily="49" charset="-122"/>
              <a:ea typeface="楷体_GB2312" pitchFamily="49" charset="-122"/>
            </a:endParaRPr>
          </a:p>
          <a:p>
            <a:pPr>
              <a:lnSpc>
                <a:spcPct val="120000"/>
              </a:lnSpc>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所需的时间），在此之后流水过程才进入稳定工作</a:t>
            </a:r>
            <a:endParaRPr lang="en-US" altLang="zh-CN" dirty="0">
              <a:latin typeface="楷体_GB2312" pitchFamily="49" charset="-122"/>
              <a:ea typeface="楷体_GB2312" pitchFamily="49" charset="-122"/>
            </a:endParaRPr>
          </a:p>
          <a:p>
            <a:pPr>
              <a:lnSpc>
                <a:spcPct val="120000"/>
              </a:lnSpc>
            </a:pPr>
            <a:r>
              <a:rPr lang="zh-CN" altLang="en-US" dirty="0">
                <a:latin typeface="楷体_GB2312" pitchFamily="49" charset="-122"/>
                <a:ea typeface="楷体_GB2312" pitchFamily="49" charset="-122"/>
              </a:rPr>
              <a:t>    状态，每一个时钟周期流出一个结果；</a:t>
            </a:r>
          </a:p>
        </p:txBody>
      </p:sp>
      <p:sp>
        <p:nvSpPr>
          <p:cNvPr id="5122" name="Text Box 3"/>
          <p:cNvSpPr txBox="1"/>
          <p:nvPr/>
        </p:nvSpPr>
        <p:spPr>
          <a:xfrm>
            <a:off x="539750" y="1412875"/>
            <a:ext cx="7848600" cy="1406525"/>
          </a:xfrm>
          <a:prstGeom prst="rect">
            <a:avLst/>
          </a:prstGeom>
          <a:noFill/>
          <a:ln w="9525">
            <a:noFill/>
          </a:ln>
        </p:spPr>
        <p:txBody>
          <a:bodyPr anchor="t">
            <a:spAutoFit/>
          </a:bodyPr>
          <a:lstStyle/>
          <a:p>
            <a:pPr>
              <a:lnSpc>
                <a:spcPct val="120000"/>
              </a:lnSpc>
              <a:spcBef>
                <a:spcPct val="50000"/>
              </a:spcBef>
            </a:pPr>
            <a:r>
              <a:rPr lang="en-US" altLang="zh-CN" dirty="0">
                <a:latin typeface="楷体_GB2312" pitchFamily="49" charset="-122"/>
                <a:ea typeface="楷体_GB2312" pitchFamily="49" charset="-122"/>
              </a:rPr>
              <a:t>(3) </a:t>
            </a:r>
            <a:r>
              <a:rPr lang="zh-CN" altLang="en-US" dirty="0">
                <a:latin typeface="楷体_GB2312" pitchFamily="49" charset="-122"/>
                <a:ea typeface="楷体_GB2312" pitchFamily="49" charset="-122"/>
              </a:rPr>
              <a:t>各个功能段所需时间应尽量相等，否则，时间长</a:t>
            </a:r>
            <a:br>
              <a:rPr lang="zh-CN" altLang="en-US" dirty="0">
                <a:latin typeface="楷体_GB2312" pitchFamily="49" charset="-122"/>
                <a:ea typeface="楷体_GB2312" pitchFamily="49" charset="-122"/>
              </a:rPr>
            </a:br>
            <a:r>
              <a:rPr lang="zh-CN" altLang="en-US" dirty="0">
                <a:latin typeface="楷体_GB2312" pitchFamily="49" charset="-122"/>
                <a:ea typeface="楷体_GB2312" pitchFamily="49" charset="-122"/>
              </a:rPr>
              <a:t>　　的功能段将成为流水线的瓶颈，会造成流水线的 </a:t>
            </a:r>
            <a:br>
              <a:rPr lang="zh-CN" altLang="en-US" dirty="0">
                <a:latin typeface="楷体_GB2312" pitchFamily="49" charset="-122"/>
                <a:ea typeface="楷体_GB2312" pitchFamily="49" charset="-122"/>
              </a:rPr>
            </a:br>
            <a:r>
              <a:rPr lang="zh-CN" altLang="en-US" dirty="0">
                <a:latin typeface="楷体_GB2312" pitchFamily="49" charset="-122"/>
                <a:ea typeface="楷体_GB2312" pitchFamily="49" charset="-122"/>
              </a:rPr>
              <a:t>　　</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堵塞</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和</a:t>
            </a:r>
            <a:r>
              <a:rPr lang="zh-CN" altLang="en-US" dirty="0">
                <a:latin typeface="Times New Roman" panose="02020603050405020304" pitchFamily="18" charset="0"/>
                <a:ea typeface="楷体_GB2312" pitchFamily="49" charset="-122"/>
              </a:rPr>
              <a:t>“</a:t>
            </a:r>
            <a:r>
              <a:rPr lang="zh-CN" altLang="en-US" dirty="0">
                <a:solidFill>
                  <a:srgbClr val="FF0000"/>
                </a:solidFill>
                <a:latin typeface="楷体_GB2312" pitchFamily="49" charset="-122"/>
                <a:ea typeface="楷体_GB2312" pitchFamily="49" charset="-122"/>
              </a:rPr>
              <a:t>断流</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。这个时间一般称为</a:t>
            </a:r>
            <a:r>
              <a:rPr lang="zh-CN" altLang="en-US" dirty="0">
                <a:solidFill>
                  <a:srgbClr val="FF0000"/>
                </a:solidFill>
                <a:latin typeface="楷体_GB2312" pitchFamily="49" charset="-122"/>
                <a:ea typeface="楷体_GB2312" pitchFamily="49" charset="-122"/>
              </a:rPr>
              <a:t>时钟周期</a:t>
            </a:r>
            <a:r>
              <a:rPr lang="zh-CN" altLang="en-US" dirty="0">
                <a:latin typeface="楷体_GB2312" pitchFamily="49" charset="-122"/>
                <a:ea typeface="楷体_GB2312" pitchFamily="49" charset="-122"/>
              </a:rPr>
              <a:t>　     </a:t>
            </a:r>
          </a:p>
        </p:txBody>
      </p:sp>
      <p:sp>
        <p:nvSpPr>
          <p:cNvPr id="5123" name="Text Box 4"/>
          <p:cNvSpPr txBox="1"/>
          <p:nvPr/>
        </p:nvSpPr>
        <p:spPr>
          <a:xfrm>
            <a:off x="500063" y="4429125"/>
            <a:ext cx="7705725" cy="968375"/>
          </a:xfrm>
          <a:prstGeom prst="rect">
            <a:avLst/>
          </a:prstGeom>
          <a:noFill/>
          <a:ln w="9525">
            <a:noFill/>
          </a:ln>
        </p:spPr>
        <p:txBody>
          <a:bodyPr anchor="t">
            <a:spAutoFit/>
          </a:bodyPr>
          <a:lstStyle/>
          <a:p>
            <a:pPr>
              <a:lnSpc>
                <a:spcPct val="120000"/>
              </a:lnSpc>
              <a:spcBef>
                <a:spcPct val="40000"/>
              </a:spcBef>
            </a:pPr>
            <a:r>
              <a:rPr lang="en-US" altLang="zh-CN" dirty="0">
                <a:latin typeface="楷体_GB2312" pitchFamily="49" charset="-122"/>
                <a:ea typeface="楷体_GB2312" pitchFamily="49" charset="-122"/>
              </a:rPr>
              <a:t>(5) </a:t>
            </a:r>
            <a:r>
              <a:rPr lang="zh-CN" altLang="en-US" dirty="0">
                <a:latin typeface="楷体_GB2312" pitchFamily="49" charset="-122"/>
                <a:ea typeface="楷体_GB2312" pitchFamily="49" charset="-122"/>
              </a:rPr>
              <a:t>流水技术适合于大量重复的时序过程，只有输入</a:t>
            </a:r>
            <a:br>
              <a:rPr lang="zh-CN" altLang="en-US" dirty="0">
                <a:latin typeface="楷体_GB2312" pitchFamily="49" charset="-122"/>
                <a:ea typeface="楷体_GB2312" pitchFamily="49" charset="-122"/>
              </a:rPr>
            </a:br>
            <a:r>
              <a:rPr lang="zh-CN" altLang="en-US" dirty="0">
                <a:latin typeface="楷体_GB2312" pitchFamily="49" charset="-122"/>
                <a:ea typeface="楷体_GB2312" pitchFamily="49" charset="-122"/>
              </a:rPr>
              <a:t>　　端能连续地提供任务，流水线效率才能充分发挥。</a:t>
            </a:r>
          </a:p>
        </p:txBody>
      </p:sp>
      <p:sp>
        <p:nvSpPr>
          <p:cNvPr id="5124" name="Text Box 5"/>
          <p:cNvSpPr txBox="1"/>
          <p:nvPr/>
        </p:nvSpPr>
        <p:spPr>
          <a:xfrm>
            <a:off x="611188" y="765175"/>
            <a:ext cx="2895600" cy="457200"/>
          </a:xfrm>
          <a:prstGeom prst="rect">
            <a:avLst/>
          </a:prstGeom>
          <a:noFill/>
          <a:ln w="9525">
            <a:noFill/>
          </a:ln>
        </p:spPr>
        <p:txBody>
          <a:bodyPr anchor="t">
            <a:spAutoFit/>
          </a:bodyPr>
          <a:lstStyle/>
          <a:p>
            <a:pPr>
              <a:spcBef>
                <a:spcPct val="50000"/>
              </a:spcBef>
            </a:pPr>
            <a:r>
              <a:rPr lang="zh-CN" altLang="en-US" dirty="0">
                <a:latin typeface="楷体_GB2312" pitchFamily="49" charset="-122"/>
                <a:ea typeface="楷体_GB2312" pitchFamily="49" charset="-122"/>
              </a:rPr>
              <a:t>流水线技术特点</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a:ln/>
        </p:spPr>
        <p:txBody>
          <a:bodyPr wrap="square" lIns="91440" tIns="45720" rIns="91440" bIns="45720" anchor="ctr"/>
          <a:lstStyle/>
          <a:p>
            <a:endParaRPr lang="zh-CN" altLang="en-US" dirty="0"/>
          </a:p>
        </p:txBody>
      </p:sp>
      <p:pic>
        <p:nvPicPr>
          <p:cNvPr id="6146" name="Picture 3" descr="arch6"/>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Group 2"/>
          <p:cNvGrpSpPr/>
          <p:nvPr/>
        </p:nvGrpSpPr>
        <p:grpSpPr>
          <a:xfrm>
            <a:off x="539750" y="908050"/>
            <a:ext cx="7772400" cy="2362200"/>
            <a:chOff x="0" y="0"/>
            <a:chExt cx="6209" cy="1900"/>
          </a:xfrm>
        </p:grpSpPr>
        <p:sp>
          <p:nvSpPr>
            <p:cNvPr id="7170" name="AutoShape 5"/>
            <p:cNvSpPr/>
            <p:nvPr/>
          </p:nvSpPr>
          <p:spPr>
            <a:xfrm>
              <a:off x="1416" y="1552"/>
              <a:ext cx="3575" cy="348"/>
            </a:xfrm>
            <a:prstGeom prst="flowChartProcess">
              <a:avLst/>
            </a:prstGeom>
            <a:noFill/>
            <a:ln w="9525">
              <a:noFill/>
            </a:ln>
          </p:spPr>
          <p:txBody>
            <a:bodyPr lIns="0" tIns="14400" rIns="0" bIns="0" anchor="t"/>
            <a:lstStyle/>
            <a:p>
              <a:pPr algn="ctr" eaLnBrk="0" hangingPunct="0"/>
              <a:r>
                <a:rPr lang="zh-CN" altLang="en-US" sz="1600" dirty="0">
                  <a:latin typeface="宋体" panose="02010600030101010101" pitchFamily="2" charset="-122"/>
                  <a:ea typeface="宋体" panose="02010600030101010101" pitchFamily="2" charset="-122"/>
                </a:rPr>
                <a:t>四级流水浮点加</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减运算的基本结构</a:t>
              </a:r>
            </a:p>
          </p:txBody>
        </p:sp>
        <p:sp>
          <p:nvSpPr>
            <p:cNvPr id="7171" name="Rectangle 6"/>
            <p:cNvSpPr/>
            <p:nvPr/>
          </p:nvSpPr>
          <p:spPr>
            <a:xfrm>
              <a:off x="4683" y="193"/>
              <a:ext cx="367"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72" name="Rectangle 7"/>
            <p:cNvSpPr/>
            <p:nvPr/>
          </p:nvSpPr>
          <p:spPr>
            <a:xfrm>
              <a:off x="4739" y="467"/>
              <a:ext cx="263" cy="194"/>
            </a:xfrm>
            <a:prstGeom prst="rect">
              <a:avLst/>
            </a:prstGeom>
            <a:noFill/>
            <a:ln w="9525">
              <a:noFill/>
            </a:ln>
          </p:spPr>
          <p:txBody>
            <a:bodyPr lIns="0" tIns="0" rIns="0" bIns="0" anchor="t"/>
            <a:lstStyle/>
            <a:p>
              <a:pPr algn="ctr" eaLnBrk="0" hangingPunct="0">
                <a:spcAft>
                  <a:spcPts val="150"/>
                </a:spcAft>
              </a:pPr>
              <a:r>
                <a:rPr lang="en-US" altLang="zh-CN" sz="1600" dirty="0">
                  <a:latin typeface="Times New Roman" panose="02020603050405020304" pitchFamily="18" charset="0"/>
                  <a:ea typeface="宋体" panose="02010600030101010101" pitchFamily="2" charset="-122"/>
                </a:rPr>
                <a:t>S</a:t>
              </a:r>
              <a:r>
                <a:rPr lang="en-US" altLang="zh-CN" sz="1600" baseline="-25000" dirty="0">
                  <a:latin typeface="Times New Roman" panose="02020603050405020304" pitchFamily="18" charset="0"/>
                  <a:ea typeface="宋体" panose="02010600030101010101" pitchFamily="2" charset="-122"/>
                </a:rPr>
                <a:t>4</a:t>
              </a:r>
              <a:endParaRPr lang="en-US" altLang="zh-CN" sz="1600" dirty="0">
                <a:latin typeface="Times New Roman" panose="02020603050405020304" pitchFamily="18" charset="0"/>
                <a:ea typeface="宋体" panose="02010600030101010101" pitchFamily="2" charset="-122"/>
              </a:endParaRPr>
            </a:p>
          </p:txBody>
        </p:sp>
        <p:sp>
          <p:nvSpPr>
            <p:cNvPr id="7173" name="Rectangle 8"/>
            <p:cNvSpPr/>
            <p:nvPr/>
          </p:nvSpPr>
          <p:spPr>
            <a:xfrm>
              <a:off x="5406" y="1"/>
              <a:ext cx="150" cy="171"/>
            </a:xfrm>
            <a:prstGeom prst="rect">
              <a:avLst/>
            </a:prstGeom>
            <a:noFill/>
            <a:ln w="9525">
              <a:noFill/>
            </a:ln>
          </p:spPr>
          <p:txBody>
            <a:bodyPr lIns="0" tIns="0" rIns="0" bIns="0" anchor="t"/>
            <a:lstStyle/>
            <a:p>
              <a:pPr algn="just" eaLnBrk="0" hangingPunct="0"/>
              <a:r>
                <a:rPr lang="en-US" altLang="zh-CN" sz="1600" dirty="0">
                  <a:latin typeface="Times New Roman" panose="02020603050405020304" pitchFamily="18" charset="0"/>
                  <a:ea typeface="宋体" panose="02010600030101010101" pitchFamily="2" charset="-122"/>
                </a:rPr>
                <a:t>L</a:t>
              </a:r>
            </a:p>
          </p:txBody>
        </p:sp>
        <p:sp>
          <p:nvSpPr>
            <p:cNvPr id="7174" name="AutoShape 9"/>
            <p:cNvSpPr/>
            <p:nvPr/>
          </p:nvSpPr>
          <p:spPr>
            <a:xfrm>
              <a:off x="5051" y="504"/>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75" name="AutoShape 10"/>
            <p:cNvSpPr/>
            <p:nvPr/>
          </p:nvSpPr>
          <p:spPr>
            <a:xfrm>
              <a:off x="4376" y="504"/>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nvGrpSpPr>
            <p:cNvPr id="7176" name="Group 9"/>
            <p:cNvGrpSpPr/>
            <p:nvPr/>
          </p:nvGrpSpPr>
          <p:grpSpPr>
            <a:xfrm>
              <a:off x="5358" y="195"/>
              <a:ext cx="179" cy="837"/>
              <a:chOff x="0" y="0"/>
              <a:chExt cx="179" cy="837"/>
            </a:xfrm>
          </p:grpSpPr>
          <p:sp>
            <p:nvSpPr>
              <p:cNvPr id="7177" name="Rectangle 12"/>
              <p:cNvSpPr/>
              <p:nvPr/>
            </p:nvSpPr>
            <p:spPr>
              <a:xfrm>
                <a:off x="0" y="0"/>
                <a:ext cx="179"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78" name="Oval 13"/>
              <p:cNvSpPr/>
              <p:nvPr/>
            </p:nvSpPr>
            <p:spPr>
              <a:xfrm>
                <a:off x="51" y="766"/>
                <a:ext cx="71" cy="71"/>
              </a:xfrm>
              <a:prstGeom prst="ellipse">
                <a:avLst/>
              </a:prstGeom>
              <a:solidFill>
                <a:srgbClr val="FFFFFF"/>
              </a:solidFill>
              <a:ln w="9525" cap="flat" cmpd="sng">
                <a:solidFill>
                  <a:srgbClr val="000000"/>
                </a:solidFill>
                <a:prstDash val="solid"/>
                <a:round/>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grpSp>
          <p:nvGrpSpPr>
            <p:cNvPr id="7179" name="Group 12"/>
            <p:cNvGrpSpPr/>
            <p:nvPr/>
          </p:nvGrpSpPr>
          <p:grpSpPr>
            <a:xfrm>
              <a:off x="3213" y="0"/>
              <a:ext cx="1180" cy="1031"/>
              <a:chOff x="0" y="0"/>
              <a:chExt cx="1180" cy="1031"/>
            </a:xfrm>
          </p:grpSpPr>
          <p:sp>
            <p:nvSpPr>
              <p:cNvPr id="7180" name="Rectangle 15"/>
              <p:cNvSpPr/>
              <p:nvPr/>
            </p:nvSpPr>
            <p:spPr>
              <a:xfrm>
                <a:off x="982" y="194"/>
                <a:ext cx="179"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81" name="Rectangle 16"/>
              <p:cNvSpPr/>
              <p:nvPr/>
            </p:nvSpPr>
            <p:spPr>
              <a:xfrm>
                <a:off x="307" y="192"/>
                <a:ext cx="367"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82" name="Rectangle 17"/>
              <p:cNvSpPr/>
              <p:nvPr/>
            </p:nvSpPr>
            <p:spPr>
              <a:xfrm>
                <a:off x="363" y="466"/>
                <a:ext cx="263" cy="194"/>
              </a:xfrm>
              <a:prstGeom prst="rect">
                <a:avLst/>
              </a:prstGeom>
              <a:noFill/>
              <a:ln w="9525">
                <a:noFill/>
              </a:ln>
            </p:spPr>
            <p:txBody>
              <a:bodyPr lIns="0" tIns="0" rIns="0" bIns="0" anchor="t"/>
              <a:lstStyle/>
              <a:p>
                <a:pPr algn="ctr" eaLnBrk="0" hangingPunct="0">
                  <a:spcAft>
                    <a:spcPts val="150"/>
                  </a:spcAft>
                </a:pPr>
                <a:r>
                  <a:rPr lang="en-US" altLang="zh-CN" sz="1600" dirty="0">
                    <a:latin typeface="Times New Roman" panose="02020603050405020304" pitchFamily="18" charset="0"/>
                    <a:ea typeface="宋体" panose="02010600030101010101" pitchFamily="2" charset="-122"/>
                  </a:rPr>
                  <a:t>S</a:t>
                </a:r>
                <a:r>
                  <a:rPr lang="en-US" altLang="zh-CN" sz="1600" baseline="-25000" dirty="0">
                    <a:latin typeface="Times New Roman" panose="02020603050405020304" pitchFamily="18" charset="0"/>
                    <a:ea typeface="宋体" panose="02010600030101010101" pitchFamily="2" charset="-122"/>
                  </a:rPr>
                  <a:t>3</a:t>
                </a:r>
                <a:endParaRPr lang="en-US" altLang="zh-CN" sz="1600" dirty="0">
                  <a:latin typeface="Times New Roman" panose="02020603050405020304" pitchFamily="18" charset="0"/>
                  <a:ea typeface="宋体" panose="02010600030101010101" pitchFamily="2" charset="-122"/>
                </a:endParaRPr>
              </a:p>
            </p:txBody>
          </p:sp>
          <p:sp>
            <p:nvSpPr>
              <p:cNvPr id="7183" name="Rectangle 18"/>
              <p:cNvSpPr/>
              <p:nvPr/>
            </p:nvSpPr>
            <p:spPr>
              <a:xfrm>
                <a:off x="1030" y="0"/>
                <a:ext cx="150" cy="171"/>
              </a:xfrm>
              <a:prstGeom prst="rect">
                <a:avLst/>
              </a:prstGeom>
              <a:noFill/>
              <a:ln w="9525">
                <a:noFill/>
              </a:ln>
            </p:spPr>
            <p:txBody>
              <a:bodyPr lIns="0" tIns="0" rIns="0" bIns="0" anchor="t"/>
              <a:lstStyle/>
              <a:p>
                <a:pPr algn="just" eaLnBrk="0" hangingPunct="0"/>
                <a:r>
                  <a:rPr lang="en-US" altLang="zh-CN" sz="1600" dirty="0">
                    <a:latin typeface="Times New Roman" panose="02020603050405020304" pitchFamily="18" charset="0"/>
                    <a:ea typeface="宋体" panose="02010600030101010101" pitchFamily="2" charset="-122"/>
                  </a:rPr>
                  <a:t>L</a:t>
                </a:r>
              </a:p>
            </p:txBody>
          </p:sp>
          <p:sp>
            <p:nvSpPr>
              <p:cNvPr id="7184" name="AutoShape 19"/>
              <p:cNvSpPr/>
              <p:nvPr/>
            </p:nvSpPr>
            <p:spPr>
              <a:xfrm>
                <a:off x="675"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85" name="AutoShape 20"/>
              <p:cNvSpPr/>
              <p:nvPr/>
            </p:nvSpPr>
            <p:spPr>
              <a:xfrm>
                <a:off x="0"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86" name="Oval 21"/>
              <p:cNvSpPr/>
              <p:nvPr/>
            </p:nvSpPr>
            <p:spPr>
              <a:xfrm>
                <a:off x="1033" y="960"/>
                <a:ext cx="71" cy="71"/>
              </a:xfrm>
              <a:prstGeom prst="ellipse">
                <a:avLst/>
              </a:prstGeom>
              <a:solidFill>
                <a:srgbClr val="FFFFFF"/>
              </a:solidFill>
              <a:ln w="9525" cap="flat" cmpd="sng">
                <a:solidFill>
                  <a:srgbClr val="000000"/>
                </a:solidFill>
                <a:prstDash val="solid"/>
                <a:round/>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grpSp>
          <p:nvGrpSpPr>
            <p:cNvPr id="7187" name="Group 20"/>
            <p:cNvGrpSpPr/>
            <p:nvPr/>
          </p:nvGrpSpPr>
          <p:grpSpPr>
            <a:xfrm>
              <a:off x="2053" y="0"/>
              <a:ext cx="1180" cy="1031"/>
              <a:chOff x="0" y="0"/>
              <a:chExt cx="1180" cy="1031"/>
            </a:xfrm>
          </p:grpSpPr>
          <p:sp>
            <p:nvSpPr>
              <p:cNvPr id="7188" name="Rectangle 23"/>
              <p:cNvSpPr/>
              <p:nvPr/>
            </p:nvSpPr>
            <p:spPr>
              <a:xfrm>
                <a:off x="982" y="194"/>
                <a:ext cx="179"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89" name="Rectangle 24"/>
              <p:cNvSpPr/>
              <p:nvPr/>
            </p:nvSpPr>
            <p:spPr>
              <a:xfrm>
                <a:off x="307" y="192"/>
                <a:ext cx="367"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90" name="Rectangle 25"/>
              <p:cNvSpPr/>
              <p:nvPr/>
            </p:nvSpPr>
            <p:spPr>
              <a:xfrm>
                <a:off x="363" y="466"/>
                <a:ext cx="263" cy="194"/>
              </a:xfrm>
              <a:prstGeom prst="rect">
                <a:avLst/>
              </a:prstGeom>
              <a:noFill/>
              <a:ln w="9525">
                <a:noFill/>
              </a:ln>
            </p:spPr>
            <p:txBody>
              <a:bodyPr lIns="0" tIns="0" rIns="0" bIns="0" anchor="t"/>
              <a:lstStyle/>
              <a:p>
                <a:pPr algn="ctr" eaLnBrk="0" hangingPunct="0">
                  <a:spcAft>
                    <a:spcPts val="150"/>
                  </a:spcAft>
                </a:pPr>
                <a:r>
                  <a:rPr lang="en-US" altLang="zh-CN" sz="1600" dirty="0">
                    <a:latin typeface="Times New Roman" panose="02020603050405020304" pitchFamily="18" charset="0"/>
                    <a:ea typeface="宋体" panose="02010600030101010101" pitchFamily="2" charset="-122"/>
                  </a:rPr>
                  <a:t>S</a:t>
                </a:r>
                <a:r>
                  <a:rPr lang="en-US" altLang="zh-CN" sz="1600" baseline="-25000" dirty="0">
                    <a:latin typeface="Times New Roman" panose="02020603050405020304" pitchFamily="18" charset="0"/>
                    <a:ea typeface="宋体" panose="02010600030101010101" pitchFamily="2" charset="-122"/>
                  </a:rPr>
                  <a:t>2</a:t>
                </a:r>
                <a:endParaRPr lang="en-US" altLang="zh-CN" sz="1600" dirty="0">
                  <a:latin typeface="Times New Roman" panose="02020603050405020304" pitchFamily="18" charset="0"/>
                  <a:ea typeface="宋体" panose="02010600030101010101" pitchFamily="2" charset="-122"/>
                </a:endParaRPr>
              </a:p>
            </p:txBody>
          </p:sp>
          <p:sp>
            <p:nvSpPr>
              <p:cNvPr id="7191" name="Rectangle 26"/>
              <p:cNvSpPr/>
              <p:nvPr/>
            </p:nvSpPr>
            <p:spPr>
              <a:xfrm>
                <a:off x="1030" y="0"/>
                <a:ext cx="150" cy="171"/>
              </a:xfrm>
              <a:prstGeom prst="rect">
                <a:avLst/>
              </a:prstGeom>
              <a:noFill/>
              <a:ln w="9525">
                <a:noFill/>
              </a:ln>
            </p:spPr>
            <p:txBody>
              <a:bodyPr lIns="0" tIns="0" rIns="0" bIns="0" anchor="t"/>
              <a:lstStyle/>
              <a:p>
                <a:pPr algn="just" eaLnBrk="0" hangingPunct="0"/>
                <a:r>
                  <a:rPr lang="en-US" altLang="zh-CN" sz="1600" dirty="0">
                    <a:latin typeface="Times New Roman" panose="02020603050405020304" pitchFamily="18" charset="0"/>
                    <a:ea typeface="宋体" panose="02010600030101010101" pitchFamily="2" charset="-122"/>
                  </a:rPr>
                  <a:t>L</a:t>
                </a:r>
              </a:p>
            </p:txBody>
          </p:sp>
          <p:sp>
            <p:nvSpPr>
              <p:cNvPr id="7192" name="AutoShape 27"/>
              <p:cNvSpPr/>
              <p:nvPr/>
            </p:nvSpPr>
            <p:spPr>
              <a:xfrm>
                <a:off x="675"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93" name="AutoShape 28"/>
              <p:cNvSpPr/>
              <p:nvPr/>
            </p:nvSpPr>
            <p:spPr>
              <a:xfrm>
                <a:off x="0"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94" name="Oval 29"/>
              <p:cNvSpPr/>
              <p:nvPr/>
            </p:nvSpPr>
            <p:spPr>
              <a:xfrm>
                <a:off x="1033" y="960"/>
                <a:ext cx="71" cy="71"/>
              </a:xfrm>
              <a:prstGeom prst="ellipse">
                <a:avLst/>
              </a:prstGeom>
              <a:solidFill>
                <a:srgbClr val="FFFFFF"/>
              </a:solidFill>
              <a:ln w="9525" cap="flat" cmpd="sng">
                <a:solidFill>
                  <a:srgbClr val="000000"/>
                </a:solidFill>
                <a:prstDash val="solid"/>
                <a:round/>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grpSp>
          <p:nvGrpSpPr>
            <p:cNvPr id="7195" name="Group 28"/>
            <p:cNvGrpSpPr/>
            <p:nvPr/>
          </p:nvGrpSpPr>
          <p:grpSpPr>
            <a:xfrm>
              <a:off x="893" y="2"/>
              <a:ext cx="1180" cy="1031"/>
              <a:chOff x="0" y="0"/>
              <a:chExt cx="1180" cy="1031"/>
            </a:xfrm>
          </p:grpSpPr>
          <p:sp>
            <p:nvSpPr>
              <p:cNvPr id="7196" name="Rectangle 31"/>
              <p:cNvSpPr/>
              <p:nvPr/>
            </p:nvSpPr>
            <p:spPr>
              <a:xfrm>
                <a:off x="982" y="194"/>
                <a:ext cx="179"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97" name="Rectangle 32"/>
              <p:cNvSpPr/>
              <p:nvPr/>
            </p:nvSpPr>
            <p:spPr>
              <a:xfrm>
                <a:off x="307" y="192"/>
                <a:ext cx="367"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198" name="Rectangle 33"/>
              <p:cNvSpPr/>
              <p:nvPr/>
            </p:nvSpPr>
            <p:spPr>
              <a:xfrm>
                <a:off x="363" y="466"/>
                <a:ext cx="263" cy="194"/>
              </a:xfrm>
              <a:prstGeom prst="rect">
                <a:avLst/>
              </a:prstGeom>
              <a:noFill/>
              <a:ln w="9525">
                <a:noFill/>
              </a:ln>
            </p:spPr>
            <p:txBody>
              <a:bodyPr lIns="0" tIns="0" rIns="0" bIns="0" anchor="t"/>
              <a:lstStyle/>
              <a:p>
                <a:pPr algn="ctr" eaLnBrk="0" hangingPunct="0">
                  <a:spcAft>
                    <a:spcPts val="150"/>
                  </a:spcAft>
                </a:pPr>
                <a:r>
                  <a:rPr lang="en-US" altLang="zh-CN" sz="1600" dirty="0">
                    <a:latin typeface="Times New Roman" panose="02020603050405020304" pitchFamily="18" charset="0"/>
                    <a:ea typeface="宋体" panose="02010600030101010101" pitchFamily="2" charset="-122"/>
                  </a:rPr>
                  <a:t>S</a:t>
                </a:r>
                <a:r>
                  <a:rPr lang="en-US" altLang="zh-CN" sz="1600" baseline="-25000" dirty="0">
                    <a:latin typeface="Times New Roman" panose="02020603050405020304" pitchFamily="18" charset="0"/>
                    <a:ea typeface="宋体" panose="02010600030101010101" pitchFamily="2" charset="-122"/>
                  </a:rPr>
                  <a:t>1</a:t>
                </a:r>
                <a:endParaRPr lang="en-US" altLang="zh-CN" sz="1600" dirty="0">
                  <a:latin typeface="Times New Roman" panose="02020603050405020304" pitchFamily="18" charset="0"/>
                  <a:ea typeface="宋体" panose="02010600030101010101" pitchFamily="2" charset="-122"/>
                </a:endParaRPr>
              </a:p>
            </p:txBody>
          </p:sp>
          <p:sp>
            <p:nvSpPr>
              <p:cNvPr id="7199" name="Rectangle 34"/>
              <p:cNvSpPr/>
              <p:nvPr/>
            </p:nvSpPr>
            <p:spPr>
              <a:xfrm>
                <a:off x="1030" y="0"/>
                <a:ext cx="150" cy="171"/>
              </a:xfrm>
              <a:prstGeom prst="rect">
                <a:avLst/>
              </a:prstGeom>
              <a:noFill/>
              <a:ln w="9525">
                <a:noFill/>
              </a:ln>
            </p:spPr>
            <p:txBody>
              <a:bodyPr lIns="0" tIns="0" rIns="0" bIns="0" anchor="t"/>
              <a:lstStyle/>
              <a:p>
                <a:pPr algn="just" eaLnBrk="0" hangingPunct="0"/>
                <a:r>
                  <a:rPr lang="en-US" altLang="zh-CN" sz="1600" dirty="0">
                    <a:latin typeface="Times New Roman" panose="02020603050405020304" pitchFamily="18" charset="0"/>
                    <a:ea typeface="宋体" panose="02010600030101010101" pitchFamily="2" charset="-122"/>
                  </a:rPr>
                  <a:t>L</a:t>
                </a:r>
              </a:p>
            </p:txBody>
          </p:sp>
          <p:sp>
            <p:nvSpPr>
              <p:cNvPr id="7200" name="AutoShape 35"/>
              <p:cNvSpPr/>
              <p:nvPr/>
            </p:nvSpPr>
            <p:spPr>
              <a:xfrm>
                <a:off x="675"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201" name="AutoShape 36"/>
              <p:cNvSpPr/>
              <p:nvPr/>
            </p:nvSpPr>
            <p:spPr>
              <a:xfrm>
                <a:off x="0" y="503"/>
                <a:ext cx="300" cy="143"/>
              </a:xfrm>
              <a:prstGeom prst="rightArrow">
                <a:avLst>
                  <a:gd name="adj1" fmla="val 50000"/>
                  <a:gd name="adj2" fmla="val 52437"/>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202" name="Oval 37"/>
              <p:cNvSpPr/>
              <p:nvPr/>
            </p:nvSpPr>
            <p:spPr>
              <a:xfrm>
                <a:off x="1033" y="960"/>
                <a:ext cx="71" cy="71"/>
              </a:xfrm>
              <a:prstGeom prst="ellipse">
                <a:avLst/>
              </a:prstGeom>
              <a:solidFill>
                <a:srgbClr val="FFFFFF"/>
              </a:solidFill>
              <a:ln w="9525" cap="flat" cmpd="sng">
                <a:solidFill>
                  <a:srgbClr val="000000"/>
                </a:solidFill>
                <a:prstDash val="solid"/>
                <a:round/>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grpSp>
          <p:nvGrpSpPr>
            <p:cNvPr id="7203" name="Group 36"/>
            <p:cNvGrpSpPr/>
            <p:nvPr/>
          </p:nvGrpSpPr>
          <p:grpSpPr>
            <a:xfrm>
              <a:off x="720" y="194"/>
              <a:ext cx="179" cy="837"/>
              <a:chOff x="0" y="0"/>
              <a:chExt cx="179" cy="837"/>
            </a:xfrm>
          </p:grpSpPr>
          <p:sp>
            <p:nvSpPr>
              <p:cNvPr id="7204" name="Rectangle 39"/>
              <p:cNvSpPr/>
              <p:nvPr/>
            </p:nvSpPr>
            <p:spPr>
              <a:xfrm>
                <a:off x="0" y="0"/>
                <a:ext cx="179" cy="765"/>
              </a:xfrm>
              <a:prstGeom prst="rect">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205" name="Oval 40"/>
              <p:cNvSpPr/>
              <p:nvPr/>
            </p:nvSpPr>
            <p:spPr>
              <a:xfrm>
                <a:off x="51" y="766"/>
                <a:ext cx="71" cy="71"/>
              </a:xfrm>
              <a:prstGeom prst="ellipse">
                <a:avLst/>
              </a:prstGeom>
              <a:solidFill>
                <a:srgbClr val="FFFFFF"/>
              </a:solidFill>
              <a:ln w="9525" cap="flat" cmpd="sng">
                <a:solidFill>
                  <a:srgbClr val="000000"/>
                </a:solidFill>
                <a:prstDash val="solid"/>
                <a:round/>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grpSp>
        <p:sp>
          <p:nvSpPr>
            <p:cNvPr id="7206" name="AutoShape 41"/>
            <p:cNvSpPr/>
            <p:nvPr/>
          </p:nvSpPr>
          <p:spPr>
            <a:xfrm>
              <a:off x="5540" y="504"/>
              <a:ext cx="240" cy="143"/>
            </a:xfrm>
            <a:prstGeom prst="rightArrow">
              <a:avLst>
                <a:gd name="adj1" fmla="val 50000"/>
                <a:gd name="adj2" fmla="val 41950"/>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207" name="AutoShape 42"/>
            <p:cNvSpPr/>
            <p:nvPr/>
          </p:nvSpPr>
          <p:spPr>
            <a:xfrm>
              <a:off x="478" y="505"/>
              <a:ext cx="240" cy="143"/>
            </a:xfrm>
            <a:prstGeom prst="rightArrow">
              <a:avLst>
                <a:gd name="adj1" fmla="val 50000"/>
                <a:gd name="adj2" fmla="val 41950"/>
              </a:avLst>
            </a:prstGeom>
            <a:noFill/>
            <a:ln w="9525" cap="flat" cmpd="sng">
              <a:solidFill>
                <a:srgbClr val="000000"/>
              </a:solidFill>
              <a:prstDash val="solid"/>
              <a:miter/>
              <a:headEnd type="none" w="med" len="med"/>
              <a:tailEnd type="none" w="med" len="med"/>
            </a:ln>
          </p:spPr>
          <p:txBody>
            <a:bodyPr anchor="t"/>
            <a:lstStyle/>
            <a:p>
              <a:endParaRPr lang="zh-CN" altLang="en-US" dirty="0">
                <a:latin typeface="宋体" panose="02010600030101010101" pitchFamily="2" charset="-122"/>
                <a:ea typeface="宋体" panose="02010600030101010101" pitchFamily="2" charset="-122"/>
              </a:endParaRPr>
            </a:p>
          </p:txBody>
        </p:sp>
        <p:sp>
          <p:nvSpPr>
            <p:cNvPr id="7208" name="Rectangle 43"/>
            <p:cNvSpPr/>
            <p:nvPr/>
          </p:nvSpPr>
          <p:spPr>
            <a:xfrm>
              <a:off x="56" y="482"/>
              <a:ext cx="413" cy="194"/>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输入</a:t>
              </a:r>
            </a:p>
          </p:txBody>
        </p:sp>
        <p:sp>
          <p:nvSpPr>
            <p:cNvPr id="7209" name="Rectangle 44"/>
            <p:cNvSpPr/>
            <p:nvPr/>
          </p:nvSpPr>
          <p:spPr>
            <a:xfrm>
              <a:off x="5796" y="467"/>
              <a:ext cx="413" cy="194"/>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输出</a:t>
              </a:r>
            </a:p>
          </p:txBody>
        </p:sp>
        <p:sp>
          <p:nvSpPr>
            <p:cNvPr id="7210" name="Line 45"/>
            <p:cNvSpPr/>
            <p:nvPr/>
          </p:nvSpPr>
          <p:spPr>
            <a:xfrm>
              <a:off x="528" y="1292"/>
              <a:ext cx="4920" cy="0"/>
            </a:xfrm>
            <a:prstGeom prst="line">
              <a:avLst/>
            </a:prstGeom>
            <a:ln w="9525" cap="flat" cmpd="sng">
              <a:solidFill>
                <a:srgbClr val="000000"/>
              </a:solidFill>
              <a:prstDash val="solid"/>
              <a:round/>
              <a:headEnd type="none" w="med" len="med"/>
              <a:tailEnd type="none" w="med" len="med"/>
            </a:ln>
          </p:spPr>
        </p:sp>
        <p:sp>
          <p:nvSpPr>
            <p:cNvPr id="7211" name="Line 46"/>
            <p:cNvSpPr/>
            <p:nvPr/>
          </p:nvSpPr>
          <p:spPr>
            <a:xfrm flipV="1">
              <a:off x="5448" y="1022"/>
              <a:ext cx="0" cy="270"/>
            </a:xfrm>
            <a:prstGeom prst="line">
              <a:avLst/>
            </a:prstGeom>
            <a:ln w="9525" cap="flat" cmpd="sng">
              <a:solidFill>
                <a:srgbClr val="000000"/>
              </a:solidFill>
              <a:prstDash val="solid"/>
              <a:round/>
              <a:headEnd type="none" w="med" len="med"/>
              <a:tailEnd type="none" w="med" len="med"/>
            </a:ln>
          </p:spPr>
        </p:sp>
        <p:sp>
          <p:nvSpPr>
            <p:cNvPr id="7212" name="Line 47"/>
            <p:cNvSpPr/>
            <p:nvPr/>
          </p:nvSpPr>
          <p:spPr>
            <a:xfrm flipV="1">
              <a:off x="4286" y="1023"/>
              <a:ext cx="0" cy="270"/>
            </a:xfrm>
            <a:prstGeom prst="line">
              <a:avLst/>
            </a:prstGeom>
            <a:ln w="9525" cap="flat" cmpd="sng">
              <a:solidFill>
                <a:srgbClr val="000000"/>
              </a:solidFill>
              <a:prstDash val="solid"/>
              <a:round/>
              <a:headEnd type="none" w="med" len="med"/>
              <a:tailEnd type="none" w="med" len="med"/>
            </a:ln>
          </p:spPr>
        </p:sp>
        <p:sp>
          <p:nvSpPr>
            <p:cNvPr id="7213" name="Line 48"/>
            <p:cNvSpPr/>
            <p:nvPr/>
          </p:nvSpPr>
          <p:spPr>
            <a:xfrm flipV="1">
              <a:off x="3124" y="1022"/>
              <a:ext cx="0" cy="270"/>
            </a:xfrm>
            <a:prstGeom prst="line">
              <a:avLst/>
            </a:prstGeom>
            <a:ln w="9525" cap="flat" cmpd="sng">
              <a:solidFill>
                <a:srgbClr val="000000"/>
              </a:solidFill>
              <a:prstDash val="solid"/>
              <a:round/>
              <a:headEnd type="none" w="med" len="med"/>
              <a:tailEnd type="none" w="med" len="med"/>
            </a:ln>
          </p:spPr>
        </p:sp>
        <p:sp>
          <p:nvSpPr>
            <p:cNvPr id="7214" name="Line 49"/>
            <p:cNvSpPr/>
            <p:nvPr/>
          </p:nvSpPr>
          <p:spPr>
            <a:xfrm flipV="1">
              <a:off x="1962" y="1031"/>
              <a:ext cx="0" cy="262"/>
            </a:xfrm>
            <a:prstGeom prst="line">
              <a:avLst/>
            </a:prstGeom>
            <a:ln w="9525" cap="flat" cmpd="sng">
              <a:solidFill>
                <a:srgbClr val="000000"/>
              </a:solidFill>
              <a:prstDash val="solid"/>
              <a:round/>
              <a:headEnd type="none" w="med" len="med"/>
              <a:tailEnd type="none" w="med" len="med"/>
            </a:ln>
          </p:spPr>
        </p:sp>
        <p:sp>
          <p:nvSpPr>
            <p:cNvPr id="7215" name="Line 50"/>
            <p:cNvSpPr/>
            <p:nvPr/>
          </p:nvSpPr>
          <p:spPr>
            <a:xfrm flipV="1">
              <a:off x="808" y="1022"/>
              <a:ext cx="0" cy="270"/>
            </a:xfrm>
            <a:prstGeom prst="line">
              <a:avLst/>
            </a:prstGeom>
            <a:ln w="9525" cap="flat" cmpd="sng">
              <a:solidFill>
                <a:srgbClr val="000000"/>
              </a:solidFill>
              <a:prstDash val="solid"/>
              <a:round/>
              <a:headEnd type="none" w="med" len="med"/>
              <a:tailEnd type="none" w="med" len="med"/>
            </a:ln>
          </p:spPr>
        </p:sp>
        <p:sp>
          <p:nvSpPr>
            <p:cNvPr id="7216" name="Rectangle 51"/>
            <p:cNvSpPr/>
            <p:nvPr/>
          </p:nvSpPr>
          <p:spPr>
            <a:xfrm>
              <a:off x="766" y="7"/>
              <a:ext cx="150" cy="171"/>
            </a:xfrm>
            <a:prstGeom prst="rect">
              <a:avLst/>
            </a:prstGeom>
            <a:noFill/>
            <a:ln w="9525">
              <a:noFill/>
            </a:ln>
          </p:spPr>
          <p:txBody>
            <a:bodyPr lIns="0" tIns="0" rIns="0" bIns="0" anchor="t"/>
            <a:lstStyle/>
            <a:p>
              <a:pPr algn="just" eaLnBrk="0" hangingPunct="0"/>
              <a:r>
                <a:rPr lang="en-US" altLang="zh-CN" sz="1600" dirty="0">
                  <a:latin typeface="Times New Roman" panose="02020603050405020304" pitchFamily="18" charset="0"/>
                  <a:ea typeface="宋体" panose="02010600030101010101" pitchFamily="2" charset="-122"/>
                </a:rPr>
                <a:t>L</a:t>
              </a:r>
            </a:p>
          </p:txBody>
        </p:sp>
        <p:sp>
          <p:nvSpPr>
            <p:cNvPr id="7217" name="Rectangle 52"/>
            <p:cNvSpPr/>
            <p:nvPr/>
          </p:nvSpPr>
          <p:spPr>
            <a:xfrm>
              <a:off x="0" y="1187"/>
              <a:ext cx="540" cy="194"/>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时钟</a:t>
              </a:r>
              <a:r>
                <a:rPr lang="en-US" altLang="zh-CN" sz="1600" dirty="0">
                  <a:latin typeface="Times New Roman" panose="02020603050405020304" pitchFamily="18" charset="0"/>
                  <a:ea typeface="宋体" panose="02010600030101010101" pitchFamily="2" charset="-122"/>
                </a:rPr>
                <a:t>C</a:t>
              </a:r>
            </a:p>
          </p:txBody>
        </p:sp>
      </p:grpSp>
      <p:sp>
        <p:nvSpPr>
          <p:cNvPr id="7218" name="Rectangle 53"/>
          <p:cNvSpPr/>
          <p:nvPr/>
        </p:nvSpPr>
        <p:spPr>
          <a:xfrm>
            <a:off x="827088" y="3213100"/>
            <a:ext cx="8001000" cy="519113"/>
          </a:xfrm>
          <a:prstGeom prst="rect">
            <a:avLst/>
          </a:prstGeom>
          <a:noFill/>
          <a:ln w="9525">
            <a:noFill/>
          </a:ln>
        </p:spPr>
        <p:txBody>
          <a:bodyPr anchor="t">
            <a:spAutoFit/>
          </a:bodyPr>
          <a:lstStyle/>
          <a:p>
            <a:r>
              <a:rPr lang="zh-CN" altLang="en-US" dirty="0">
                <a:latin typeface="宋体" panose="02010600030101010101" pitchFamily="2" charset="-122"/>
                <a:ea typeface="宋体" panose="02010600030101010101" pitchFamily="2" charset="-122"/>
              </a:rPr>
              <a:t>流水线需在各个过程段之间设置高速缓冲寄存器</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2800" dirty="0">
                <a:solidFill>
                  <a:srgbClr val="0000FF"/>
                </a:solidFill>
                <a:latin typeface="Arial" panose="020B0604020202020204" pitchFamily="34" charset="0"/>
                <a:ea typeface="宋体" panose="02010600030101010101" pitchFamily="2" charset="-122"/>
              </a:rPr>
              <a:t> </a:t>
            </a:r>
          </a:p>
        </p:txBody>
      </p:sp>
      <p:sp>
        <p:nvSpPr>
          <p:cNvPr id="7219" name="Rectangle 120"/>
          <p:cNvSpPr/>
          <p:nvPr/>
        </p:nvSpPr>
        <p:spPr>
          <a:xfrm>
            <a:off x="539750" y="4149725"/>
            <a:ext cx="7848600" cy="390525"/>
          </a:xfrm>
          <a:prstGeom prst="rect">
            <a:avLst/>
          </a:prstGeom>
          <a:noFill/>
          <a:ln w="9525">
            <a:noFill/>
          </a:ln>
        </p:spPr>
        <p:txBody>
          <a:bodyPr tIns="12696" bIns="12696" anchor="t">
            <a:spAutoFit/>
          </a:bodyPr>
          <a:lstStyle/>
          <a:p>
            <a:r>
              <a:rPr lang="zh-CN" altLang="en-US" dirty="0">
                <a:solidFill>
                  <a:srgbClr val="0000FF"/>
                </a:solidFill>
                <a:latin typeface="宋体" panose="02010600030101010101" pitchFamily="2" charset="-122"/>
                <a:ea typeface="宋体" panose="02010600030101010101" pitchFamily="2" charset="-122"/>
              </a:rPr>
              <a:t>线性流水线时钟周期    </a:t>
            </a:r>
            <a:r>
              <a:rPr lang="en-US" altLang="zh-CN" dirty="0">
                <a:latin typeface="宋体" panose="02010600030101010101" pitchFamily="2" charset="-122"/>
                <a:ea typeface="宋体" panose="02010600030101010101" pitchFamily="2" charset="-122"/>
              </a:rPr>
              <a:t>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dirty="0">
                <a:latin typeface="宋体" panose="02010600030101010101" pitchFamily="2" charset="-122"/>
                <a:ea typeface="宋体" panose="02010600030101010101" pitchFamily="2" charset="-122"/>
              </a:rPr>
              <a:t>τ</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rPr>
              <a:t>τ</a:t>
            </a:r>
            <a:r>
              <a:rPr lang="en-US" altLang="zh-CN" baseline="-25000" dirty="0">
                <a:latin typeface="宋体" panose="02010600030101010101" pitchFamily="2" charset="-122"/>
                <a:ea typeface="宋体" panose="02010600030101010101" pitchFamily="2" charset="-122"/>
              </a:rPr>
              <a:t>l</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rPr>
              <a:t>τ</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rPr>
              <a:t>τ</a:t>
            </a:r>
            <a:r>
              <a:rPr lang="en-US" altLang="zh-CN" baseline="-25000" dirty="0">
                <a:latin typeface="宋体" panose="02010600030101010101" pitchFamily="2" charset="-122"/>
                <a:ea typeface="宋体" panose="02010600030101010101" pitchFamily="2" charset="-122"/>
              </a:rPr>
              <a:t>l</a:t>
            </a:r>
            <a:endParaRPr lang="en-US" altLang="zh-CN" sz="2000" dirty="0">
              <a:latin typeface="Arial" panose="020B0604020202020204" pitchFamily="34" charset="0"/>
              <a:ea typeface="宋体" panose="02010600030101010101" pitchFamily="2" charset="-122"/>
            </a:endParaRPr>
          </a:p>
        </p:txBody>
      </p:sp>
      <p:sp>
        <p:nvSpPr>
          <p:cNvPr id="7220" name="Rectangle 167"/>
          <p:cNvSpPr/>
          <p:nvPr/>
        </p:nvSpPr>
        <p:spPr>
          <a:xfrm>
            <a:off x="684213" y="4724400"/>
            <a:ext cx="7848600" cy="822325"/>
          </a:xfrm>
          <a:prstGeom prst="rect">
            <a:avLst/>
          </a:prstGeom>
          <a:noFill/>
          <a:ln w="9525">
            <a:noFill/>
          </a:ln>
        </p:spPr>
        <p:txBody>
          <a:bodyPr anchor="t">
            <a:spAutoFit/>
          </a:bodyPr>
          <a:lstStyle/>
          <a:p>
            <a:r>
              <a:rPr lang="zh-CN" altLang="en-US" dirty="0">
                <a:latin typeface="宋体" panose="02010600030101010101" pitchFamily="2" charset="-122"/>
                <a:ea typeface="宋体" panose="02010600030101010101" pitchFamily="2" charset="-122"/>
              </a:rPr>
              <a:t>式中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dirty="0">
                <a:latin typeface="宋体" panose="02010600030101010101" pitchFamily="2" charset="-122"/>
                <a:ea typeface="宋体" panose="02010600030101010101" pitchFamily="2" charset="-122"/>
              </a:rPr>
              <a:t>τ</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表示取所有过程段中所需的最长操作时间。</a:t>
            </a:r>
            <a:r>
              <a:rPr lang="zh-CN" altLang="en-US" dirty="0">
                <a:latin typeface="Arial" panose="020B0604020202020204" pitchFamily="34" charset="0"/>
                <a:ea typeface="宋体" panose="02010600030101010101" pitchFamily="2" charset="-122"/>
              </a:rPr>
              <a:t> </a:t>
            </a:r>
          </a:p>
          <a:p>
            <a:r>
              <a:rPr lang="en-US" altLang="x-none"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descr="arch5"/>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70"/>
          <p:cNvSpPr/>
          <p:nvPr/>
        </p:nvSpPr>
        <p:spPr>
          <a:xfrm>
            <a:off x="323850" y="981075"/>
            <a:ext cx="7848600" cy="822325"/>
          </a:xfrm>
          <a:prstGeom prst="rect">
            <a:avLst/>
          </a:prstGeom>
          <a:noFill/>
          <a:ln w="9525">
            <a:noFill/>
          </a:ln>
        </p:spPr>
        <p:txBody>
          <a:bodyPr anchor="t">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从理论上说，一个具有 </a:t>
            </a:r>
            <a:r>
              <a:rPr lang="en-US" altLang="zh-CN" dirty="0">
                <a:latin typeface="宋体" panose="02010600030101010101" pitchFamily="2" charset="-122"/>
                <a:ea typeface="宋体" panose="02010600030101010101" pitchFamily="2" charset="-122"/>
              </a:rPr>
              <a:t>k</a:t>
            </a:r>
            <a:r>
              <a:rPr lang="zh-CN" altLang="en-US" dirty="0">
                <a:latin typeface="宋体" panose="02010600030101010101" pitchFamily="2" charset="-122"/>
                <a:ea typeface="宋体" panose="02010600030101010101" pitchFamily="2" charset="-122"/>
              </a:rPr>
              <a:t>级过程段的流水线处理</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个任务所需的时钟周期数为：</a:t>
            </a:r>
            <a:endParaRPr lang="zh-CN" altLang="en-US" dirty="0">
              <a:latin typeface="Arial" panose="020B0604020202020204" pitchFamily="34" charset="0"/>
              <a:ea typeface="宋体" panose="02010600030101010101" pitchFamily="2" charset="-122"/>
            </a:endParaRPr>
          </a:p>
        </p:txBody>
      </p:sp>
      <p:sp>
        <p:nvSpPr>
          <p:cNvPr id="9218" name="Rectangle 171"/>
          <p:cNvSpPr/>
          <p:nvPr/>
        </p:nvSpPr>
        <p:spPr>
          <a:xfrm>
            <a:off x="247650" y="2505075"/>
            <a:ext cx="7924800" cy="457200"/>
          </a:xfrm>
          <a:prstGeom prst="rect">
            <a:avLst/>
          </a:prstGeom>
          <a:noFill/>
          <a:ln w="9525">
            <a:noFill/>
          </a:ln>
        </p:spPr>
        <p:txBody>
          <a:bodyPr anchor="t">
            <a:spAutoFit/>
          </a:bodyPr>
          <a:lstStyle/>
          <a:p>
            <a:pPr indent="533400" eaLnBrk="0" hangingPunct="0"/>
            <a:r>
              <a:rPr lang="zh-CN" altLang="en-US" dirty="0">
                <a:latin typeface="宋体" panose="02010600030101010101" pitchFamily="2" charset="-122"/>
                <a:ea typeface="宋体" panose="02010600030101010101" pitchFamily="2" charset="-122"/>
              </a:rPr>
              <a:t>非流水线的硬件来处理</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个任务所需的时钟周期数为：</a:t>
            </a:r>
            <a:endParaRPr lang="zh-CN" altLang="en-US" dirty="0">
              <a:latin typeface="Arial" panose="020B0604020202020204" pitchFamily="34" charset="0"/>
              <a:ea typeface="宋体" panose="02010600030101010101" pitchFamily="2" charset="-122"/>
            </a:endParaRPr>
          </a:p>
        </p:txBody>
      </p:sp>
      <p:sp>
        <p:nvSpPr>
          <p:cNvPr id="9219" name="Rectangle 172"/>
          <p:cNvSpPr/>
          <p:nvPr/>
        </p:nvSpPr>
        <p:spPr>
          <a:xfrm>
            <a:off x="1847850" y="3114675"/>
            <a:ext cx="5791200" cy="457200"/>
          </a:xfrm>
          <a:prstGeom prst="rect">
            <a:avLst/>
          </a:prstGeom>
          <a:noFill/>
          <a:ln w="9525">
            <a:noFill/>
          </a:ln>
        </p:spPr>
        <p:txBody>
          <a:bodyPr anchor="t">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k</a:t>
            </a:r>
            <a:endParaRPr lang="en-US" altLang="zh-CN" dirty="0">
              <a:latin typeface="Arial" panose="020B0604020202020204" pitchFamily="34" charset="0"/>
              <a:ea typeface="宋体" panose="02010600030101010101" pitchFamily="2" charset="-122"/>
            </a:endParaRPr>
          </a:p>
        </p:txBody>
      </p:sp>
      <p:sp>
        <p:nvSpPr>
          <p:cNvPr id="9220" name="Rectangle 173"/>
          <p:cNvSpPr/>
          <p:nvPr/>
        </p:nvSpPr>
        <p:spPr>
          <a:xfrm>
            <a:off x="1847850" y="1971675"/>
            <a:ext cx="5334000" cy="457200"/>
          </a:xfrm>
          <a:prstGeom prst="rect">
            <a:avLst/>
          </a:prstGeom>
          <a:noFill/>
          <a:ln w="9525">
            <a:noFill/>
          </a:ln>
        </p:spPr>
        <p:txBody>
          <a:bodyPr anchor="t">
            <a:spAutoFit/>
          </a:bodyPr>
          <a:lstStyle/>
          <a:p>
            <a:r>
              <a:rPr lang="en-US" altLang="zh-CN" dirty="0">
                <a:latin typeface="Times New Roman" panose="02020603050405020304" pitchFamily="18" charset="0"/>
                <a:ea typeface="宋体" panose="02010600030101010101" pitchFamily="2" charset="-122"/>
              </a:rPr>
              <a:t>T</a:t>
            </a:r>
            <a:r>
              <a:rPr lang="en-US" altLang="zh-CN" baseline="-30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=k+(n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 1)</a:t>
            </a:r>
            <a:endParaRPr lang="en-US" altLang="zh-CN" sz="2000" dirty="0">
              <a:latin typeface="Times New Roman" panose="02020603050405020304" pitchFamily="18" charset="0"/>
              <a:ea typeface="宋体" panose="02010600030101010101" pitchFamily="2" charset="-122"/>
            </a:endParaRPr>
          </a:p>
        </p:txBody>
      </p:sp>
      <p:sp>
        <p:nvSpPr>
          <p:cNvPr id="9221" name="Rectangle 7"/>
          <p:cNvSpPr/>
          <p:nvPr/>
        </p:nvSpPr>
        <p:spPr>
          <a:xfrm>
            <a:off x="609600" y="3933825"/>
            <a:ext cx="5699125" cy="390525"/>
          </a:xfrm>
          <a:prstGeom prst="rect">
            <a:avLst/>
          </a:prstGeom>
          <a:noFill/>
          <a:ln w="9525">
            <a:noFill/>
          </a:ln>
        </p:spPr>
        <p:txBody>
          <a:bodyPr tIns="12696" bIns="12696" anchor="t">
            <a:spAutoFit/>
          </a:bodyPr>
          <a:lstStyle/>
          <a:p>
            <a:pPr indent="266700"/>
            <a:r>
              <a:rPr lang="en-US" altLang="zh-CN" dirty="0">
                <a:solidFill>
                  <a:srgbClr val="0000FF"/>
                </a:solidFill>
                <a:latin typeface="Times New Roman" panose="02020603050405020304" pitchFamily="18" charset="0"/>
                <a:ea typeface="宋体" panose="02010600030101010101" pitchFamily="2" charset="-122"/>
              </a:rPr>
              <a:t>K</a:t>
            </a:r>
            <a:r>
              <a:rPr lang="zh-CN" altLang="en-US" dirty="0">
                <a:solidFill>
                  <a:srgbClr val="0000FF"/>
                </a:solidFill>
                <a:latin typeface="宋体" panose="02010600030101010101" pitchFamily="2" charset="-122"/>
                <a:ea typeface="宋体" panose="02010600030101010101" pitchFamily="2" charset="-122"/>
              </a:rPr>
              <a:t>级线性流水线的加速比</a:t>
            </a:r>
            <a:r>
              <a:rPr lang="en-US" altLang="zh-CN" dirty="0">
                <a:solidFill>
                  <a:srgbClr val="0000FF"/>
                </a:solidFill>
                <a:latin typeface="Times New Roman" panose="02020603050405020304" pitchFamily="18" charset="0"/>
                <a:ea typeface="宋体" panose="02010600030101010101" pitchFamily="2" charset="-122"/>
              </a:rPr>
              <a:t>C</a:t>
            </a:r>
            <a:r>
              <a:rPr lang="en-US" altLang="zh-CN" baseline="-30000" dirty="0">
                <a:solidFill>
                  <a:srgbClr val="0000FF"/>
                </a:solidFill>
                <a:latin typeface="Times New Roman" panose="02020603050405020304" pitchFamily="18" charset="0"/>
                <a:ea typeface="宋体" panose="02010600030101010101" pitchFamily="2" charset="-122"/>
              </a:rPr>
              <a:t>K</a:t>
            </a:r>
            <a:endParaRPr lang="en-US" altLang="zh-CN" dirty="0">
              <a:solidFill>
                <a:srgbClr val="0000FF"/>
              </a:solidFill>
              <a:latin typeface="Times New Roman" panose="02020603050405020304" pitchFamily="18" charset="0"/>
              <a:ea typeface="宋体" panose="02010600030101010101" pitchFamily="2" charset="-122"/>
            </a:endParaRPr>
          </a:p>
        </p:txBody>
      </p:sp>
      <p:sp>
        <p:nvSpPr>
          <p:cNvPr id="9222" name="Rectangle 9"/>
          <p:cNvSpPr/>
          <p:nvPr/>
        </p:nvSpPr>
        <p:spPr>
          <a:xfrm>
            <a:off x="971550" y="4554538"/>
            <a:ext cx="7478713" cy="822325"/>
          </a:xfrm>
          <a:prstGeom prst="rect">
            <a:avLst/>
          </a:prstGeom>
          <a:noFill/>
          <a:ln w="9525">
            <a:noFill/>
          </a:ln>
        </p:spPr>
        <p:txBody>
          <a:bodyPr anchor="t">
            <a:spAutoFit/>
          </a:bodyPr>
          <a:lstStyle/>
          <a:p>
            <a:r>
              <a:rPr lang="en-US" altLang="zh-CN" dirty="0">
                <a:latin typeface="Times New Roman" panose="02020603050405020304" pitchFamily="18" charset="0"/>
                <a:ea typeface="宋体" panose="02010600030101010101" pitchFamily="2" charset="-122"/>
              </a:rPr>
              <a:t>C</a:t>
            </a:r>
            <a:r>
              <a:rPr lang="en-US" altLang="zh-CN" baseline="-30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=T</a:t>
            </a:r>
            <a:r>
              <a:rPr lang="en-US" altLang="zh-CN" baseline="-30000" dirty="0">
                <a:latin typeface="Times New Roman" panose="02020603050405020304" pitchFamily="18" charset="0"/>
                <a:ea typeface="宋体" panose="02010600030101010101" pitchFamily="2" charset="-122"/>
              </a:rPr>
              <a:t>L </a:t>
            </a:r>
            <a:r>
              <a:rPr lang="en-US" altLang="zh-CN" dirty="0">
                <a:latin typeface="Times New Roman" panose="02020603050405020304" pitchFamily="18" charset="0"/>
                <a:ea typeface="宋体" panose="02010600030101010101" pitchFamily="2" charset="-122"/>
              </a:rPr>
              <a:t>/ T</a:t>
            </a:r>
            <a:r>
              <a:rPr lang="en-US" altLang="zh-CN" baseline="-30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=(n×k) / [k+(n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 1)]           </a:t>
            </a:r>
            <a:r>
              <a:rPr lang="zh-CN" altLang="en-US" dirty="0">
                <a:latin typeface="宋体" panose="02010600030101010101" pitchFamily="2" charset="-122"/>
                <a:ea typeface="宋体" panose="02010600030101010101" pitchFamily="2" charset="-122"/>
              </a:rPr>
              <a:t>当</a:t>
            </a:r>
            <a:r>
              <a:rPr lang="en-US" altLang="zh-CN" dirty="0">
                <a:latin typeface="宋体" panose="02010600030101010101" pitchFamily="2" charset="-122"/>
                <a:ea typeface="宋体" panose="02010600030101010101" pitchFamily="2" charset="-122"/>
              </a:rPr>
              <a:t>n&gt;&gt;k</a:t>
            </a:r>
            <a:r>
              <a:rPr lang="zh-CN" altLang="en-US" dirty="0">
                <a:latin typeface="宋体" panose="02010600030101010101" pitchFamily="2" charset="-122"/>
                <a:ea typeface="宋体" panose="02010600030101010101" pitchFamily="2" charset="-122"/>
              </a:rPr>
              <a:t>时，</a:t>
            </a:r>
            <a:r>
              <a:rPr lang="en-US" altLang="zh-CN" dirty="0">
                <a:latin typeface="Times New Roman" panose="02020603050405020304" pitchFamily="18" charset="0"/>
                <a:ea typeface="宋体" panose="02010600030101010101" pitchFamily="2" charset="-122"/>
              </a:rPr>
              <a:t>C</a:t>
            </a:r>
            <a:r>
              <a:rPr lang="en-US" altLang="zh-CN" baseline="-30000" dirty="0">
                <a:latin typeface="Times New Roman" panose="02020603050405020304" pitchFamily="18" charset="0"/>
                <a:ea typeface="宋体" panose="02010600030101010101" pitchFamily="2" charset="-122"/>
              </a:rPr>
              <a:t>k</a:t>
            </a:r>
            <a:r>
              <a:rPr lang="en-US" altLang="zh-CN" dirty="0">
                <a:latin typeface="宋体" panose="02010600030101010101" pitchFamily="2" charset="-122"/>
                <a:ea typeface="宋体" panose="02010600030101010101" pitchFamily="2" charset="-122"/>
              </a:rPr>
              <a:t>→k</a:t>
            </a:r>
          </a:p>
          <a:p>
            <a:r>
              <a:rPr lang="en-US" altLang="x-none" dirty="0">
                <a:latin typeface="Times New Roman" panose="02020603050405020304" pitchFamily="18" charset="0"/>
                <a:ea typeface="宋体" panose="02010600030101010101" pitchFamily="2" charset="-122"/>
              </a:rPr>
              <a:t>  </a:t>
            </a:r>
          </a:p>
        </p:txBody>
      </p:sp>
      <p:sp>
        <p:nvSpPr>
          <p:cNvPr id="9223" name="Rectangle 10"/>
          <p:cNvSpPr/>
          <p:nvPr/>
        </p:nvSpPr>
        <p:spPr>
          <a:xfrm>
            <a:off x="914400" y="5373688"/>
            <a:ext cx="7545388" cy="822325"/>
          </a:xfrm>
          <a:prstGeom prst="rect">
            <a:avLst/>
          </a:prstGeom>
          <a:noFill/>
          <a:ln w="9525">
            <a:noFill/>
          </a:ln>
        </p:spPr>
        <p:txBody>
          <a:bodyPr anchor="t">
            <a:spAutoFit/>
          </a:bodyPr>
          <a:lstStyle/>
          <a:p>
            <a:pPr eaLnBrk="0" hangingPunct="0">
              <a:spcBef>
                <a:spcPct val="50000"/>
              </a:spcBef>
            </a:pPr>
            <a:r>
              <a:rPr lang="zh-CN" altLang="en-US" dirty="0">
                <a:latin typeface="Times New Roman" panose="02020603050405020304" pitchFamily="18" charset="0"/>
                <a:ea typeface="宋体" panose="02010600030101010101" pitchFamily="2" charset="-122"/>
              </a:rPr>
              <a:t>可见，理论上</a:t>
            </a:r>
            <a:r>
              <a:rPr lang="en-US" altLang="zh-CN" dirty="0">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级</a:t>
            </a:r>
            <a:r>
              <a:rPr lang="zh-CN" altLang="en-US" dirty="0">
                <a:latin typeface="宋体" panose="02010600030101010101" pitchFamily="2" charset="-122"/>
                <a:ea typeface="宋体" panose="02010600030101010101" pitchFamily="2" charset="-122"/>
              </a:rPr>
              <a:t>线性流水线处理速度几乎是非流水线处理速度的</a:t>
            </a:r>
            <a:r>
              <a:rPr lang="en-US" altLang="zh-CN" dirty="0">
                <a:latin typeface="Times New Roman" panose="02020603050405020304" pitchFamily="18" charset="0"/>
                <a:ea typeface="宋体" panose="02010600030101010101" pitchFamily="2" charset="-122"/>
              </a:rPr>
              <a:t>k</a:t>
            </a:r>
            <a:r>
              <a:rPr lang="zh-CN" altLang="en-US" dirty="0">
                <a:latin typeface="宋体" panose="02010600030101010101" pitchFamily="2" charset="-122"/>
                <a:ea typeface="宋体" panose="02010600030101010101" pitchFamily="2" charset="-122"/>
              </a:rPr>
              <a:t>倍。</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a:ln/>
        </p:spPr>
        <p:txBody>
          <a:bodyPr wrap="square" lIns="91440" tIns="45720" rIns="91440" bIns="45720" anchor="ctr"/>
          <a:lstStyle/>
          <a:p>
            <a:pPr eaLnBrk="1" hangingPunct="1"/>
            <a:r>
              <a:rPr lang="zh-CN" altLang="en-US" sz="3400" b="1" dirty="0">
                <a:latin typeface="宋体" panose="02010600030101010101" pitchFamily="2" charset="-122"/>
              </a:rPr>
              <a:t>浮点运算器流水线</a:t>
            </a:r>
          </a:p>
        </p:txBody>
      </p:sp>
      <p:sp>
        <p:nvSpPr>
          <p:cNvPr id="20482" name="Rectangle 4"/>
          <p:cNvSpPr/>
          <p:nvPr/>
        </p:nvSpPr>
        <p:spPr>
          <a:xfrm>
            <a:off x="533400" y="2997200"/>
            <a:ext cx="8610600" cy="330200"/>
          </a:xfrm>
          <a:prstGeom prst="rect">
            <a:avLst/>
          </a:prstGeom>
          <a:noFill/>
          <a:ln w="9525">
            <a:noFill/>
          </a:ln>
        </p:spPr>
        <p:txBody>
          <a:bodyPr tIns="12696" bIns="12696" anchor="t">
            <a:spAutoFit/>
          </a:bodyPr>
          <a:lstStyle/>
          <a:p>
            <a:pPr eaLnBrk="0" hangingPunct="0"/>
            <a:r>
              <a:rPr lang="zh-CN" altLang="en-US" sz="2000" dirty="0">
                <a:solidFill>
                  <a:srgbClr val="0000FF"/>
                </a:solidFill>
                <a:latin typeface="宋体" panose="02010600030101010101" pitchFamily="2" charset="-122"/>
                <a:ea typeface="宋体" panose="02010600030101010101" pitchFamily="2" charset="-122"/>
              </a:rPr>
              <a:t>包括四步：求阶差、对阶、尾数（加</a:t>
            </a:r>
            <a:r>
              <a:rPr lang="zh-CN" altLang="zh-CN" sz="2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FF"/>
                </a:solidFill>
                <a:latin typeface="宋体" panose="02010600030101010101" pitchFamily="2" charset="-122"/>
                <a:ea typeface="宋体" panose="02010600030101010101" pitchFamily="2" charset="-122"/>
              </a:rPr>
              <a:t>减）运算和结果规格化处理。 </a:t>
            </a:r>
          </a:p>
        </p:txBody>
      </p:sp>
      <p:sp>
        <p:nvSpPr>
          <p:cNvPr id="20483" name="Rectangle 5"/>
          <p:cNvSpPr/>
          <p:nvPr/>
        </p:nvSpPr>
        <p:spPr>
          <a:xfrm>
            <a:off x="755650" y="2205038"/>
            <a:ext cx="4741863" cy="457200"/>
          </a:xfrm>
          <a:prstGeom prst="rect">
            <a:avLst/>
          </a:prstGeom>
          <a:noFill/>
          <a:ln w="9525">
            <a:noFill/>
          </a:ln>
        </p:spPr>
        <p:txBody>
          <a:bodyPr anchor="t">
            <a:spAutoFit/>
          </a:bodyPr>
          <a:lstStyle/>
          <a:p>
            <a:r>
              <a:rPr lang="zh-CN" altLang="en-US" dirty="0">
                <a:latin typeface="宋体" panose="02010600030101010101" pitchFamily="2" charset="-122"/>
                <a:ea typeface="宋体" panose="02010600030101010101" pitchFamily="2" charset="-122"/>
              </a:rPr>
              <a:t>浮点加减法运算步骤</a:t>
            </a:r>
          </a:p>
        </p:txBody>
      </p:sp>
      <p:grpSp>
        <p:nvGrpSpPr>
          <p:cNvPr id="20484" name="Group 5"/>
          <p:cNvGrpSpPr/>
          <p:nvPr/>
        </p:nvGrpSpPr>
        <p:grpSpPr>
          <a:xfrm>
            <a:off x="1136650" y="3738563"/>
            <a:ext cx="7239000" cy="2590800"/>
            <a:chOff x="0" y="0"/>
            <a:chExt cx="4149" cy="1936"/>
          </a:xfrm>
        </p:grpSpPr>
        <p:sp>
          <p:nvSpPr>
            <p:cNvPr id="20485" name="AutoShape 8"/>
            <p:cNvSpPr/>
            <p:nvPr/>
          </p:nvSpPr>
          <p:spPr>
            <a:xfrm>
              <a:off x="761" y="1573"/>
              <a:ext cx="2705" cy="363"/>
            </a:xfrm>
            <a:prstGeom prst="flowChartProcess">
              <a:avLst/>
            </a:prstGeom>
            <a:noFill/>
            <a:ln w="9525">
              <a:noFill/>
            </a:ln>
          </p:spPr>
          <p:txBody>
            <a:bodyPr lIns="0" tIns="14400" rIns="0" bIns="0" anchor="t"/>
            <a:lstStyle/>
            <a:p>
              <a:pPr algn="ctr" eaLnBrk="0" hangingPunct="0"/>
              <a:r>
                <a:rPr lang="zh-CN" altLang="en-US" sz="1600" dirty="0">
                  <a:latin typeface="宋体" panose="02010600030101010101" pitchFamily="2" charset="-122"/>
                  <a:ea typeface="宋体" panose="02010600030101010101" pitchFamily="2" charset="-122"/>
                </a:rPr>
                <a:t>浮点加减运算执行次序</a:t>
              </a:r>
            </a:p>
          </p:txBody>
        </p:sp>
        <p:sp>
          <p:nvSpPr>
            <p:cNvPr id="20486" name="Rectangle 9"/>
            <p:cNvSpPr/>
            <p:nvPr/>
          </p:nvSpPr>
          <p:spPr>
            <a:xfrm>
              <a:off x="464" y="1"/>
              <a:ext cx="270" cy="171"/>
            </a:xfrm>
            <a:prstGeom prst="rect">
              <a:avLst/>
            </a:prstGeom>
            <a:noFill/>
            <a:ln w="9525">
              <a:noFill/>
            </a:ln>
          </p:spPr>
          <p:txBody>
            <a:bodyPr lIns="0" tIns="0" rIns="0" bIns="0" anchor="t"/>
            <a:lstStyle/>
            <a:p>
              <a:pPr algn="just" eaLnBrk="0" hangingPunct="0"/>
              <a:r>
                <a:rPr lang="zh-CN" altLang="zh-CN" sz="1600" dirty="0">
                  <a:latin typeface="Times New Roman" panose="02020603050405020304" pitchFamily="18" charset="0"/>
                  <a:ea typeface="宋体" panose="02010600030101010101" pitchFamily="2" charset="-122"/>
                </a:rPr>
                <a:t>τ</a:t>
              </a:r>
              <a:r>
                <a:rPr lang="zh-CN" altLang="zh-CN" sz="1600" baseline="-25000" dirty="0">
                  <a:latin typeface="Times New Roman" panose="02020603050405020304" pitchFamily="18" charset="0"/>
                  <a:ea typeface="宋体" panose="02010600030101010101" pitchFamily="2" charset="-122"/>
                </a:rPr>
                <a:t>1</a:t>
              </a:r>
              <a:endParaRPr lang="zh-CN" altLang="zh-CN" sz="1600" dirty="0">
                <a:latin typeface="Times New Roman" panose="02020603050405020304" pitchFamily="18" charset="0"/>
                <a:ea typeface="宋体" panose="02010600030101010101" pitchFamily="2" charset="-122"/>
              </a:endParaRPr>
            </a:p>
          </p:txBody>
        </p:sp>
        <p:sp>
          <p:nvSpPr>
            <p:cNvPr id="20487" name="Rectangle 10"/>
            <p:cNvSpPr/>
            <p:nvPr/>
          </p:nvSpPr>
          <p:spPr>
            <a:xfrm>
              <a:off x="287" y="225"/>
              <a:ext cx="562" cy="1088"/>
            </a:xfrm>
            <a:prstGeom prst="rect">
              <a:avLst/>
            </a:prstGeom>
            <a:noFill/>
            <a:ln w="9525" cap="flat" cmpd="sng">
              <a:solidFill>
                <a:srgbClr val="000000"/>
              </a:solidFill>
              <a:prstDash val="solid"/>
              <a:miter/>
              <a:headEnd type="none" w="med" len="med"/>
              <a:tailEnd type="none" w="med" len="med"/>
            </a:ln>
          </p:spPr>
          <p:txBody>
            <a:bodyPr anchor="t"/>
            <a:lstStyle/>
            <a:p>
              <a:endParaRPr lang="zh-CN" altLang="zh-CN" dirty="0">
                <a:latin typeface="宋体" panose="02010600030101010101" pitchFamily="2" charset="-122"/>
                <a:ea typeface="宋体" panose="02010600030101010101" pitchFamily="2" charset="-122"/>
              </a:endParaRPr>
            </a:p>
          </p:txBody>
        </p:sp>
        <p:sp>
          <p:nvSpPr>
            <p:cNvPr id="20488" name="Rectangle 11"/>
            <p:cNvSpPr/>
            <p:nvPr/>
          </p:nvSpPr>
          <p:spPr>
            <a:xfrm>
              <a:off x="423" y="450"/>
              <a:ext cx="301" cy="681"/>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求阶</a:t>
              </a:r>
            </a:p>
            <a:p>
              <a:pPr algn="ctr" eaLnBrk="0" hangingPunct="0">
                <a:spcAft>
                  <a:spcPts val="150"/>
                </a:spcAft>
              </a:pPr>
              <a:r>
                <a:rPr lang="zh-CN" altLang="en-US" sz="1600" dirty="0">
                  <a:latin typeface="Times New Roman" panose="02020603050405020304" pitchFamily="18" charset="0"/>
                  <a:ea typeface="宋体" panose="02010600030101010101" pitchFamily="2" charset="-122"/>
                </a:rPr>
                <a:t>差</a:t>
              </a:r>
            </a:p>
            <a:p>
              <a:pPr algn="ctr" eaLnBrk="0" hangingPunct="0">
                <a:spcAft>
                  <a:spcPts val="150"/>
                </a:spcAft>
              </a:pPr>
              <a:r>
                <a:rPr lang="zh-CN" altLang="zh-CN" sz="1600" dirty="0">
                  <a:latin typeface="Times New Roman" panose="02020603050405020304" pitchFamily="18" charset="0"/>
                  <a:ea typeface="宋体" panose="02010600030101010101" pitchFamily="2" charset="-122"/>
                </a:rPr>
                <a:t>(S</a:t>
              </a:r>
              <a:r>
                <a:rPr lang="zh-CN" altLang="zh-CN" sz="1600" baseline="-25000" dirty="0">
                  <a:latin typeface="Times New Roman" panose="02020603050405020304" pitchFamily="18" charset="0"/>
                  <a:ea typeface="宋体" panose="02010600030101010101" pitchFamily="2" charset="-122"/>
                </a:rPr>
                <a:t>1</a:t>
              </a:r>
              <a:r>
                <a:rPr lang="zh-CN" altLang="zh-CN" sz="1600" dirty="0">
                  <a:latin typeface="Times New Roman" panose="02020603050405020304" pitchFamily="18" charset="0"/>
                  <a:ea typeface="宋体" panose="02010600030101010101" pitchFamily="2" charset="-122"/>
                </a:rPr>
                <a:t>)</a:t>
              </a:r>
            </a:p>
          </p:txBody>
        </p:sp>
        <p:sp>
          <p:nvSpPr>
            <p:cNvPr id="20489" name="Rectangle 12"/>
            <p:cNvSpPr/>
            <p:nvPr/>
          </p:nvSpPr>
          <p:spPr>
            <a:xfrm>
              <a:off x="1291" y="227"/>
              <a:ext cx="562" cy="1088"/>
            </a:xfrm>
            <a:prstGeom prst="rect">
              <a:avLst/>
            </a:prstGeom>
            <a:noFill/>
            <a:ln w="9525" cap="flat" cmpd="sng">
              <a:solidFill>
                <a:srgbClr val="000000"/>
              </a:solidFill>
              <a:prstDash val="solid"/>
              <a:miter/>
              <a:headEnd type="none" w="med" len="med"/>
              <a:tailEnd type="none" w="med" len="med"/>
            </a:ln>
          </p:spPr>
          <p:txBody>
            <a:bodyPr anchor="t"/>
            <a:lstStyle/>
            <a:p>
              <a:endParaRPr lang="zh-CN" altLang="zh-CN" dirty="0">
                <a:latin typeface="宋体" panose="02010600030101010101" pitchFamily="2" charset="-122"/>
                <a:ea typeface="宋体" panose="02010600030101010101" pitchFamily="2" charset="-122"/>
              </a:endParaRPr>
            </a:p>
          </p:txBody>
        </p:sp>
        <p:sp>
          <p:nvSpPr>
            <p:cNvPr id="20490" name="Rectangle 13"/>
            <p:cNvSpPr/>
            <p:nvPr/>
          </p:nvSpPr>
          <p:spPr>
            <a:xfrm>
              <a:off x="1429" y="564"/>
              <a:ext cx="301" cy="404"/>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对阶</a:t>
              </a:r>
            </a:p>
            <a:p>
              <a:pPr algn="ctr" eaLnBrk="0" hangingPunct="0">
                <a:spcAft>
                  <a:spcPts val="150"/>
                </a:spcAft>
              </a:pPr>
              <a:r>
                <a:rPr lang="zh-CN" altLang="zh-CN" sz="1600" dirty="0">
                  <a:latin typeface="Times New Roman" panose="02020603050405020304" pitchFamily="18" charset="0"/>
                  <a:ea typeface="宋体" panose="02010600030101010101" pitchFamily="2" charset="-122"/>
                </a:rPr>
                <a:t>(S</a:t>
              </a:r>
              <a:r>
                <a:rPr lang="zh-CN" altLang="zh-CN" sz="1600" baseline="-25000" dirty="0">
                  <a:latin typeface="Times New Roman" panose="02020603050405020304" pitchFamily="18" charset="0"/>
                  <a:ea typeface="宋体" panose="02010600030101010101" pitchFamily="2" charset="-122"/>
                </a:rPr>
                <a:t>2</a:t>
              </a:r>
              <a:r>
                <a:rPr lang="zh-CN" altLang="zh-CN" sz="1600" dirty="0">
                  <a:latin typeface="Times New Roman" panose="02020603050405020304" pitchFamily="18" charset="0"/>
                  <a:ea typeface="宋体" panose="02010600030101010101" pitchFamily="2" charset="-122"/>
                </a:rPr>
                <a:t>)</a:t>
              </a:r>
            </a:p>
          </p:txBody>
        </p:sp>
        <p:sp>
          <p:nvSpPr>
            <p:cNvPr id="20491" name="Rectangle 14"/>
            <p:cNvSpPr/>
            <p:nvPr/>
          </p:nvSpPr>
          <p:spPr>
            <a:xfrm>
              <a:off x="2296" y="228"/>
              <a:ext cx="562" cy="1088"/>
            </a:xfrm>
            <a:prstGeom prst="rect">
              <a:avLst/>
            </a:prstGeom>
            <a:noFill/>
            <a:ln w="9525" cap="flat" cmpd="sng">
              <a:solidFill>
                <a:srgbClr val="000000"/>
              </a:solidFill>
              <a:prstDash val="solid"/>
              <a:miter/>
              <a:headEnd type="none" w="med" len="med"/>
              <a:tailEnd type="none" w="med" len="med"/>
            </a:ln>
          </p:spPr>
          <p:txBody>
            <a:bodyPr anchor="t"/>
            <a:lstStyle/>
            <a:p>
              <a:endParaRPr lang="zh-CN" altLang="zh-CN" dirty="0">
                <a:latin typeface="宋体" panose="02010600030101010101" pitchFamily="2" charset="-122"/>
                <a:ea typeface="宋体" panose="02010600030101010101" pitchFamily="2" charset="-122"/>
              </a:endParaRPr>
            </a:p>
          </p:txBody>
        </p:sp>
        <p:sp>
          <p:nvSpPr>
            <p:cNvPr id="20492" name="Rectangle 15"/>
            <p:cNvSpPr/>
            <p:nvPr/>
          </p:nvSpPr>
          <p:spPr>
            <a:xfrm>
              <a:off x="2427" y="448"/>
              <a:ext cx="301" cy="667"/>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尾数</a:t>
              </a:r>
            </a:p>
            <a:p>
              <a:pPr algn="ctr" eaLnBrk="0" hangingPunct="0">
                <a:spcAft>
                  <a:spcPts val="150"/>
                </a:spcAft>
              </a:pPr>
              <a:r>
                <a:rPr lang="zh-CN" altLang="en-US" sz="1600" dirty="0">
                  <a:latin typeface="Times New Roman" panose="02020603050405020304" pitchFamily="18" charset="0"/>
                  <a:ea typeface="宋体" panose="02010600030101010101" pitchFamily="2" charset="-122"/>
                </a:rPr>
                <a:t>运算</a:t>
              </a:r>
            </a:p>
            <a:p>
              <a:pPr algn="ctr" eaLnBrk="0" hangingPunct="0">
                <a:spcAft>
                  <a:spcPts val="150"/>
                </a:spcAft>
              </a:pPr>
              <a:r>
                <a:rPr lang="zh-CN" altLang="zh-CN" sz="1600" dirty="0">
                  <a:latin typeface="Times New Roman" panose="02020603050405020304" pitchFamily="18" charset="0"/>
                  <a:ea typeface="宋体" panose="02010600030101010101" pitchFamily="2" charset="-122"/>
                </a:rPr>
                <a:t>(S</a:t>
              </a:r>
              <a:r>
                <a:rPr lang="zh-CN" altLang="zh-CN" sz="1600" baseline="-25000" dirty="0">
                  <a:latin typeface="Times New Roman" panose="02020603050405020304" pitchFamily="18" charset="0"/>
                  <a:ea typeface="宋体" panose="02010600030101010101" pitchFamily="2" charset="-122"/>
                </a:rPr>
                <a:t>3</a:t>
              </a:r>
              <a:r>
                <a:rPr lang="zh-CN" altLang="zh-CN" sz="1600" dirty="0">
                  <a:latin typeface="Times New Roman" panose="02020603050405020304" pitchFamily="18" charset="0"/>
                  <a:ea typeface="宋体" panose="02010600030101010101" pitchFamily="2" charset="-122"/>
                </a:rPr>
                <a:t>)</a:t>
              </a:r>
            </a:p>
          </p:txBody>
        </p:sp>
        <p:grpSp>
          <p:nvGrpSpPr>
            <p:cNvPr id="20493" name="Group 14"/>
            <p:cNvGrpSpPr/>
            <p:nvPr/>
          </p:nvGrpSpPr>
          <p:grpSpPr>
            <a:xfrm>
              <a:off x="3301" y="236"/>
              <a:ext cx="562" cy="1088"/>
              <a:chOff x="0" y="0"/>
              <a:chExt cx="562" cy="1088"/>
            </a:xfrm>
          </p:grpSpPr>
          <p:sp>
            <p:nvSpPr>
              <p:cNvPr id="20494" name="Rectangle 17"/>
              <p:cNvSpPr/>
              <p:nvPr/>
            </p:nvSpPr>
            <p:spPr>
              <a:xfrm>
                <a:off x="0" y="0"/>
                <a:ext cx="562" cy="1088"/>
              </a:xfrm>
              <a:prstGeom prst="rect">
                <a:avLst/>
              </a:prstGeom>
              <a:noFill/>
              <a:ln w="9525" cap="flat" cmpd="sng">
                <a:solidFill>
                  <a:srgbClr val="000000"/>
                </a:solidFill>
                <a:prstDash val="solid"/>
                <a:miter/>
                <a:headEnd type="none" w="med" len="med"/>
                <a:tailEnd type="none" w="med" len="med"/>
              </a:ln>
            </p:spPr>
            <p:txBody>
              <a:bodyPr anchor="t"/>
              <a:lstStyle/>
              <a:p>
                <a:endParaRPr lang="zh-CN" altLang="zh-CN" dirty="0">
                  <a:latin typeface="宋体" panose="02010600030101010101" pitchFamily="2" charset="-122"/>
                  <a:ea typeface="宋体" panose="02010600030101010101" pitchFamily="2" charset="-122"/>
                </a:endParaRPr>
              </a:p>
            </p:txBody>
          </p:sp>
          <p:sp>
            <p:nvSpPr>
              <p:cNvPr id="20495" name="Rectangle 18"/>
              <p:cNvSpPr/>
              <p:nvPr/>
            </p:nvSpPr>
            <p:spPr>
              <a:xfrm>
                <a:off x="138" y="145"/>
                <a:ext cx="301" cy="899"/>
              </a:xfrm>
              <a:prstGeom prst="rect">
                <a:avLst/>
              </a:prstGeom>
              <a:noFill/>
              <a:ln w="9525">
                <a:noFill/>
              </a:ln>
            </p:spPr>
            <p:txBody>
              <a:bodyPr lIns="0" tIns="0" rIns="0" bIns="0" anchor="t"/>
              <a:lstStyle/>
              <a:p>
                <a:pPr algn="ctr" eaLnBrk="0" hangingPunct="0">
                  <a:spcAft>
                    <a:spcPts val="150"/>
                  </a:spcAft>
                </a:pPr>
                <a:r>
                  <a:rPr lang="zh-CN" altLang="en-US" sz="1600" dirty="0">
                    <a:latin typeface="Times New Roman" panose="02020603050405020304" pitchFamily="18" charset="0"/>
                    <a:ea typeface="宋体" panose="02010600030101010101" pitchFamily="2" charset="-122"/>
                  </a:rPr>
                  <a:t>规格</a:t>
                </a:r>
              </a:p>
              <a:p>
                <a:pPr algn="ctr" eaLnBrk="0" hangingPunct="0">
                  <a:spcAft>
                    <a:spcPts val="150"/>
                  </a:spcAft>
                </a:pPr>
                <a:r>
                  <a:rPr lang="zh-CN" altLang="en-US" sz="1600" dirty="0">
                    <a:latin typeface="Times New Roman" panose="02020603050405020304" pitchFamily="18" charset="0"/>
                    <a:ea typeface="宋体" panose="02010600030101010101" pitchFamily="2" charset="-122"/>
                  </a:rPr>
                  <a:t>化处</a:t>
                </a:r>
              </a:p>
              <a:p>
                <a:pPr algn="ctr" eaLnBrk="0" hangingPunct="0">
                  <a:spcAft>
                    <a:spcPts val="150"/>
                  </a:spcAft>
                </a:pPr>
                <a:r>
                  <a:rPr lang="zh-CN" altLang="en-US" sz="1600" dirty="0">
                    <a:latin typeface="Times New Roman" panose="02020603050405020304" pitchFamily="18" charset="0"/>
                    <a:ea typeface="宋体" panose="02010600030101010101" pitchFamily="2" charset="-122"/>
                  </a:rPr>
                  <a:t>理</a:t>
                </a:r>
              </a:p>
              <a:p>
                <a:pPr algn="ctr" eaLnBrk="0" hangingPunct="0">
                  <a:spcAft>
                    <a:spcPts val="150"/>
                  </a:spcAft>
                </a:pPr>
                <a:r>
                  <a:rPr lang="zh-CN" altLang="zh-CN" sz="1600" dirty="0">
                    <a:latin typeface="Times New Roman" panose="02020603050405020304" pitchFamily="18" charset="0"/>
                    <a:ea typeface="宋体" panose="02010600030101010101" pitchFamily="2" charset="-122"/>
                  </a:rPr>
                  <a:t>(S</a:t>
                </a:r>
                <a:r>
                  <a:rPr lang="zh-CN" altLang="zh-CN" sz="1600" baseline="-25000" dirty="0">
                    <a:latin typeface="Times New Roman" panose="02020603050405020304" pitchFamily="18" charset="0"/>
                    <a:ea typeface="宋体" panose="02010600030101010101" pitchFamily="2" charset="-122"/>
                  </a:rPr>
                  <a:t>4</a:t>
                </a:r>
                <a:r>
                  <a:rPr lang="zh-CN" altLang="zh-CN" sz="1600" dirty="0">
                    <a:latin typeface="Times New Roman" panose="02020603050405020304" pitchFamily="18" charset="0"/>
                    <a:ea typeface="宋体" panose="02010600030101010101" pitchFamily="2" charset="-122"/>
                  </a:rPr>
                  <a:t>)</a:t>
                </a:r>
              </a:p>
            </p:txBody>
          </p:sp>
        </p:grpSp>
        <p:sp>
          <p:nvSpPr>
            <p:cNvPr id="20496" name="Rectangle 19"/>
            <p:cNvSpPr/>
            <p:nvPr/>
          </p:nvSpPr>
          <p:spPr>
            <a:xfrm>
              <a:off x="1470" y="1"/>
              <a:ext cx="270" cy="171"/>
            </a:xfrm>
            <a:prstGeom prst="rect">
              <a:avLst/>
            </a:prstGeom>
            <a:noFill/>
            <a:ln w="9525">
              <a:noFill/>
            </a:ln>
          </p:spPr>
          <p:txBody>
            <a:bodyPr lIns="0" tIns="0" rIns="0" bIns="0" anchor="t"/>
            <a:lstStyle/>
            <a:p>
              <a:pPr algn="just" eaLnBrk="0" hangingPunct="0"/>
              <a:r>
                <a:rPr lang="zh-CN" altLang="zh-CN" sz="1600" dirty="0">
                  <a:latin typeface="Times New Roman" panose="02020603050405020304" pitchFamily="18" charset="0"/>
                  <a:ea typeface="宋体" panose="02010600030101010101" pitchFamily="2" charset="-122"/>
                </a:rPr>
                <a:t>τ</a:t>
              </a:r>
              <a:r>
                <a:rPr lang="zh-CN" altLang="zh-CN" sz="1600" baseline="-25000" dirty="0">
                  <a:latin typeface="Times New Roman" panose="02020603050405020304" pitchFamily="18" charset="0"/>
                  <a:ea typeface="宋体" panose="02010600030101010101" pitchFamily="2" charset="-122"/>
                </a:rPr>
                <a:t>2</a:t>
              </a:r>
              <a:endParaRPr lang="zh-CN" altLang="zh-CN" sz="1600" dirty="0">
                <a:latin typeface="Times New Roman" panose="02020603050405020304" pitchFamily="18" charset="0"/>
                <a:ea typeface="宋体" panose="02010600030101010101" pitchFamily="2" charset="-122"/>
              </a:endParaRPr>
            </a:p>
          </p:txBody>
        </p:sp>
        <p:sp>
          <p:nvSpPr>
            <p:cNvPr id="20497" name="Rectangle 20"/>
            <p:cNvSpPr/>
            <p:nvPr/>
          </p:nvSpPr>
          <p:spPr>
            <a:xfrm>
              <a:off x="2474" y="0"/>
              <a:ext cx="270" cy="171"/>
            </a:xfrm>
            <a:prstGeom prst="rect">
              <a:avLst/>
            </a:prstGeom>
            <a:noFill/>
            <a:ln w="9525">
              <a:noFill/>
            </a:ln>
          </p:spPr>
          <p:txBody>
            <a:bodyPr lIns="0" tIns="0" rIns="0" bIns="0" anchor="t"/>
            <a:lstStyle/>
            <a:p>
              <a:pPr algn="just" eaLnBrk="0" hangingPunct="0"/>
              <a:r>
                <a:rPr lang="zh-CN" altLang="zh-CN" sz="1600" dirty="0">
                  <a:latin typeface="Times New Roman" panose="02020603050405020304" pitchFamily="18" charset="0"/>
                  <a:ea typeface="宋体" panose="02010600030101010101" pitchFamily="2" charset="-122"/>
                </a:rPr>
                <a:t>τ</a:t>
              </a:r>
              <a:r>
                <a:rPr lang="zh-CN" altLang="zh-CN" sz="1600" baseline="-25000" dirty="0">
                  <a:latin typeface="Times New Roman" panose="02020603050405020304" pitchFamily="18" charset="0"/>
                  <a:ea typeface="宋体" panose="02010600030101010101" pitchFamily="2" charset="-122"/>
                </a:rPr>
                <a:t>3</a:t>
              </a:r>
              <a:endParaRPr lang="zh-CN" altLang="zh-CN" sz="1600" dirty="0">
                <a:latin typeface="Times New Roman" panose="02020603050405020304" pitchFamily="18" charset="0"/>
                <a:ea typeface="宋体" panose="02010600030101010101" pitchFamily="2" charset="-122"/>
              </a:endParaRPr>
            </a:p>
          </p:txBody>
        </p:sp>
        <p:sp>
          <p:nvSpPr>
            <p:cNvPr id="20498" name="Rectangle 21"/>
            <p:cNvSpPr/>
            <p:nvPr/>
          </p:nvSpPr>
          <p:spPr>
            <a:xfrm>
              <a:off x="3465" y="0"/>
              <a:ext cx="270" cy="171"/>
            </a:xfrm>
            <a:prstGeom prst="rect">
              <a:avLst/>
            </a:prstGeom>
            <a:noFill/>
            <a:ln w="9525">
              <a:noFill/>
            </a:ln>
          </p:spPr>
          <p:txBody>
            <a:bodyPr lIns="0" tIns="0" rIns="0" bIns="0" anchor="t"/>
            <a:lstStyle/>
            <a:p>
              <a:pPr algn="just" eaLnBrk="0" hangingPunct="0"/>
              <a:r>
                <a:rPr lang="zh-CN" altLang="zh-CN" sz="1600" dirty="0">
                  <a:latin typeface="Times New Roman" panose="02020603050405020304" pitchFamily="18" charset="0"/>
                  <a:ea typeface="宋体" panose="02010600030101010101" pitchFamily="2" charset="-122"/>
                </a:rPr>
                <a:t>τ</a:t>
              </a:r>
              <a:r>
                <a:rPr lang="zh-CN" altLang="zh-CN" sz="1600" baseline="-25000" dirty="0">
                  <a:latin typeface="Times New Roman" panose="02020603050405020304" pitchFamily="18" charset="0"/>
                  <a:ea typeface="宋体" panose="02010600030101010101" pitchFamily="2" charset="-122"/>
                </a:rPr>
                <a:t>4</a:t>
              </a:r>
              <a:endParaRPr lang="zh-CN" altLang="zh-CN" sz="1600" dirty="0">
                <a:latin typeface="Times New Roman" panose="02020603050405020304" pitchFamily="18" charset="0"/>
                <a:ea typeface="宋体" panose="02010600030101010101" pitchFamily="2" charset="-122"/>
              </a:endParaRPr>
            </a:p>
          </p:txBody>
        </p:sp>
        <p:sp>
          <p:nvSpPr>
            <p:cNvPr id="20499" name="Line 22"/>
            <p:cNvSpPr/>
            <p:nvPr/>
          </p:nvSpPr>
          <p:spPr>
            <a:xfrm>
              <a:off x="3864" y="757"/>
              <a:ext cx="285" cy="0"/>
            </a:xfrm>
            <a:prstGeom prst="line">
              <a:avLst/>
            </a:prstGeom>
            <a:ln w="9525" cap="flat" cmpd="sng">
              <a:solidFill>
                <a:srgbClr val="000000"/>
              </a:solidFill>
              <a:prstDash val="solid"/>
              <a:round/>
              <a:headEnd type="none" w="med" len="med"/>
              <a:tailEnd type="stealth" w="sm" len="sm"/>
            </a:ln>
          </p:spPr>
        </p:sp>
        <p:sp>
          <p:nvSpPr>
            <p:cNvPr id="20500" name="Line 23"/>
            <p:cNvSpPr/>
            <p:nvPr/>
          </p:nvSpPr>
          <p:spPr>
            <a:xfrm>
              <a:off x="2852" y="757"/>
              <a:ext cx="442" cy="0"/>
            </a:xfrm>
            <a:prstGeom prst="line">
              <a:avLst/>
            </a:prstGeom>
            <a:ln w="9525" cap="flat" cmpd="sng">
              <a:solidFill>
                <a:srgbClr val="000000"/>
              </a:solidFill>
              <a:prstDash val="solid"/>
              <a:round/>
              <a:headEnd type="none" w="med" len="med"/>
              <a:tailEnd type="stealth" w="sm" len="sm"/>
            </a:ln>
          </p:spPr>
        </p:sp>
        <p:sp>
          <p:nvSpPr>
            <p:cNvPr id="20501" name="Line 24"/>
            <p:cNvSpPr/>
            <p:nvPr/>
          </p:nvSpPr>
          <p:spPr>
            <a:xfrm>
              <a:off x="1854" y="757"/>
              <a:ext cx="442" cy="0"/>
            </a:xfrm>
            <a:prstGeom prst="line">
              <a:avLst/>
            </a:prstGeom>
            <a:ln w="9525" cap="flat" cmpd="sng">
              <a:solidFill>
                <a:srgbClr val="000000"/>
              </a:solidFill>
              <a:prstDash val="solid"/>
              <a:round/>
              <a:headEnd type="none" w="med" len="med"/>
              <a:tailEnd type="stealth" w="sm" len="sm"/>
            </a:ln>
          </p:spPr>
        </p:sp>
        <p:sp>
          <p:nvSpPr>
            <p:cNvPr id="20502" name="Line 25"/>
            <p:cNvSpPr/>
            <p:nvPr/>
          </p:nvSpPr>
          <p:spPr>
            <a:xfrm>
              <a:off x="848" y="757"/>
              <a:ext cx="442" cy="0"/>
            </a:xfrm>
            <a:prstGeom prst="line">
              <a:avLst/>
            </a:prstGeom>
            <a:ln w="9525" cap="flat" cmpd="sng">
              <a:solidFill>
                <a:srgbClr val="000000"/>
              </a:solidFill>
              <a:prstDash val="solid"/>
              <a:round/>
              <a:headEnd type="none" w="med" len="med"/>
              <a:tailEnd type="stealth" w="sm" len="sm"/>
            </a:ln>
          </p:spPr>
        </p:sp>
        <p:sp>
          <p:nvSpPr>
            <p:cNvPr id="20503" name="Line 26"/>
            <p:cNvSpPr/>
            <p:nvPr/>
          </p:nvSpPr>
          <p:spPr>
            <a:xfrm>
              <a:off x="0" y="758"/>
              <a:ext cx="285" cy="0"/>
            </a:xfrm>
            <a:prstGeom prst="line">
              <a:avLst/>
            </a:prstGeom>
            <a:ln w="9525" cap="flat" cmpd="sng">
              <a:solidFill>
                <a:srgbClr val="000000"/>
              </a:solidFill>
              <a:prstDash val="solid"/>
              <a:round/>
              <a:headEnd type="none" w="med" len="med"/>
              <a:tailEnd type="stealth" w="sm" len="sm"/>
            </a:ln>
          </p:spPr>
        </p:sp>
      </p:grpSp>
      <p:sp>
        <p:nvSpPr>
          <p:cNvPr id="20504" name="Rectangle 6"/>
          <p:cNvSpPr/>
          <p:nvPr/>
        </p:nvSpPr>
        <p:spPr>
          <a:xfrm>
            <a:off x="611188" y="1341438"/>
            <a:ext cx="4343400" cy="519112"/>
          </a:xfrm>
          <a:prstGeom prst="rect">
            <a:avLst/>
          </a:prstGeom>
          <a:noFill/>
          <a:ln w="9525">
            <a:noFill/>
          </a:ln>
        </p:spPr>
        <p:txBody>
          <a:bodyPr anchor="t">
            <a:spAutoFit/>
          </a:bodyPr>
          <a:lstStyle/>
          <a:p>
            <a:r>
              <a:rPr lang="zh-CN" altLang="en-US" dirty="0">
                <a:latin typeface="宋体" panose="02010600030101010101" pitchFamily="2" charset="-122"/>
                <a:ea typeface="宋体" panose="02010600030101010101" pitchFamily="2" charset="-122"/>
              </a:rPr>
              <a:t>浮点加法流水线原理</a:t>
            </a:r>
            <a:r>
              <a:rPr lang="zh-CN" altLang="en-US" sz="2800" dirty="0">
                <a:latin typeface="宋体" panose="02010600030101010101" pitchFamily="2" charset="-122"/>
                <a:ea typeface="宋体" panose="02010600030101010101" pitchFamily="2" charset="-122"/>
              </a:rPr>
              <a:t> </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p:nvPr/>
        </p:nvSpPr>
        <p:spPr>
          <a:xfrm>
            <a:off x="457200" y="981075"/>
            <a:ext cx="8686800" cy="1616075"/>
          </a:xfrm>
          <a:prstGeom prst="rect">
            <a:avLst/>
          </a:prstGeom>
          <a:noFill/>
          <a:ln w="9525">
            <a:noFill/>
          </a:ln>
        </p:spPr>
        <p:txBody>
          <a:bodyPr anchor="t">
            <a:spAutoFit/>
          </a:bodyPr>
          <a:lstStyle/>
          <a:p>
            <a:pPr eaLnBrk="0" hangingPunct="0"/>
            <a:r>
              <a:rPr lang="en-US" altLang="zh-CN" sz="2000" dirty="0">
                <a:solidFill>
                  <a:srgbClr val="0000FF"/>
                </a:solidFill>
                <a:latin typeface="宋体" panose="02010600030101010101" pitchFamily="2" charset="-122"/>
                <a:ea typeface="宋体" panose="02010600030101010101" pitchFamily="2" charset="-122"/>
              </a:rPr>
              <a:t>【</a:t>
            </a:r>
            <a:r>
              <a:rPr lang="zh-CN" altLang="en-US" sz="2000" dirty="0">
                <a:solidFill>
                  <a:srgbClr val="0000FF"/>
                </a:solidFill>
                <a:latin typeface="宋体" panose="02010600030101010101" pitchFamily="2" charset="-122"/>
                <a:ea typeface="宋体" panose="02010600030101010101" pitchFamily="2" charset="-122"/>
              </a:rPr>
              <a:t>例</a:t>
            </a:r>
            <a:r>
              <a:rPr lang="en-US" altLang="zh-CN" sz="2000" dirty="0">
                <a:solidFill>
                  <a:srgbClr val="0000FF"/>
                </a:solidFill>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宋体" panose="02010600030101010101" pitchFamily="2" charset="-122"/>
                <a:ea typeface="宋体" panose="02010600030101010101" pitchFamily="2" charset="-122"/>
              </a:rPr>
              <a:t>设由四级过程段组成浮点流水加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宋体" panose="02010600030101010101" pitchFamily="2" charset="-122"/>
                <a:ea typeface="宋体" panose="02010600030101010101" pitchFamily="2" charset="-122"/>
              </a:rPr>
              <a:t>减法的运算过程，并设每个过程段所需的时间为：求阶差</a:t>
            </a:r>
            <a:r>
              <a:rPr lang="en-US" altLang="zh-CN" sz="2000" dirty="0">
                <a:latin typeface="宋体" panose="02010600030101010101" pitchFamily="2" charset="-122"/>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70ns</a:t>
            </a:r>
            <a:r>
              <a:rPr lang="zh-CN" altLang="en-US" sz="2000" dirty="0">
                <a:latin typeface="宋体" panose="02010600030101010101" pitchFamily="2" charset="-122"/>
                <a:ea typeface="宋体" panose="02010600030101010101" pitchFamily="2" charset="-122"/>
              </a:rPr>
              <a:t>，对阶</a:t>
            </a:r>
            <a:r>
              <a:rPr lang="en-US" altLang="zh-CN" sz="2000" dirty="0">
                <a:latin typeface="宋体" panose="02010600030101010101" pitchFamily="2" charset="-122"/>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=60ns</a:t>
            </a:r>
            <a:r>
              <a:rPr lang="zh-CN" altLang="en-US" sz="2000" dirty="0">
                <a:latin typeface="宋体" panose="02010600030101010101" pitchFamily="2" charset="-122"/>
                <a:ea typeface="宋体" panose="02010600030101010101" pitchFamily="2" charset="-122"/>
              </a:rPr>
              <a:t>，相加</a:t>
            </a:r>
            <a:r>
              <a:rPr lang="en-US" altLang="zh-CN" sz="2000" dirty="0">
                <a:latin typeface="宋体" panose="02010600030101010101" pitchFamily="2" charset="-122"/>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=90ns</a:t>
            </a:r>
            <a:r>
              <a:rPr lang="zh-CN" altLang="en-US" sz="2000" dirty="0">
                <a:latin typeface="宋体" panose="02010600030101010101" pitchFamily="2" charset="-122"/>
                <a:ea typeface="宋体" panose="02010600030101010101" pitchFamily="2" charset="-122"/>
              </a:rPr>
              <a:t>，规格化</a:t>
            </a:r>
            <a:r>
              <a:rPr lang="en-US" altLang="zh-CN" sz="2000" dirty="0">
                <a:latin typeface="宋体" panose="02010600030101010101" pitchFamily="2" charset="-122"/>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80ns</a:t>
            </a:r>
            <a:r>
              <a:rPr lang="zh-CN" altLang="en-US" sz="2000" dirty="0">
                <a:latin typeface="宋体" panose="02010600030101010101" pitchFamily="2" charset="-122"/>
                <a:ea typeface="宋体" panose="02010600030101010101" pitchFamily="2" charset="-122"/>
              </a:rPr>
              <a:t>，缓冲寄存器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2000" dirty="0">
                <a:latin typeface="宋体" panose="02010600030101010101" pitchFamily="2" charset="-122"/>
                <a:ea typeface="宋体" panose="02010600030101010101" pitchFamily="2" charset="-122"/>
              </a:rPr>
              <a:t>的延时</a:t>
            </a:r>
            <a:r>
              <a:rPr lang="en-US" altLang="zh-CN" sz="2000" dirty="0">
                <a:latin typeface="宋体" panose="02010600030101010101" pitchFamily="2" charset="-122"/>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=10ns</a:t>
            </a:r>
            <a:r>
              <a:rPr lang="zh-CN" altLang="en-US" sz="2000" dirty="0">
                <a:latin typeface="宋体" panose="02010600030101010101" pitchFamily="2" charset="-122"/>
                <a:ea typeface="宋体" panose="02010600030101010101" pitchFamily="2" charset="-122"/>
              </a:rPr>
              <a:t>，求：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  4</a:t>
            </a:r>
            <a:r>
              <a:rPr lang="zh-CN" altLang="en-US" sz="2000" dirty="0">
                <a:latin typeface="宋体" panose="02010600030101010101" pitchFamily="2" charset="-122"/>
                <a:ea typeface="宋体" panose="02010600030101010101" pitchFamily="2" charset="-122"/>
              </a:rPr>
              <a:t>级流水线加法器的加速比是多少？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dirty="0">
                <a:latin typeface="宋体" panose="02010600030101010101" pitchFamily="2" charset="-122"/>
                <a:ea typeface="宋体" panose="02010600030101010101" pitchFamily="2" charset="-122"/>
              </a:rPr>
              <a:t>如果每个过程段的时间都相同，设都为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75ns</a:t>
            </a:r>
            <a:r>
              <a:rPr lang="zh-CN" altLang="en-US" sz="2000" dirty="0">
                <a:latin typeface="宋体" panose="02010600030101010101" pitchFamily="2" charset="-122"/>
                <a:ea typeface="宋体" panose="02010600030101010101" pitchFamily="2" charset="-122"/>
              </a:rPr>
              <a:t>（包括缓冲寄存器的延时）时，加速比又是多少？</a:t>
            </a:r>
            <a:r>
              <a:rPr lang="zh-CN" altLang="en-US" sz="2000" dirty="0">
                <a:latin typeface="Arial" panose="020B0604020202020204" pitchFamily="34" charset="0"/>
                <a:ea typeface="宋体" panose="02010600030101010101" pitchFamily="2" charset="-122"/>
              </a:rPr>
              <a:t> </a:t>
            </a:r>
          </a:p>
        </p:txBody>
      </p:sp>
      <p:sp>
        <p:nvSpPr>
          <p:cNvPr id="21507" name="Rectangle 5"/>
          <p:cNvSpPr/>
          <p:nvPr/>
        </p:nvSpPr>
        <p:spPr>
          <a:xfrm>
            <a:off x="1066800" y="5324475"/>
            <a:ext cx="6858000" cy="762000"/>
          </a:xfrm>
          <a:prstGeom prst="rect">
            <a:avLst/>
          </a:prstGeom>
          <a:noFill/>
          <a:ln w="9525">
            <a:noFill/>
          </a:ln>
        </p:spPr>
        <p:txBody>
          <a:bodyPr anchor="t">
            <a:spAutoFit/>
          </a:bodyPr>
          <a:lstStyle/>
          <a:p>
            <a:r>
              <a:rPr lang="en-US" altLang="zh-CN" sz="2000" dirty="0">
                <a:latin typeface="宋体" panose="02010600030101010101" pitchFamily="2" charset="-122"/>
                <a:ea typeface="宋体" panose="02010600030101010101" pitchFamily="2" charset="-122"/>
              </a:rPr>
              <a:t>(2) </a:t>
            </a:r>
            <a:r>
              <a:rPr lang="zh-CN" altLang="en-US" sz="2000" dirty="0">
                <a:latin typeface="宋体" panose="02010600030101010101" pitchFamily="2" charset="-122"/>
                <a:ea typeface="宋体" panose="02010600030101010101" pitchFamily="2" charset="-122"/>
              </a:rPr>
              <a:t>当每个过程段的时间都是</a:t>
            </a:r>
            <a:r>
              <a:rPr lang="en-US" altLang="zh-CN" sz="2000" dirty="0">
                <a:latin typeface="Times New Roman" panose="02020603050405020304" pitchFamily="18" charset="0"/>
                <a:ea typeface="宋体" panose="02010600030101010101" pitchFamily="2" charset="-122"/>
              </a:rPr>
              <a:t>75ns</a:t>
            </a:r>
            <a:r>
              <a:rPr lang="zh-CN" altLang="en-US" sz="2000" dirty="0">
                <a:latin typeface="宋体" panose="02010600030101010101" pitchFamily="2" charset="-122"/>
                <a:ea typeface="宋体" panose="02010600030101010101" pitchFamily="2" charset="-122"/>
              </a:rPr>
              <a:t>时，</a:t>
            </a:r>
          </a:p>
          <a:p>
            <a:r>
              <a:rPr lang="zh-CN" altLang="en-US" sz="2000" dirty="0">
                <a:latin typeface="宋体" panose="02010600030101010101" pitchFamily="2" charset="-122"/>
                <a:ea typeface="宋体" panose="02010600030101010101" pitchFamily="2" charset="-122"/>
              </a:rPr>
              <a:t>    则加速比为：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aseline="-30000"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 300/75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dirty="0">
                <a:latin typeface="Arial" panose="020B0604020202020204" pitchFamily="34" charset="0"/>
                <a:ea typeface="宋体" panose="02010600030101010101" pitchFamily="2" charset="-122"/>
              </a:rPr>
              <a:t> </a:t>
            </a:r>
          </a:p>
        </p:txBody>
      </p:sp>
      <p:sp>
        <p:nvSpPr>
          <p:cNvPr id="21508" name="Rectangle 6"/>
          <p:cNvSpPr/>
          <p:nvPr/>
        </p:nvSpPr>
        <p:spPr>
          <a:xfrm>
            <a:off x="533400" y="2809875"/>
            <a:ext cx="796925" cy="457200"/>
          </a:xfrm>
          <a:prstGeom prst="rect">
            <a:avLst/>
          </a:prstGeom>
          <a:noFill/>
          <a:ln w="9525">
            <a:noFill/>
          </a:ln>
        </p:spPr>
        <p:txBody>
          <a:bodyPr wrap="none" anchor="t">
            <a:spAutoFit/>
          </a:bodyPr>
          <a:lstStyle/>
          <a:p>
            <a:r>
              <a:rPr lang="zh-CN" altLang="en-US" dirty="0">
                <a:solidFill>
                  <a:srgbClr val="FF6600"/>
                </a:solidFill>
                <a:latin typeface="宋体" panose="02010600030101010101" pitchFamily="2" charset="-122"/>
                <a:ea typeface="宋体" panose="02010600030101010101" pitchFamily="2" charset="-122"/>
              </a:rPr>
              <a:t>解：</a:t>
            </a:r>
          </a:p>
        </p:txBody>
      </p:sp>
      <p:sp>
        <p:nvSpPr>
          <p:cNvPr id="21509" name="Rectangle 7"/>
          <p:cNvSpPr/>
          <p:nvPr/>
        </p:nvSpPr>
        <p:spPr>
          <a:xfrm>
            <a:off x="1143000" y="2886075"/>
            <a:ext cx="8001000" cy="396875"/>
          </a:xfrm>
          <a:prstGeom prst="rect">
            <a:avLst/>
          </a:prstGeom>
          <a:noFill/>
          <a:ln w="9525">
            <a:noFill/>
          </a:ln>
        </p:spPr>
        <p:txBody>
          <a:bodyPr anchor="t">
            <a:spAutoFit/>
          </a:bodyPr>
          <a:lstStyle/>
          <a:p>
            <a:r>
              <a:rPr lang="en-US" altLang="zh-CN" sz="2000" dirty="0">
                <a:latin typeface="Times New Roman" panose="02020603050405020304" pitchFamily="18" charset="0"/>
                <a:ea typeface="宋体" panose="02010600030101010101" pitchFamily="2" charset="-122"/>
              </a:rPr>
              <a:t>(1) </a:t>
            </a:r>
            <a:r>
              <a:rPr lang="zh-CN" altLang="en-US" sz="2000" dirty="0">
                <a:latin typeface="Times New Roman" panose="02020603050405020304" pitchFamily="18" charset="0"/>
                <a:ea typeface="宋体" panose="02010600030101010101" pitchFamily="2" charset="-122"/>
              </a:rPr>
              <a:t>加法器的流水线时钟周期至少为：</a:t>
            </a:r>
            <a:r>
              <a:rPr lang="en-US" altLang="zh-CN" sz="2000" dirty="0">
                <a:latin typeface="Times New Roman" panose="02020603050405020304" pitchFamily="18" charset="0"/>
                <a:ea typeface="宋体" panose="02010600030101010101" pitchFamily="2" charset="-122"/>
              </a:rPr>
              <a:t>τ</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90ns + 10ns</a:t>
            </a:r>
          </a:p>
        </p:txBody>
      </p:sp>
      <p:sp>
        <p:nvSpPr>
          <p:cNvPr id="21510" name="Rectangle 8"/>
          <p:cNvSpPr/>
          <p:nvPr/>
        </p:nvSpPr>
        <p:spPr>
          <a:xfrm>
            <a:off x="1066800" y="3495675"/>
            <a:ext cx="7391400" cy="701675"/>
          </a:xfrm>
          <a:prstGeom prst="rect">
            <a:avLst/>
          </a:prstGeom>
          <a:noFill/>
          <a:ln w="9525">
            <a:noFill/>
          </a:ln>
        </p:spPr>
        <p:txBody>
          <a:bodyPr anchor="t">
            <a:spAutoFit/>
          </a:bodyPr>
          <a:lstStyle/>
          <a:p>
            <a:pPr>
              <a:spcBef>
                <a:spcPct val="50000"/>
              </a:spcBef>
            </a:pPr>
            <a:r>
              <a:rPr lang="zh-CN" altLang="en-US" sz="2000" dirty="0">
                <a:latin typeface="宋体" panose="02010600030101010101" pitchFamily="2" charset="-122"/>
                <a:ea typeface="宋体" panose="02010600030101010101" pitchFamily="2" charset="-122"/>
              </a:rPr>
              <a:t>如果采用通用的逻辑电路，但不是流水线方式，则浮点加法所需的时间为</a:t>
            </a:r>
            <a:r>
              <a:rPr lang="en-US" altLang="zh-CN" sz="2000" dirty="0">
                <a:latin typeface="Times New Roman" panose="02020603050405020304" pitchFamily="18" charset="0"/>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rPr>
              <a:t>1  </a:t>
            </a:r>
            <a:r>
              <a:rPr lang="en-US" altLang="zh-CN" sz="2000" dirty="0">
                <a:latin typeface="Times New Roman" panose="02020603050405020304" pitchFamily="18" charset="0"/>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rPr>
              <a:t>2</a:t>
            </a:r>
            <a:r>
              <a:rPr lang="en-US" altLang="zh-CN" sz="2000" dirty="0">
                <a:latin typeface="Times New Roman" panose="02020603050405020304" pitchFamily="18" charset="0"/>
                <a:ea typeface="宋体" panose="02010600030101010101" pitchFamily="2" charset="-122"/>
              </a:rPr>
              <a:t> + τ</a:t>
            </a:r>
            <a:r>
              <a:rPr lang="en-US" altLang="zh-CN" sz="2000" baseline="-30000" dirty="0">
                <a:latin typeface="Times New Roman" panose="02020603050405020304" pitchFamily="18" charset="0"/>
                <a:ea typeface="宋体" panose="02010600030101010101" pitchFamily="2" charset="-122"/>
              </a:rPr>
              <a:t>3  </a:t>
            </a:r>
            <a:r>
              <a:rPr lang="en-US" altLang="zh-CN" sz="2000" dirty="0">
                <a:latin typeface="Times New Roman" panose="02020603050405020304" pitchFamily="18" charset="0"/>
                <a:ea typeface="宋体" panose="02010600030101010101" pitchFamily="2" charset="-122"/>
              </a:rPr>
              <a:t>+τ</a:t>
            </a:r>
            <a:r>
              <a:rPr lang="en-US" altLang="zh-CN" sz="2000" baseline="-30000" dirty="0">
                <a:latin typeface="Times New Roman" panose="02020603050405020304" pitchFamily="18" charset="0"/>
                <a:ea typeface="宋体" panose="02010600030101010101" pitchFamily="2" charset="-122"/>
              </a:rPr>
              <a:t>4</a:t>
            </a:r>
            <a:r>
              <a:rPr lang="en-US" altLang="zh-CN" sz="2000" dirty="0">
                <a:latin typeface="Times New Roman" panose="02020603050405020304" pitchFamily="18" charset="0"/>
                <a:ea typeface="宋体" panose="02010600030101010101" pitchFamily="2" charset="-122"/>
              </a:rPr>
              <a:t> = 300ns</a:t>
            </a:r>
          </a:p>
        </p:txBody>
      </p:sp>
      <p:sp>
        <p:nvSpPr>
          <p:cNvPr id="21511" name="Rectangle 9"/>
          <p:cNvSpPr/>
          <p:nvPr/>
        </p:nvSpPr>
        <p:spPr>
          <a:xfrm>
            <a:off x="1066800" y="4333875"/>
            <a:ext cx="6781800" cy="854075"/>
          </a:xfrm>
          <a:prstGeom prst="rect">
            <a:avLst/>
          </a:prstGeom>
          <a:noFill/>
          <a:ln w="9525">
            <a:noFill/>
          </a:ln>
        </p:spPr>
        <p:txBody>
          <a:bodyPr anchor="t">
            <a:spAutoFit/>
          </a:bodyPr>
          <a:lstStyle/>
          <a:p>
            <a:pPr eaLnBrk="0" hangingPunct="0">
              <a:spcBef>
                <a:spcPct val="50000"/>
              </a:spcBef>
            </a:pPr>
            <a:r>
              <a:rPr lang="zh-CN" altLang="en-US" sz="2000" dirty="0">
                <a:latin typeface="Times New Roman" panose="02020603050405020304" pitchFamily="18" charset="0"/>
                <a:ea typeface="宋体" panose="02010600030101010101" pitchFamily="2" charset="-122"/>
              </a:rPr>
              <a:t>因此，</a:t>
            </a: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级流水线加法器的加速比为</a:t>
            </a:r>
          </a:p>
          <a:p>
            <a:pPr eaLnBrk="0" hangingPunct="0">
              <a:spcBef>
                <a:spcPct val="50000"/>
              </a:spcBef>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C</a:t>
            </a:r>
            <a:r>
              <a:rPr lang="en-US" altLang="zh-CN" sz="2000" baseline="-30000" dirty="0">
                <a:latin typeface="Times New Roman" panose="02020603050405020304" pitchFamily="18" charset="0"/>
                <a:ea typeface="宋体" panose="02010600030101010101" pitchFamily="2" charset="-122"/>
              </a:rPr>
              <a:t>k</a:t>
            </a:r>
            <a:r>
              <a:rPr lang="en-US" altLang="zh-CN" sz="2000" dirty="0">
                <a:latin typeface="Times New Roman" panose="02020603050405020304" pitchFamily="18" charset="0"/>
                <a:ea typeface="宋体" panose="02010600030101010101" pitchFamily="2" charset="-122"/>
              </a:rPr>
              <a:t> = 300/100 =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508"/>
                                        </p:tgtEl>
                                        <p:attrNameLst>
                                          <p:attrName>style.visibility</p:attrName>
                                        </p:attrNameLst>
                                      </p:cBhvr>
                                      <p:to>
                                        <p:strVal val="visible"/>
                                      </p:to>
                                    </p:set>
                                    <p:anim calcmode="lin" valueType="num">
                                      <p:cBhvr additive="base">
                                        <p:cTn id="11" dur="500" fill="hold"/>
                                        <p:tgtEl>
                                          <p:spTgt spid="21508"/>
                                        </p:tgtEl>
                                        <p:attrNameLst>
                                          <p:attrName>ppt_x</p:attrName>
                                        </p:attrNameLst>
                                      </p:cBhvr>
                                      <p:tavLst>
                                        <p:tav tm="0">
                                          <p:val>
                                            <p:strVal val="0-#ppt_w/2"/>
                                          </p:val>
                                        </p:tav>
                                        <p:tav tm="100000">
                                          <p:val>
                                            <p:strVal val="#ppt_x"/>
                                          </p:val>
                                        </p:tav>
                                      </p:tavLst>
                                    </p:anim>
                                    <p:anim calcmode="lin" valueType="num">
                                      <p:cBhvr additive="base">
                                        <p:cTn id="12"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blinds(horizontal)">
                                      <p:cBhvr>
                                        <p:cTn id="17" dur="500"/>
                                        <p:tgtEl>
                                          <p:spTgt spid="2150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box(in)">
                                      <p:cBhvr>
                                        <p:cTn id="22" dur="500"/>
                                        <p:tgtEl>
                                          <p:spTgt spid="215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511"/>
                                        </p:tgtEl>
                                        <p:attrNameLst>
                                          <p:attrName>style.visibility</p:attrName>
                                        </p:attrNameLst>
                                      </p:cBhvr>
                                      <p:to>
                                        <p:strVal val="visible"/>
                                      </p:to>
                                    </p:set>
                                    <p:animEffect transition="in" filter="box(in)">
                                      <p:cBhvr>
                                        <p:cTn id="27" dur="500"/>
                                        <p:tgtEl>
                                          <p:spTgt spid="215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507"/>
                                        </p:tgtEl>
                                        <p:attrNameLst>
                                          <p:attrName>style.visibility</p:attrName>
                                        </p:attrNameLst>
                                      </p:cBhvr>
                                      <p:to>
                                        <p:strVal val="visible"/>
                                      </p:to>
                                    </p:set>
                                    <p:animEffect transition="in" filter="blinds(horizontal)">
                                      <p:cBhvr>
                                        <p:cTn id="32"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p:bldP spid="21508" grpId="0"/>
      <p:bldP spid="21509" grpId="0"/>
      <p:bldP spid="21510" grpId="0"/>
      <p:bldP spid="215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5602" name="Rectangle 2"/>
          <p:cNvSpPr>
            <a:spLocks noGrp="1"/>
          </p:cNvSpPr>
          <p:nvPr>
            <p:ph type="title"/>
          </p:nvPr>
        </p:nvSpPr>
        <p:spPr/>
        <p:txBody>
          <a:bodyPr wrap="square" lIns="91440" tIns="45720" rIns="91440" bIns="45720" anchor="ctr" anchorCtr="0"/>
          <a:lstStyle/>
          <a:p>
            <a:pPr eaLnBrk="1" hangingPunct="1"/>
            <a:r>
              <a:rPr lang="en-US" altLang="zh-CN" dirty="0"/>
              <a:t>2.2 </a:t>
            </a:r>
            <a:r>
              <a:rPr lang="zh-CN" altLang="en-US" dirty="0"/>
              <a:t>数据格式</a:t>
            </a:r>
          </a:p>
        </p:txBody>
      </p:sp>
      <p:sp>
        <p:nvSpPr>
          <p:cNvPr id="25603" name="Rectangle 3"/>
          <p:cNvSpPr>
            <a:spLocks noGrp="1"/>
          </p:cNvSpPr>
          <p:nvPr>
            <p:ph idx="1"/>
          </p:nvPr>
        </p:nvSpPr>
        <p:spPr>
          <a:xfrm>
            <a:off x="457200" y="1076325"/>
            <a:ext cx="7085013" cy="5162550"/>
          </a:xfrm>
        </p:spPr>
        <p:txBody>
          <a:bodyPr wrap="square" lIns="91440" tIns="45720" rIns="91440" bIns="45720" anchor="t" anchorCtr="0"/>
          <a:lstStyle/>
          <a:p>
            <a:pPr eaLnBrk="1" hangingPunct="1">
              <a:spcAft>
                <a:spcPct val="10000"/>
              </a:spcAft>
            </a:pPr>
            <a:r>
              <a:rPr lang="en-US" altLang="zh-CN" sz="2400" dirty="0"/>
              <a:t>2</a:t>
            </a:r>
            <a:r>
              <a:rPr lang="zh-CN" altLang="en-US" sz="2400" dirty="0"/>
              <a:t>、</a:t>
            </a:r>
            <a:r>
              <a:rPr lang="zh-CN" altLang="en-GB" sz="2400" dirty="0"/>
              <a:t>小数点的表示方法</a:t>
            </a:r>
          </a:p>
          <a:p>
            <a:pPr lvl="1" eaLnBrk="1" hangingPunct="1"/>
            <a:r>
              <a:rPr lang="zh-CN" altLang="en-GB" dirty="0"/>
              <a:t>在机器数中，小数点及其位置是</a:t>
            </a:r>
            <a:r>
              <a:rPr lang="zh-CN" altLang="en-GB" dirty="0">
                <a:solidFill>
                  <a:srgbClr val="CC0000"/>
                </a:solidFill>
              </a:rPr>
              <a:t>隐含规定</a:t>
            </a:r>
            <a:r>
              <a:rPr lang="zh-CN" altLang="en-GB" dirty="0"/>
              <a:t>的；有两种隐含方式：</a:t>
            </a:r>
            <a:endParaRPr lang="en-GB" altLang="zh-CN" dirty="0"/>
          </a:p>
          <a:p>
            <a:pPr lvl="2" eaLnBrk="1" hangingPunct="1">
              <a:spcAft>
                <a:spcPct val="10000"/>
              </a:spcAft>
            </a:pPr>
            <a:r>
              <a:rPr lang="zh-CN" altLang="en-US" dirty="0"/>
              <a:t>定点数：</a:t>
            </a:r>
            <a:r>
              <a:rPr lang="zh-CN" altLang="en-GB" dirty="0"/>
              <a:t>小数点的位置是固定不变的 </a:t>
            </a:r>
            <a:endParaRPr lang="zh-CN" altLang="en-US" dirty="0"/>
          </a:p>
          <a:p>
            <a:pPr lvl="2" eaLnBrk="1" hangingPunct="1">
              <a:spcAft>
                <a:spcPct val="10000"/>
              </a:spcAft>
            </a:pPr>
            <a:r>
              <a:rPr lang="zh-CN" altLang="en-US" dirty="0"/>
              <a:t>浮点数：</a:t>
            </a:r>
            <a:r>
              <a:rPr lang="zh-CN" altLang="en-GB" dirty="0"/>
              <a:t>小数点的位置是浮动的</a:t>
            </a:r>
            <a:endParaRPr lang="zh-CN" altLang="en-US" dirty="0"/>
          </a:p>
          <a:p>
            <a:pPr lvl="1" eaLnBrk="1" hangingPunct="1"/>
            <a:r>
              <a:rPr lang="zh-CN" altLang="en-GB" dirty="0"/>
              <a:t>定点机器数分为</a:t>
            </a:r>
            <a:r>
              <a:rPr lang="zh-CN" altLang="en-GB" dirty="0">
                <a:solidFill>
                  <a:srgbClr val="CC0000"/>
                </a:solidFill>
              </a:rPr>
              <a:t>定点小数、定点整数</a:t>
            </a:r>
            <a:r>
              <a:rPr lang="zh-CN" altLang="en-GB" dirty="0"/>
              <a:t>两种。</a:t>
            </a:r>
            <a:r>
              <a:rPr lang="zh-CN" altLang="en-US" dirty="0"/>
              <a:t> </a:t>
            </a:r>
          </a:p>
          <a:p>
            <a:pPr lvl="1" eaLnBrk="1" hangingPunct="1"/>
            <a:r>
              <a:rPr lang="zh-CN" altLang="en-GB" dirty="0"/>
              <a:t>浮点机器数中小数点的位置由阶码规定，因此是浮动的。</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6626" name="Rectangle 2"/>
          <p:cNvSpPr>
            <a:spLocks noGrp="1"/>
          </p:cNvSpPr>
          <p:nvPr>
            <p:ph type="title"/>
          </p:nvPr>
        </p:nvSpPr>
        <p:spPr/>
        <p:txBody>
          <a:bodyPr wrap="square" lIns="91440" tIns="45720" rIns="91440" bIns="45720" anchor="ctr" anchorCtr="0"/>
          <a:lstStyle/>
          <a:p>
            <a:pPr eaLnBrk="1" hangingPunct="1"/>
            <a:r>
              <a:rPr lang="en-US" altLang="zh-CN" dirty="0"/>
              <a:t>2.2 </a:t>
            </a:r>
            <a:r>
              <a:rPr lang="zh-CN" altLang="en-US" dirty="0"/>
              <a:t>数据格式</a:t>
            </a:r>
          </a:p>
        </p:txBody>
      </p:sp>
      <p:graphicFrame>
        <p:nvGraphicFramePr>
          <p:cNvPr id="117764" name="Object 4"/>
          <p:cNvGraphicFramePr/>
          <p:nvPr/>
        </p:nvGraphicFramePr>
        <p:xfrm>
          <a:off x="395288" y="1268413"/>
          <a:ext cx="4321175" cy="1125537"/>
        </p:xfrm>
        <a:graphic>
          <a:graphicData uri="http://schemas.openxmlformats.org/presentationml/2006/ole">
            <mc:AlternateContent xmlns:mc="http://schemas.openxmlformats.org/markup-compatibility/2006">
              <mc:Choice xmlns:v="urn:schemas-microsoft-com:vml" Requires="v">
                <p:oleObj r:id="rId2" imgW="2659380" imgH="683260" progId="Visio.Drawing.11">
                  <p:embed/>
                </p:oleObj>
              </mc:Choice>
              <mc:Fallback>
                <p:oleObj r:id="rId2" imgW="2659380" imgH="683260" progId="Visio.Drawing.11">
                  <p:embed/>
                  <p:pic>
                    <p:nvPicPr>
                      <p:cNvPr id="0" name="图片 3076"/>
                      <p:cNvPicPr/>
                      <p:nvPr/>
                    </p:nvPicPr>
                    <p:blipFill>
                      <a:blip r:embed="rId3"/>
                      <a:stretch>
                        <a:fillRect/>
                      </a:stretch>
                    </p:blipFill>
                    <p:spPr>
                      <a:xfrm>
                        <a:off x="395288" y="1268413"/>
                        <a:ext cx="4321175" cy="1125537"/>
                      </a:xfrm>
                      <a:prstGeom prst="rect">
                        <a:avLst/>
                      </a:prstGeom>
                      <a:noFill/>
                      <a:ln w="38100">
                        <a:noFill/>
                        <a:miter/>
                      </a:ln>
                    </p:spPr>
                  </p:pic>
                </p:oleObj>
              </mc:Fallback>
            </mc:AlternateContent>
          </a:graphicData>
        </a:graphic>
      </p:graphicFrame>
      <p:graphicFrame>
        <p:nvGraphicFramePr>
          <p:cNvPr id="117765" name="Object 5"/>
          <p:cNvGraphicFramePr/>
          <p:nvPr/>
        </p:nvGraphicFramePr>
        <p:xfrm>
          <a:off x="5219700" y="1277938"/>
          <a:ext cx="3455988" cy="1181100"/>
        </p:xfrm>
        <a:graphic>
          <a:graphicData uri="http://schemas.openxmlformats.org/presentationml/2006/ole">
            <mc:AlternateContent xmlns:mc="http://schemas.openxmlformats.org/markup-compatibility/2006">
              <mc:Choice xmlns:v="urn:schemas-microsoft-com:vml" Requires="v">
                <p:oleObj r:id="rId4" imgW="2049780" imgH="704215" progId="Visio.Drawing.11">
                  <p:embed/>
                </p:oleObj>
              </mc:Choice>
              <mc:Fallback>
                <p:oleObj r:id="rId4" imgW="2049780" imgH="704215" progId="Visio.Drawing.11">
                  <p:embed/>
                  <p:pic>
                    <p:nvPicPr>
                      <p:cNvPr id="0" name="图片 3077"/>
                      <p:cNvPicPr/>
                      <p:nvPr/>
                    </p:nvPicPr>
                    <p:blipFill>
                      <a:blip r:embed="rId5"/>
                      <a:stretch>
                        <a:fillRect/>
                      </a:stretch>
                    </p:blipFill>
                    <p:spPr>
                      <a:xfrm>
                        <a:off x="5219700" y="1277938"/>
                        <a:ext cx="3455988" cy="1181100"/>
                      </a:xfrm>
                      <a:prstGeom prst="rect">
                        <a:avLst/>
                      </a:prstGeom>
                      <a:noFill/>
                      <a:ln w="38100">
                        <a:noFill/>
                        <a:miter/>
                      </a:ln>
                    </p:spPr>
                  </p:pic>
                </p:oleObj>
              </mc:Fallback>
            </mc:AlternateContent>
          </a:graphicData>
        </a:graphic>
      </p:graphicFrame>
      <p:graphicFrame>
        <p:nvGraphicFramePr>
          <p:cNvPr id="117766" name="Object 6"/>
          <p:cNvGraphicFramePr/>
          <p:nvPr/>
        </p:nvGraphicFramePr>
        <p:xfrm>
          <a:off x="1547813" y="2924175"/>
          <a:ext cx="5832475" cy="1196975"/>
        </p:xfrm>
        <a:graphic>
          <a:graphicData uri="http://schemas.openxmlformats.org/presentationml/2006/ole">
            <mc:AlternateContent xmlns:mc="http://schemas.openxmlformats.org/markup-compatibility/2006">
              <mc:Choice xmlns:v="urn:schemas-microsoft-com:vml" Requires="v">
                <p:oleObj r:id="rId6" imgW="2837815" imgH="662305" progId="Visio.Drawing.11">
                  <p:embed/>
                </p:oleObj>
              </mc:Choice>
              <mc:Fallback>
                <p:oleObj r:id="rId6" imgW="2837815" imgH="662305" progId="Visio.Drawing.11">
                  <p:embed/>
                  <p:pic>
                    <p:nvPicPr>
                      <p:cNvPr id="0" name="图片 3075"/>
                      <p:cNvPicPr/>
                      <p:nvPr/>
                    </p:nvPicPr>
                    <p:blipFill>
                      <a:blip r:embed="rId7"/>
                      <a:stretch>
                        <a:fillRect/>
                      </a:stretch>
                    </p:blipFill>
                    <p:spPr>
                      <a:xfrm>
                        <a:off x="1547813" y="2924175"/>
                        <a:ext cx="5832475" cy="1196975"/>
                      </a:xfrm>
                      <a:prstGeom prst="rect">
                        <a:avLst/>
                      </a:prstGeom>
                      <a:noFill/>
                      <a:ln w="38100">
                        <a:noFill/>
                        <a:miter/>
                      </a:ln>
                    </p:spPr>
                  </p:pic>
                </p:oleObj>
              </mc:Fallback>
            </mc:AlternateContent>
          </a:graphicData>
        </a:graphic>
      </p:graphicFrame>
      <p:sp>
        <p:nvSpPr>
          <p:cNvPr id="117767" name="Text Box 7"/>
          <p:cNvSpPr txBox="1">
            <a:spLocks noChangeArrowheads="1"/>
          </p:cNvSpPr>
          <p:nvPr/>
        </p:nvSpPr>
        <p:spPr bwMode="auto">
          <a:xfrm>
            <a:off x="611188" y="2359025"/>
            <a:ext cx="3095625" cy="457200"/>
          </a:xfrm>
          <a:prstGeom prst="rect">
            <a:avLst/>
          </a:prstGeom>
          <a:noFill/>
          <a:ln w="9525">
            <a:noFill/>
            <a:miter lim="800000"/>
          </a:ln>
          <a:effectLst/>
        </p:spPr>
        <p:txBody>
          <a:bodyPr>
            <a:spAutoFit/>
          </a:bodyPr>
          <a:lstStyle/>
          <a:p>
            <a:pPr marR="0" defTabSz="914400">
              <a:spcBef>
                <a:spcPct val="50000"/>
              </a:spcBef>
              <a:buClrTx/>
              <a:buSzTx/>
              <a:defRPr/>
            </a:pP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a:t>
            </a:r>
            <a:r>
              <a:rPr kumimoji="0" lang="en-GB" altLang="zh-CN"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a</a:t>
            </a: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 定点整数格式</a:t>
            </a:r>
            <a:endParaRPr kumimoji="0" lang="zh-CN" altLang="en-US"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endParaRPr>
          </a:p>
        </p:txBody>
      </p:sp>
      <p:sp>
        <p:nvSpPr>
          <p:cNvPr id="117768" name="Text Box 8"/>
          <p:cNvSpPr txBox="1">
            <a:spLocks noChangeArrowheads="1"/>
          </p:cNvSpPr>
          <p:nvPr/>
        </p:nvSpPr>
        <p:spPr bwMode="auto">
          <a:xfrm>
            <a:off x="2627313" y="4048125"/>
            <a:ext cx="3240088" cy="460375"/>
          </a:xfrm>
          <a:prstGeom prst="rect">
            <a:avLst/>
          </a:prstGeom>
          <a:noFill/>
          <a:ln w="9525">
            <a:noFill/>
            <a:miter lim="800000"/>
          </a:ln>
          <a:effectLst/>
        </p:spPr>
        <p:txBody>
          <a:bodyPr>
            <a:spAutoFit/>
          </a:bodyPr>
          <a:lstStyle/>
          <a:p>
            <a:pPr marR="0" algn="ctr" defTabSz="914400">
              <a:spcBef>
                <a:spcPct val="50000"/>
              </a:spcBef>
              <a:buClrTx/>
              <a:buSzTx/>
              <a:defRPr/>
            </a:pP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a:t>
            </a:r>
            <a:r>
              <a:rPr kumimoji="0" lang="en-GB" altLang="zh-CN"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c</a:t>
            </a: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）浮点数一般格式</a:t>
            </a:r>
            <a:r>
              <a:rPr kumimoji="0" lang="zh-CN" altLang="en-US"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 </a:t>
            </a:r>
          </a:p>
        </p:txBody>
      </p:sp>
      <p:sp>
        <p:nvSpPr>
          <p:cNvPr id="117769" name="Text Box 9"/>
          <p:cNvSpPr txBox="1">
            <a:spLocks noChangeArrowheads="1"/>
          </p:cNvSpPr>
          <p:nvPr/>
        </p:nvSpPr>
        <p:spPr bwMode="auto">
          <a:xfrm>
            <a:off x="5580063" y="2430463"/>
            <a:ext cx="2808288" cy="457200"/>
          </a:xfrm>
          <a:prstGeom prst="rect">
            <a:avLst/>
          </a:prstGeom>
          <a:noFill/>
          <a:ln w="9525">
            <a:noFill/>
            <a:miter lim="800000"/>
          </a:ln>
          <a:effectLst/>
        </p:spPr>
        <p:txBody>
          <a:bodyPr>
            <a:spAutoFit/>
          </a:bodyPr>
          <a:lstStyle/>
          <a:p>
            <a:pPr marR="0" defTabSz="914400">
              <a:spcBef>
                <a:spcPct val="50000"/>
              </a:spcBef>
              <a:buClrTx/>
              <a:buSzTx/>
              <a:defRPr/>
            </a:pP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a:t>
            </a:r>
            <a:r>
              <a:rPr kumimoji="0" lang="en-GB" altLang="zh-CN"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b</a:t>
            </a:r>
            <a:r>
              <a:rPr kumimoji="0" lang="zh-CN" altLang="en-GB"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rPr>
              <a:t>）定点小数格式</a:t>
            </a:r>
            <a:endParaRPr kumimoji="0" lang="zh-CN" altLang="en-US" kern="1200" cap="none" spc="0" normalizeH="0" baseline="0" noProof="0">
              <a:solidFill>
                <a:srgbClr val="CC0000"/>
              </a:solidFill>
              <a:effectLst>
                <a:outerShdw blurRad="38100" dist="38100" dir="2700000" algn="tl">
                  <a:srgbClr val="C0C0C0"/>
                </a:outerShdw>
              </a:effectLst>
              <a:latin typeface="黑体" panose="02010609060101010101" pitchFamily="2" charset="-122"/>
              <a:ea typeface="黑体" panose="02010609060101010101" pitchFamily="2" charset="-122"/>
              <a:cs typeface="+mn-cs"/>
            </a:endParaRPr>
          </a:p>
        </p:txBody>
      </p:sp>
      <p:sp>
        <p:nvSpPr>
          <p:cNvPr id="26633" name="Rectangle 20"/>
          <p:cNvSpPr/>
          <p:nvPr/>
        </p:nvSpPr>
        <p:spPr>
          <a:xfrm>
            <a:off x="395288" y="3716338"/>
            <a:ext cx="2532062"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宋体" panose="02010600030101010101" pitchFamily="2" charset="-122"/>
              </a:rPr>
              <a:t>N=R</a:t>
            </a:r>
            <a:r>
              <a:rPr lang="en-US" altLang="zh-CN" baseline="30000" dirty="0">
                <a:latin typeface="Times New Roman" panose="02020603050405020304" pitchFamily="18" charset="0"/>
                <a:ea typeface="宋体" panose="02010600030101010101" pitchFamily="2" charset="-122"/>
              </a:rPr>
              <a:t>E</a:t>
            </a:r>
            <a:r>
              <a:rPr lang="en-US" altLang="zh-CN" dirty="0">
                <a:latin typeface="Times New Roman" panose="02020603050405020304" pitchFamily="18" charset="0"/>
                <a:ea typeface="宋体" panose="02010600030101010101" pitchFamily="2" charset="-122"/>
              </a:rPr>
              <a:t>×m</a:t>
            </a:r>
          </a:p>
        </p:txBody>
      </p:sp>
      <p:sp>
        <p:nvSpPr>
          <p:cNvPr id="26634" name="Rectangle 22"/>
          <p:cNvSpPr/>
          <p:nvPr/>
        </p:nvSpPr>
        <p:spPr>
          <a:xfrm>
            <a:off x="250825" y="4581525"/>
            <a:ext cx="7921625" cy="1187450"/>
          </a:xfrm>
          <a:prstGeom prst="rect">
            <a:avLst/>
          </a:prstGeom>
          <a:noFill/>
          <a:ln w="9525">
            <a:noFill/>
          </a:ln>
        </p:spPr>
        <p:txBody>
          <a:bodyPr anchor="t" anchorCtr="0">
            <a:spAutoFit/>
          </a:bodyPr>
          <a:lstStyle/>
          <a:p>
            <a:r>
              <a:rPr lang="en-US" altLang="zh-CN" dirty="0">
                <a:solidFill>
                  <a:srgbClr val="FF0000"/>
                </a:solidFill>
                <a:latin typeface="宋体" panose="02010600030101010101" pitchFamily="2" charset="-122"/>
                <a:ea typeface="宋体" panose="02010600030101010101" pitchFamily="2" charset="-122"/>
              </a:rPr>
              <a:t>E</a:t>
            </a:r>
            <a:r>
              <a:rPr lang="zh-CN" altLang="en-US" dirty="0">
                <a:solidFill>
                  <a:srgbClr val="FF0000"/>
                </a:solidFill>
                <a:latin typeface="宋体" panose="02010600030101010101" pitchFamily="2" charset="-122"/>
                <a:ea typeface="宋体" panose="02010600030101010101" pitchFamily="2" charset="-122"/>
              </a:rPr>
              <a:t>为阶</a:t>
            </a:r>
            <a:r>
              <a:rPr lang="zh-CN" altLang="en-US" dirty="0">
                <a:latin typeface="宋体" panose="02010600030101010101" pitchFamily="2" charset="-122"/>
                <a:ea typeface="宋体" panose="02010600030101010101" pitchFamily="2" charset="-122"/>
              </a:rPr>
              <a:t>，包括</a:t>
            </a:r>
            <a:r>
              <a:rPr lang="zh-CN" altLang="en-US" dirty="0">
                <a:solidFill>
                  <a:srgbClr val="FF0000"/>
                </a:solidFill>
                <a:latin typeface="宋体" panose="02010600030101010101" pitchFamily="2" charset="-122"/>
                <a:ea typeface="宋体" panose="02010600030101010101" pitchFamily="2" charset="-122"/>
              </a:rPr>
              <a:t>阶符和阶码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整数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，阶码位数决定了浮点数表数范围。</a:t>
            </a:r>
          </a:p>
          <a:p>
            <a:r>
              <a:rPr lang="en-US" altLang="zh-CN" dirty="0">
                <a:solidFill>
                  <a:srgbClr val="FF0000"/>
                </a:solidFill>
                <a:latin typeface="黑体" panose="02010609060101010101" pitchFamily="2" charset="-122"/>
                <a:ea typeface="黑体" panose="02010609060101010101" pitchFamily="2" charset="-122"/>
              </a:rPr>
              <a:t>M</a:t>
            </a:r>
            <a:r>
              <a:rPr lang="zh-CN" altLang="en-US" dirty="0">
                <a:solidFill>
                  <a:srgbClr val="FF0000"/>
                </a:solidFill>
                <a:latin typeface="黑体" panose="02010609060101010101" pitchFamily="2" charset="-122"/>
                <a:ea typeface="黑体" panose="02010609060101010101" pitchFamily="2" charset="-122"/>
              </a:rPr>
              <a:t>为尾数</a:t>
            </a:r>
            <a:r>
              <a:rPr lang="zh-CN" altLang="en-US" dirty="0">
                <a:latin typeface="黑体" panose="02010609060101010101" pitchFamily="2" charset="-122"/>
                <a:ea typeface="黑体" panose="02010609060101010101" pitchFamily="2" charset="-122"/>
              </a:rPr>
              <a:t>，包括</a:t>
            </a:r>
            <a:r>
              <a:rPr lang="zh-CN" altLang="en-US" dirty="0">
                <a:solidFill>
                  <a:srgbClr val="FF0000"/>
                </a:solidFill>
                <a:latin typeface="黑体" panose="02010609060101010101" pitchFamily="2" charset="-122"/>
                <a:ea typeface="黑体" panose="02010609060101010101" pitchFamily="2" charset="-122"/>
              </a:rPr>
              <a:t>数符和尾数</a:t>
            </a:r>
            <a:r>
              <a:rPr lang="zh-CN" altLang="en-US" dirty="0">
                <a:latin typeface="黑体" panose="02010609060101010101" pitchFamily="2" charset="-122"/>
                <a:ea typeface="黑体" panose="02010609060101010101" pitchFamily="2" charset="-122"/>
              </a:rPr>
              <a:t>，表示数的精度和正负。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7764"/>
                                        </p:tgtEl>
                                        <p:attrNameLst>
                                          <p:attrName>style.visibility</p:attrName>
                                        </p:attrNameLst>
                                      </p:cBhvr>
                                      <p:to>
                                        <p:strVal val="visible"/>
                                      </p:to>
                                    </p:set>
                                    <p:anim calcmode="lin" valueType="num">
                                      <p:cBhvr>
                                        <p:cTn id="7" dur="1" fill="hold"/>
                                        <p:tgtEl>
                                          <p:spTgt spid="117764"/>
                                        </p:tgtEl>
                                      </p:cBhvr>
                                    </p:anim>
                                  </p:childTnLst>
                                </p:cTn>
                              </p:par>
                              <p:par>
                                <p:cTn id="8" presetID="24" presetClass="entr" presetSubtype="0" fill="hold" grpId="0" nodeType="withEffect">
                                  <p:stCondLst>
                                    <p:cond delay="0"/>
                                  </p:stCondLst>
                                  <p:childTnLst>
                                    <p:set>
                                      <p:cBhvr>
                                        <p:cTn id="9" dur="1" fill="hold">
                                          <p:stCondLst>
                                            <p:cond delay="0"/>
                                          </p:stCondLst>
                                        </p:cTn>
                                        <p:tgtEl>
                                          <p:spTgt spid="117767"/>
                                        </p:tgtEl>
                                        <p:attrNameLst>
                                          <p:attrName>style.visibility</p:attrName>
                                        </p:attrNameLst>
                                      </p:cBhvr>
                                      <p:to>
                                        <p:strVal val="visible"/>
                                      </p:to>
                                    </p:set>
                                    <p:anim calcmode="lin" valueType="num">
                                      <p:cBhvr>
                                        <p:cTn id="10" dur="1" fill="hold"/>
                                        <p:tgtEl>
                                          <p:spTgt spid="117767"/>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117765"/>
                                        </p:tgtEl>
                                        <p:attrNameLst>
                                          <p:attrName>style.visibility</p:attrName>
                                        </p:attrNameLst>
                                      </p:cBhvr>
                                      <p:to>
                                        <p:strVal val="visible"/>
                                      </p:to>
                                    </p:set>
                                    <p:anim calcmode="lin" valueType="num">
                                      <p:cBhvr>
                                        <p:cTn id="15" dur="1" fill="hold"/>
                                        <p:tgtEl>
                                          <p:spTgt spid="117765"/>
                                        </p:tgtEl>
                                      </p:cBhvr>
                                    </p:anim>
                                  </p:childTnLst>
                                </p:cTn>
                              </p:par>
                              <p:par>
                                <p:cTn id="16" presetID="24" presetClass="entr" presetSubtype="0" fill="hold" grpId="0" nodeType="withEffect">
                                  <p:stCondLst>
                                    <p:cond delay="0"/>
                                  </p:stCondLst>
                                  <p:childTnLst>
                                    <p:set>
                                      <p:cBhvr>
                                        <p:cTn id="17" dur="1" fill="hold">
                                          <p:stCondLst>
                                            <p:cond delay="0"/>
                                          </p:stCondLst>
                                        </p:cTn>
                                        <p:tgtEl>
                                          <p:spTgt spid="117769"/>
                                        </p:tgtEl>
                                        <p:attrNameLst>
                                          <p:attrName>style.visibility</p:attrName>
                                        </p:attrNameLst>
                                      </p:cBhvr>
                                      <p:to>
                                        <p:strVal val="visible"/>
                                      </p:to>
                                    </p:set>
                                    <p:anim calcmode="lin" valueType="num">
                                      <p:cBhvr>
                                        <p:cTn id="18" dur="1" fill="hold"/>
                                        <p:tgtEl>
                                          <p:spTgt spid="117769"/>
                                        </p:tgtEl>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117766"/>
                                        </p:tgtEl>
                                        <p:attrNameLst>
                                          <p:attrName>style.visibility</p:attrName>
                                        </p:attrNameLst>
                                      </p:cBhvr>
                                      <p:to>
                                        <p:strVal val="visible"/>
                                      </p:to>
                                    </p:set>
                                    <p:anim calcmode="lin" valueType="num">
                                      <p:cBhvr>
                                        <p:cTn id="23" dur="1" fill="hold"/>
                                        <p:tgtEl>
                                          <p:spTgt spid="117766"/>
                                        </p:tgtEl>
                                      </p:cBhvr>
                                    </p:anim>
                                  </p:childTnLst>
                                </p:cTn>
                              </p:par>
                              <p:par>
                                <p:cTn id="24" presetID="24" presetClass="entr" presetSubtype="0" fill="hold" grpId="0" nodeType="withEffect">
                                  <p:stCondLst>
                                    <p:cond delay="0"/>
                                  </p:stCondLst>
                                  <p:childTnLst>
                                    <p:set>
                                      <p:cBhvr>
                                        <p:cTn id="25" dur="1" fill="hold">
                                          <p:stCondLst>
                                            <p:cond delay="0"/>
                                          </p:stCondLst>
                                        </p:cTn>
                                        <p:tgtEl>
                                          <p:spTgt spid="117768"/>
                                        </p:tgtEl>
                                        <p:attrNameLst>
                                          <p:attrName>style.visibility</p:attrName>
                                        </p:attrNameLst>
                                      </p:cBhvr>
                                      <p:to>
                                        <p:strVal val="visible"/>
                                      </p:to>
                                    </p:set>
                                    <p:anim calcmode="lin" valueType="num">
                                      <p:cBhvr>
                                        <p:cTn id="26" dur="1" fill="hold"/>
                                        <p:tgtEl>
                                          <p:spTgt spid="11776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P spid="117768" grpId="0" bldLvl="0" animBg="1"/>
      <p:bldP spid="1177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7650" name="Rectangle 2"/>
          <p:cNvSpPr>
            <a:spLocks noGrp="1"/>
          </p:cNvSpPr>
          <p:nvPr>
            <p:ph type="title"/>
          </p:nvPr>
        </p:nvSpPr>
        <p:spPr/>
        <p:txBody>
          <a:bodyPr wrap="square" lIns="91440" tIns="45720" rIns="91440" bIns="45720" anchor="ctr" anchorCtr="0"/>
          <a:lstStyle/>
          <a:p>
            <a:pPr eaLnBrk="1" hangingPunct="1"/>
            <a:r>
              <a:rPr lang="en-US" altLang="zh-CN" dirty="0"/>
              <a:t>2.3 </a:t>
            </a:r>
            <a:r>
              <a:rPr lang="zh-CN" altLang="en-US" dirty="0"/>
              <a:t>定点机器数的表示方法</a:t>
            </a:r>
          </a:p>
        </p:txBody>
      </p:sp>
      <p:sp>
        <p:nvSpPr>
          <p:cNvPr id="27651" name="Rectangle 3"/>
          <p:cNvSpPr>
            <a:spLocks noGrp="1"/>
          </p:cNvSpPr>
          <p:nvPr>
            <p:ph idx="1"/>
          </p:nvPr>
        </p:nvSpPr>
        <p:spPr>
          <a:xfrm>
            <a:off x="457200" y="1076325"/>
            <a:ext cx="7558088" cy="4981575"/>
          </a:xfrm>
        </p:spPr>
        <p:txBody>
          <a:bodyPr wrap="square" lIns="91440" tIns="45720" rIns="91440" bIns="45720" anchor="t" anchorCtr="0"/>
          <a:lstStyle/>
          <a:p>
            <a:pPr eaLnBrk="1" hangingPunct="1">
              <a:lnSpc>
                <a:spcPct val="90000"/>
              </a:lnSpc>
            </a:pPr>
            <a:r>
              <a:rPr lang="zh-CN" altLang="en-GB" sz="2400" dirty="0"/>
              <a:t>定点机器数的小数点的位置是固定不变的，可以分为两种：</a:t>
            </a:r>
          </a:p>
          <a:p>
            <a:pPr lvl="1" eaLnBrk="1" hangingPunct="1">
              <a:lnSpc>
                <a:spcPct val="90000"/>
              </a:lnSpc>
            </a:pPr>
            <a:r>
              <a:rPr lang="zh-CN" altLang="en-GB" dirty="0"/>
              <a:t>定点小数：用于表示纯小数，</a:t>
            </a:r>
            <a:r>
              <a:rPr lang="zh-CN" altLang="en-US" dirty="0"/>
              <a:t>小数点</a:t>
            </a:r>
            <a:r>
              <a:rPr lang="zh-CN" altLang="en-GB" dirty="0"/>
              <a:t>隐含</a:t>
            </a:r>
            <a:r>
              <a:rPr lang="zh-CN" altLang="en-US" dirty="0"/>
              <a:t>固定在最高数据位的左边，</a:t>
            </a:r>
            <a:r>
              <a:rPr lang="zh-CN" altLang="en-US" dirty="0">
                <a:solidFill>
                  <a:srgbClr val="FF0000"/>
                </a:solidFill>
              </a:rPr>
              <a:t>整数位则用于表示符号位</a:t>
            </a:r>
            <a:r>
              <a:rPr lang="zh-CN" altLang="en-US" dirty="0"/>
              <a:t>。</a:t>
            </a:r>
            <a:endParaRPr lang="zh-CN" altLang="en-GB" dirty="0"/>
          </a:p>
          <a:p>
            <a:pPr lvl="1" eaLnBrk="1" hangingPunct="1">
              <a:lnSpc>
                <a:spcPct val="90000"/>
              </a:lnSpc>
            </a:pPr>
            <a:r>
              <a:rPr lang="zh-CN" altLang="en-GB" dirty="0"/>
              <a:t>定点整数：用于表示纯整数，小数点位置隐含固定在最低位之后，</a:t>
            </a:r>
            <a:r>
              <a:rPr lang="zh-CN" altLang="en-GB" dirty="0">
                <a:solidFill>
                  <a:srgbClr val="FF0000"/>
                </a:solidFill>
              </a:rPr>
              <a:t>最高位为符号位</a:t>
            </a:r>
            <a:r>
              <a:rPr lang="zh-CN" altLang="en-GB" dirty="0"/>
              <a:t>。</a:t>
            </a:r>
          </a:p>
          <a:p>
            <a:pPr lvl="1" eaLnBrk="1" hangingPunct="1">
              <a:lnSpc>
                <a:spcPct val="90000"/>
              </a:lnSpc>
            </a:pPr>
            <a:endParaRPr lang="zh-CN" altLang="en-GB" dirty="0"/>
          </a:p>
          <a:p>
            <a:pPr lvl="1" eaLnBrk="1" hangingPunct="1">
              <a:lnSpc>
                <a:spcPct val="90000"/>
              </a:lnSpc>
            </a:pPr>
            <a:r>
              <a:rPr lang="zh-CN" altLang="en-GB" u="sng" dirty="0">
                <a:solidFill>
                  <a:srgbClr val="CC0000"/>
                </a:solidFill>
              </a:rPr>
              <a:t>最左边为符号位！</a:t>
            </a:r>
          </a:p>
          <a:p>
            <a:pPr lvl="1" eaLnBrk="1" hangingPunct="1">
              <a:lnSpc>
                <a:spcPct val="90000"/>
              </a:lnSpc>
            </a:pPr>
            <a:endParaRPr lang="zh-CN" altLang="en-GB" u="sng" dirty="0"/>
          </a:p>
          <a:p>
            <a:pPr eaLnBrk="1" hangingPunct="1">
              <a:lnSpc>
                <a:spcPct val="90000"/>
              </a:lnSpc>
            </a:pPr>
            <a:r>
              <a:rPr lang="en-US" altLang="zh-CN" sz="2400" dirty="0"/>
              <a:t>1</a:t>
            </a:r>
            <a:r>
              <a:rPr lang="zh-CN" altLang="en-US" sz="2400" dirty="0">
                <a:hlinkClick r:id="rId2" action="ppaction://hlinksldjump"/>
              </a:rPr>
              <a:t>、原码表示法</a:t>
            </a:r>
            <a:r>
              <a:rPr lang="zh-CN" altLang="en-US" sz="2400" dirty="0"/>
              <a:t>			</a:t>
            </a:r>
            <a:r>
              <a:rPr lang="en-US" altLang="zh-CN" sz="2400" dirty="0"/>
              <a:t>3</a:t>
            </a:r>
            <a:r>
              <a:rPr lang="zh-CN" altLang="en-US" sz="2400" dirty="0">
                <a:hlinkClick r:id="rId3" action="ppaction://hlinksldjump"/>
              </a:rPr>
              <a:t>、反码表示法</a:t>
            </a:r>
            <a:endParaRPr lang="zh-CN" altLang="en-US" sz="2400" dirty="0"/>
          </a:p>
          <a:p>
            <a:pPr eaLnBrk="1" hangingPunct="1">
              <a:lnSpc>
                <a:spcPct val="90000"/>
              </a:lnSpc>
            </a:pPr>
            <a:r>
              <a:rPr lang="en-US" altLang="zh-CN" sz="2400" dirty="0"/>
              <a:t>2</a:t>
            </a:r>
            <a:r>
              <a:rPr lang="zh-CN" altLang="en-US" sz="2400" dirty="0">
                <a:hlinkClick r:id="rId4" action="ppaction://hlinksldjump"/>
              </a:rPr>
              <a:t>、补码表示法</a:t>
            </a:r>
            <a:r>
              <a:rPr lang="zh-CN" altLang="en-US" sz="2400" dirty="0"/>
              <a:t>			</a:t>
            </a:r>
            <a:r>
              <a:rPr lang="en-US" altLang="zh-CN" sz="2400" dirty="0"/>
              <a:t>4</a:t>
            </a:r>
            <a:r>
              <a:rPr lang="zh-CN" altLang="en-US" sz="2400" dirty="0">
                <a:hlinkClick r:id="rId5" action="ppaction://hlinksldjump"/>
              </a:rPr>
              <a:t>、移码表示法</a:t>
            </a:r>
            <a:endParaRPr lang="zh-CN" altLang="en-US" sz="2400" dirty="0"/>
          </a:p>
          <a:p>
            <a:pPr eaLnBrk="1" hangingPunct="1">
              <a:lnSpc>
                <a:spcPct val="90000"/>
              </a:lnSpc>
            </a:pPr>
            <a:r>
              <a:rPr lang="en-US" altLang="zh-CN" sz="2400" dirty="0"/>
              <a:t>5</a:t>
            </a:r>
            <a:r>
              <a:rPr lang="zh-CN" altLang="en-US" sz="2400" dirty="0"/>
              <a:t>、</a:t>
            </a:r>
            <a:r>
              <a:rPr lang="zh-CN" altLang="en-US" sz="2400" dirty="0">
                <a:hlinkClick r:id="rId6" action="ppaction://hlinksldjump"/>
              </a:rPr>
              <a:t>定点机器数转换</a:t>
            </a:r>
            <a:r>
              <a:rPr lang="zh-CN" altLang="en-US" dirty="0">
                <a:hlinkClick r:id="rId6" action="ppaction://hlinksldjump"/>
              </a:rPr>
              <a:t>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8674" name="Rectangle 2"/>
          <p:cNvSpPr>
            <a:spLocks noGrp="1"/>
          </p:cNvSpPr>
          <p:nvPr>
            <p:ph type="title"/>
          </p:nvPr>
        </p:nvSpPr>
        <p:spPr/>
        <p:txBody>
          <a:bodyPr wrap="square" lIns="91440" tIns="45720" rIns="91440" bIns="45720" anchor="ctr" anchorCtr="0"/>
          <a:lstStyle/>
          <a:p>
            <a:pPr eaLnBrk="1" hangingPunct="1"/>
            <a:r>
              <a:rPr lang="en-US" altLang="zh-CN" dirty="0"/>
              <a:t>1</a:t>
            </a:r>
            <a:r>
              <a:rPr lang="zh-CN" altLang="en-US" dirty="0"/>
              <a:t>、原码表示法</a:t>
            </a:r>
          </a:p>
        </p:txBody>
      </p:sp>
      <p:sp>
        <p:nvSpPr>
          <p:cNvPr id="28675" name="Rectangle 3"/>
          <p:cNvSpPr>
            <a:spLocks noGrp="1"/>
          </p:cNvSpPr>
          <p:nvPr>
            <p:ph idx="1"/>
          </p:nvPr>
        </p:nvSpPr>
        <p:spPr>
          <a:xfrm>
            <a:off x="596900" y="1252538"/>
            <a:ext cx="7575550" cy="4408487"/>
          </a:xfrm>
        </p:spPr>
        <p:txBody>
          <a:bodyPr wrap="square" lIns="91440" tIns="45720" rIns="91440" bIns="45720" anchor="t" anchorCtr="0"/>
          <a:lstStyle/>
          <a:p>
            <a:pPr eaLnBrk="1" hangingPunct="1">
              <a:lnSpc>
                <a:spcPct val="90000"/>
              </a:lnSpc>
            </a:pPr>
            <a:r>
              <a:rPr lang="zh-CN" altLang="en-US" sz="2400" dirty="0">
                <a:solidFill>
                  <a:srgbClr val="CC0000"/>
                </a:solidFill>
              </a:rPr>
              <a:t>（</a:t>
            </a:r>
            <a:r>
              <a:rPr lang="en-US" altLang="zh-CN" sz="2400" dirty="0">
                <a:solidFill>
                  <a:srgbClr val="CC0000"/>
                </a:solidFill>
              </a:rPr>
              <a:t>1</a:t>
            </a:r>
            <a:r>
              <a:rPr lang="zh-CN" altLang="en-US" sz="2400" dirty="0">
                <a:solidFill>
                  <a:srgbClr val="CC0000"/>
                </a:solidFill>
              </a:rPr>
              <a:t>）表示方法：</a:t>
            </a:r>
            <a:r>
              <a:rPr lang="zh-CN" altLang="en-US" sz="2400" dirty="0"/>
              <a:t>最高位表示数的符号，其他位表示数值位。</a:t>
            </a:r>
          </a:p>
          <a:p>
            <a:pPr lvl="1" eaLnBrk="1" hangingPunct="1">
              <a:lnSpc>
                <a:spcPct val="90000"/>
              </a:lnSpc>
            </a:pPr>
            <a:r>
              <a:rPr lang="zh-CN" altLang="en-US" dirty="0"/>
              <a:t>符号位：</a:t>
            </a:r>
            <a:r>
              <a:rPr lang="en-US" altLang="zh-CN" dirty="0"/>
              <a:t>0</a:t>
            </a:r>
            <a:r>
              <a:rPr lang="zh-CN" altLang="en-US" dirty="0"/>
              <a:t>－正数，</a:t>
            </a:r>
            <a:r>
              <a:rPr lang="en-US" altLang="zh-CN" dirty="0"/>
              <a:t>1</a:t>
            </a:r>
            <a:r>
              <a:rPr lang="zh-CN" altLang="en-US" dirty="0"/>
              <a:t>－负数。</a:t>
            </a:r>
          </a:p>
          <a:p>
            <a:pPr lvl="1" eaLnBrk="1" hangingPunct="1">
              <a:lnSpc>
                <a:spcPct val="90000"/>
              </a:lnSpc>
            </a:pPr>
            <a:r>
              <a:rPr lang="zh-CN" altLang="en-US" dirty="0"/>
              <a:t>数值位：与绝对值相同。</a:t>
            </a:r>
          </a:p>
          <a:p>
            <a:pPr eaLnBrk="1" hangingPunct="1">
              <a:lnSpc>
                <a:spcPct val="90000"/>
              </a:lnSpc>
            </a:pPr>
            <a:r>
              <a:rPr lang="zh-CN" altLang="en-US" sz="2400" dirty="0">
                <a:solidFill>
                  <a:srgbClr val="008000"/>
                </a:solidFill>
              </a:rPr>
              <a:t>对于定点整数：</a:t>
            </a:r>
          </a:p>
          <a:p>
            <a:pPr lvl="1" eaLnBrk="1" hangingPunct="1">
              <a:lnSpc>
                <a:spcPct val="90000"/>
              </a:lnSpc>
              <a:spcAft>
                <a:spcPct val="20000"/>
              </a:spcAft>
            </a:pPr>
            <a:r>
              <a:rPr lang="zh-CN" altLang="en-US" dirty="0"/>
              <a:t>若</a:t>
            </a:r>
            <a:r>
              <a:rPr lang="en-US" altLang="zh-CN" dirty="0"/>
              <a:t>X=+X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zh-CN" altLang="en-US" dirty="0"/>
              <a:t>，则</a:t>
            </a:r>
            <a:r>
              <a:rPr lang="en-US" altLang="zh-CN" dirty="0"/>
              <a:t>[X]</a:t>
            </a:r>
            <a:r>
              <a:rPr lang="zh-CN" altLang="en-US" baseline="-25000" dirty="0"/>
              <a:t>原</a:t>
            </a:r>
            <a:r>
              <a:rPr lang="en-US" altLang="zh-CN" dirty="0"/>
              <a:t>= 0,X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a:t>
            </a:r>
          </a:p>
          <a:p>
            <a:pPr lvl="1" eaLnBrk="1" hangingPunct="1">
              <a:lnSpc>
                <a:spcPct val="90000"/>
              </a:lnSpc>
              <a:spcAft>
                <a:spcPct val="20000"/>
              </a:spcAft>
            </a:pPr>
            <a:r>
              <a:rPr lang="zh-CN" altLang="en-US" dirty="0"/>
              <a:t>若</a:t>
            </a:r>
            <a:r>
              <a:rPr lang="en-US" altLang="zh-CN" dirty="0"/>
              <a:t>X=-X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，则</a:t>
            </a:r>
            <a:r>
              <a:rPr lang="en-US" altLang="zh-CN" dirty="0"/>
              <a:t>[X]</a:t>
            </a:r>
            <a:r>
              <a:rPr lang="zh-CN" altLang="en-US" baseline="-25000" dirty="0"/>
              <a:t>原</a:t>
            </a:r>
            <a:r>
              <a:rPr lang="en-US" altLang="zh-CN" dirty="0"/>
              <a:t>= 1,X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a:t>
            </a:r>
          </a:p>
          <a:p>
            <a:pPr eaLnBrk="1" hangingPunct="1">
              <a:lnSpc>
                <a:spcPct val="90000"/>
              </a:lnSpc>
            </a:pPr>
            <a:r>
              <a:rPr lang="zh-CN" altLang="en-US" sz="2400" dirty="0">
                <a:solidFill>
                  <a:srgbClr val="008000"/>
                </a:solidFill>
              </a:rPr>
              <a:t>对于定点小数：</a:t>
            </a:r>
          </a:p>
          <a:p>
            <a:pPr lvl="1" eaLnBrk="1" hangingPunct="1">
              <a:lnSpc>
                <a:spcPct val="90000"/>
              </a:lnSpc>
              <a:spcAft>
                <a:spcPct val="20000"/>
              </a:spcAft>
            </a:pPr>
            <a:r>
              <a:rPr lang="zh-CN" altLang="en-US" dirty="0"/>
              <a:t>若</a:t>
            </a:r>
            <a:r>
              <a:rPr lang="en-US" altLang="zh-CN" dirty="0"/>
              <a:t>X=+0. 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，则</a:t>
            </a:r>
            <a:r>
              <a:rPr lang="en-US" altLang="zh-CN" dirty="0"/>
              <a:t>[X]</a:t>
            </a:r>
            <a:r>
              <a:rPr lang="zh-CN" altLang="en-US" baseline="-25000" dirty="0"/>
              <a:t>原</a:t>
            </a:r>
            <a:r>
              <a:rPr lang="en-US" altLang="zh-CN" dirty="0"/>
              <a:t>= 0.X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a:t>
            </a:r>
          </a:p>
          <a:p>
            <a:pPr lvl="1" eaLnBrk="1" hangingPunct="1">
              <a:lnSpc>
                <a:spcPct val="90000"/>
              </a:lnSpc>
              <a:spcAft>
                <a:spcPct val="20000"/>
              </a:spcAft>
            </a:pPr>
            <a:r>
              <a:rPr lang="zh-CN" altLang="en-US" dirty="0"/>
              <a:t>若</a:t>
            </a:r>
            <a:r>
              <a:rPr lang="en-US" altLang="zh-CN" dirty="0"/>
              <a:t>X=-0.X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，则</a:t>
            </a:r>
            <a:r>
              <a:rPr lang="en-US" altLang="zh-CN" dirty="0"/>
              <a:t>[X]</a:t>
            </a:r>
            <a:r>
              <a:rPr lang="zh-CN" altLang="en-US" baseline="-25000" dirty="0"/>
              <a:t>原</a:t>
            </a:r>
            <a:r>
              <a:rPr lang="en-US" altLang="zh-CN" dirty="0"/>
              <a:t>= 1.X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a:t>X</a:t>
            </a:r>
            <a:r>
              <a:rPr lang="en-US" altLang="zh-CN" baseline="-25000" dirty="0"/>
              <a:t>n</a:t>
            </a:r>
            <a:r>
              <a:rPr lang="en-US" altLang="zh-CN" dirty="0"/>
              <a:t> </a:t>
            </a:r>
            <a:r>
              <a:rPr lang="zh-CN" altLang="en-US" dirty="0"/>
              <a:t>。</a:t>
            </a:r>
          </a:p>
        </p:txBody>
      </p:sp>
      <p:sp>
        <p:nvSpPr>
          <p:cNvPr id="101380" name="AutoShape 4"/>
          <p:cNvSpPr/>
          <p:nvPr/>
        </p:nvSpPr>
        <p:spPr>
          <a:xfrm>
            <a:off x="5867400" y="692150"/>
            <a:ext cx="2592388" cy="1728788"/>
          </a:xfrm>
          <a:prstGeom prst="wedgeRoundRectCallout">
            <a:avLst>
              <a:gd name="adj1" fmla="val -67329"/>
              <a:gd name="adj2" fmla="val 95088"/>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en-US" altLang="zh-CN" dirty="0">
                <a:solidFill>
                  <a:schemeClr val="bg1"/>
                </a:solidFill>
                <a:latin typeface="Times New Roman" panose="02020603050405020304" pitchFamily="18" charset="0"/>
                <a:ea typeface="黑体" panose="02010609060101010101" pitchFamily="2" charset="-122"/>
              </a:rPr>
              <a:t>“</a:t>
            </a:r>
            <a:r>
              <a:rPr lang="en-US" altLang="zh-CN" dirty="0">
                <a:solidFill>
                  <a:schemeClr val="bg1"/>
                </a:solidFill>
                <a:latin typeface="黑体" panose="02010609060101010101" pitchFamily="2" charset="-122"/>
                <a:ea typeface="黑体" panose="02010609060101010101" pitchFamily="2" charset="-122"/>
              </a:rPr>
              <a:t>,</a:t>
            </a:r>
            <a:r>
              <a:rPr lang="en-US" altLang="zh-CN" dirty="0">
                <a:solidFill>
                  <a:schemeClr val="bg1"/>
                </a:solidFill>
                <a:latin typeface="Times New Roman" panose="02020603050405020304" pitchFamily="18" charset="0"/>
                <a:ea typeface="黑体" panose="02010609060101010101" pitchFamily="2" charset="-122"/>
              </a:rPr>
              <a:t>” </a:t>
            </a:r>
            <a:r>
              <a:rPr lang="zh-CN" altLang="en-US" dirty="0">
                <a:solidFill>
                  <a:schemeClr val="bg1"/>
                </a:solidFill>
                <a:latin typeface="黑体" panose="02010609060101010101" pitchFamily="2" charset="-122"/>
                <a:ea typeface="黑体" panose="02010609060101010101" pitchFamily="2" charset="-122"/>
              </a:rPr>
              <a:t>或</a:t>
            </a:r>
            <a:r>
              <a:rPr lang="zh-CN" altLang="en-US" dirty="0">
                <a:solidFill>
                  <a:schemeClr val="bg1"/>
                </a:solidFill>
                <a:latin typeface="Times New Roman" panose="02020603050405020304" pitchFamily="18" charset="0"/>
                <a:ea typeface="黑体" panose="02010609060101010101" pitchFamily="2" charset="-122"/>
              </a:rPr>
              <a:t>“</a:t>
            </a:r>
            <a:r>
              <a:rPr lang="en-US" altLang="zh-CN" dirty="0">
                <a:solidFill>
                  <a:schemeClr val="bg1"/>
                </a:solidFill>
                <a:latin typeface="黑体" panose="02010609060101010101" pitchFamily="2" charset="-122"/>
                <a:ea typeface="黑体" panose="02010609060101010101" pitchFamily="2" charset="-122"/>
              </a:rPr>
              <a:t>.</a:t>
            </a:r>
            <a:r>
              <a:rPr lang="en-US" altLang="zh-CN" dirty="0">
                <a:solidFill>
                  <a:schemeClr val="bg1"/>
                </a:solidFill>
                <a:latin typeface="Times New Roman" panose="02020603050405020304" pitchFamily="18" charset="0"/>
                <a:ea typeface="黑体" panose="02010609060101010101" pitchFamily="2" charset="-122"/>
              </a:rPr>
              <a:t>”</a:t>
            </a:r>
            <a:r>
              <a:rPr lang="zh-CN" altLang="en-US" dirty="0">
                <a:solidFill>
                  <a:schemeClr val="bg1"/>
                </a:solidFill>
                <a:latin typeface="黑体" panose="02010609060101010101" pitchFamily="2" charset="-122"/>
                <a:ea typeface="黑体" panose="02010609060101010101" pitchFamily="2" charset="-122"/>
              </a:rPr>
              <a:t>只用于助记，在计算机中并无专用部件来表示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blinds(horizontal)">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9698" name="Rectangle 2"/>
          <p:cNvSpPr>
            <a:spLocks noGrp="1"/>
          </p:cNvSpPr>
          <p:nvPr>
            <p:ph type="title"/>
          </p:nvPr>
        </p:nvSpPr>
        <p:spPr/>
        <p:txBody>
          <a:bodyPr wrap="square" lIns="91440" tIns="45720" rIns="91440" bIns="45720" anchor="ctr" anchorCtr="0"/>
          <a:lstStyle/>
          <a:p>
            <a:pPr eaLnBrk="1" hangingPunct="1"/>
            <a:r>
              <a:rPr lang="en-US" altLang="zh-CN" dirty="0"/>
              <a:t>1</a:t>
            </a:r>
            <a:r>
              <a:rPr lang="zh-CN" altLang="en-US" dirty="0"/>
              <a:t>、原码表示法</a:t>
            </a:r>
          </a:p>
        </p:txBody>
      </p:sp>
      <p:sp>
        <p:nvSpPr>
          <p:cNvPr id="29699" name="Rectangle 3"/>
          <p:cNvSpPr>
            <a:spLocks noGrp="1"/>
          </p:cNvSpPr>
          <p:nvPr>
            <p:ph idx="1"/>
          </p:nvPr>
        </p:nvSpPr>
        <p:spPr>
          <a:xfrm>
            <a:off x="596900" y="1196975"/>
            <a:ext cx="7138988" cy="4192588"/>
          </a:xfrm>
        </p:spPr>
        <p:txBody>
          <a:bodyPr wrap="square" lIns="91440" tIns="45720" rIns="91440" bIns="45720" anchor="t" anchorCtr="0"/>
          <a:lstStyle/>
          <a:p>
            <a:pPr eaLnBrk="1" hangingPunct="1">
              <a:lnSpc>
                <a:spcPct val="80000"/>
              </a:lnSpc>
            </a:pPr>
            <a:r>
              <a:rPr lang="zh-CN" altLang="en-US" sz="2400" dirty="0"/>
              <a:t>例</a:t>
            </a:r>
            <a:r>
              <a:rPr lang="en-US" altLang="zh-CN" sz="2400" dirty="0"/>
              <a:t>1</a:t>
            </a:r>
            <a:r>
              <a:rPr lang="zh-CN" altLang="en-US" sz="2400" dirty="0"/>
              <a:t>：</a:t>
            </a:r>
            <a:r>
              <a:rPr lang="en-US" altLang="zh-CN" sz="2400" dirty="0"/>
              <a:t>X=1011</a:t>
            </a:r>
            <a:r>
              <a:rPr lang="zh-CN" altLang="en-US" sz="2400" dirty="0"/>
              <a:t>，</a:t>
            </a:r>
            <a:r>
              <a:rPr lang="en-US" altLang="zh-CN" sz="2400" dirty="0"/>
              <a:t>Y</a:t>
            </a:r>
            <a:r>
              <a:rPr lang="zh-CN" altLang="en-US" sz="2400" dirty="0"/>
              <a:t>＝－</a:t>
            </a:r>
            <a:r>
              <a:rPr lang="en-US" altLang="zh-CN" sz="2400" dirty="0"/>
              <a:t>1011</a:t>
            </a:r>
            <a:r>
              <a:rPr lang="zh-CN" altLang="en-US" sz="2400" dirty="0"/>
              <a:t>，则：</a:t>
            </a:r>
          </a:p>
          <a:p>
            <a:pPr eaLnBrk="1" hangingPunct="1">
              <a:lnSpc>
                <a:spcPct val="80000"/>
              </a:lnSpc>
              <a:buNone/>
            </a:pPr>
            <a:r>
              <a:rPr lang="en-US" altLang="zh-CN" sz="2400" dirty="0"/>
              <a:t>[X]</a:t>
            </a:r>
            <a:r>
              <a:rPr lang="zh-CN" altLang="en-US" sz="2400" baseline="-25000" dirty="0"/>
              <a:t>原</a:t>
            </a:r>
            <a:r>
              <a:rPr lang="zh-CN" altLang="en-US" sz="2400" dirty="0"/>
              <a:t>＝</a:t>
            </a:r>
            <a:r>
              <a:rPr lang="zh-CN" altLang="en-US" sz="2400" u="sng" dirty="0"/>
              <a:t>              </a:t>
            </a:r>
            <a:r>
              <a:rPr lang="zh-CN" altLang="en-US" sz="2400" dirty="0"/>
              <a:t>；	</a:t>
            </a:r>
            <a:r>
              <a:rPr lang="en-US" altLang="zh-CN" sz="2400" dirty="0"/>
              <a:t>[Y]</a:t>
            </a:r>
            <a:r>
              <a:rPr lang="zh-CN" altLang="en-US" sz="2400" baseline="-25000" dirty="0"/>
              <a:t>原</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2</a:t>
            </a:r>
            <a:r>
              <a:rPr lang="zh-CN" altLang="en-US" sz="2400" dirty="0"/>
              <a:t>：</a:t>
            </a:r>
            <a:r>
              <a:rPr lang="en-US" altLang="zh-CN" sz="2400" dirty="0"/>
              <a:t>X=0.1101</a:t>
            </a:r>
            <a:r>
              <a:rPr lang="zh-CN" altLang="en-US" sz="2400" dirty="0"/>
              <a:t>，</a:t>
            </a:r>
            <a:r>
              <a:rPr lang="en-US" altLang="zh-CN" sz="2400" dirty="0"/>
              <a:t>Y</a:t>
            </a:r>
            <a:r>
              <a:rPr lang="zh-CN" altLang="en-US" sz="2400" dirty="0"/>
              <a:t>＝</a:t>
            </a:r>
            <a:r>
              <a:rPr lang="en-US" altLang="zh-CN" sz="2400" dirty="0"/>
              <a:t>- 0.1101</a:t>
            </a:r>
            <a:r>
              <a:rPr lang="zh-CN" altLang="en-US" sz="2400" dirty="0"/>
              <a:t>，则：</a:t>
            </a:r>
          </a:p>
          <a:p>
            <a:pPr eaLnBrk="1" hangingPunct="1">
              <a:lnSpc>
                <a:spcPct val="80000"/>
              </a:lnSpc>
              <a:buNone/>
            </a:pPr>
            <a:r>
              <a:rPr lang="en-US" altLang="zh-CN" sz="2400" dirty="0"/>
              <a:t>[X]</a:t>
            </a:r>
            <a:r>
              <a:rPr lang="zh-CN" altLang="en-US" sz="2400" baseline="-25000" dirty="0"/>
              <a:t>原</a:t>
            </a:r>
            <a:r>
              <a:rPr lang="zh-CN" altLang="en-US" sz="2400" dirty="0"/>
              <a:t>＝</a:t>
            </a:r>
            <a:r>
              <a:rPr lang="zh-CN" altLang="en-US" sz="2400" u="sng" dirty="0"/>
              <a:t>              </a:t>
            </a:r>
            <a:r>
              <a:rPr lang="zh-CN" altLang="en-US" sz="2400" dirty="0"/>
              <a:t>；</a:t>
            </a:r>
            <a:r>
              <a:rPr lang="en-US" altLang="zh-CN" sz="2400" dirty="0"/>
              <a:t>[Y]</a:t>
            </a:r>
            <a:r>
              <a:rPr lang="zh-CN" altLang="en-US" sz="2400" baseline="-25000" dirty="0"/>
              <a:t>原</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3</a:t>
            </a:r>
            <a:r>
              <a:rPr lang="zh-CN" altLang="en-US" sz="2400" dirty="0"/>
              <a:t>： </a:t>
            </a:r>
            <a:r>
              <a:rPr lang="en-US" altLang="zh-CN" sz="2400" dirty="0"/>
              <a:t>X=1011</a:t>
            </a:r>
            <a:r>
              <a:rPr lang="zh-CN" altLang="en-US" sz="2400" dirty="0"/>
              <a:t>， </a:t>
            </a:r>
            <a:r>
              <a:rPr lang="en-US" altLang="zh-CN" sz="2400" dirty="0"/>
              <a:t>Y</a:t>
            </a:r>
            <a:r>
              <a:rPr lang="zh-CN" altLang="en-US" sz="2400" dirty="0"/>
              <a:t>＝</a:t>
            </a:r>
            <a:r>
              <a:rPr lang="en-US" altLang="zh-CN" sz="2400" dirty="0"/>
              <a:t>- 0.1101</a:t>
            </a:r>
            <a:r>
              <a:rPr lang="zh-CN" altLang="en-US" sz="2400" dirty="0"/>
              <a:t>，求</a:t>
            </a:r>
            <a:r>
              <a:rPr lang="en-US" altLang="zh-CN" sz="2400" dirty="0"/>
              <a:t>X</a:t>
            </a:r>
            <a:r>
              <a:rPr lang="zh-CN" altLang="en-US" sz="2400" dirty="0"/>
              <a:t>和</a:t>
            </a:r>
            <a:r>
              <a:rPr lang="en-US" altLang="zh-CN" sz="2400" dirty="0"/>
              <a:t>Y</a:t>
            </a:r>
            <a:r>
              <a:rPr lang="zh-CN" altLang="en-US" sz="2400" dirty="0"/>
              <a:t>的</a:t>
            </a:r>
            <a:r>
              <a:rPr lang="en-US" altLang="zh-CN" sz="2400" dirty="0"/>
              <a:t>8</a:t>
            </a:r>
            <a:r>
              <a:rPr lang="zh-CN" altLang="en-US" sz="2400" dirty="0"/>
              <a:t>位原码机器数。</a:t>
            </a:r>
          </a:p>
          <a:p>
            <a:pPr eaLnBrk="1" hangingPunct="1">
              <a:lnSpc>
                <a:spcPct val="80000"/>
              </a:lnSpc>
              <a:buNone/>
            </a:pPr>
            <a:r>
              <a:rPr lang="zh-CN" altLang="en-US" sz="2400" dirty="0"/>
              <a:t>	</a:t>
            </a:r>
            <a:r>
              <a:rPr lang="en-US" altLang="zh-CN" sz="2400" dirty="0"/>
              <a:t>[X]</a:t>
            </a:r>
            <a:r>
              <a:rPr lang="zh-CN" altLang="en-US" sz="2400" baseline="-25000" dirty="0"/>
              <a:t>原</a:t>
            </a:r>
            <a:r>
              <a:rPr lang="zh-CN" altLang="en-US" sz="2400" dirty="0"/>
              <a:t>＝</a:t>
            </a:r>
            <a:r>
              <a:rPr lang="zh-CN" altLang="en-US" sz="2400" u="sng" dirty="0"/>
              <a:t>              </a:t>
            </a:r>
            <a:r>
              <a:rPr lang="zh-CN" altLang="en-US" sz="2400" dirty="0"/>
              <a:t>；</a:t>
            </a:r>
            <a:r>
              <a:rPr lang="en-US" altLang="zh-CN" sz="2400" dirty="0"/>
              <a:t>[Y]</a:t>
            </a:r>
            <a:r>
              <a:rPr lang="zh-CN" altLang="en-US" sz="2400" baseline="-25000" dirty="0"/>
              <a:t>原</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4</a:t>
            </a:r>
            <a:r>
              <a:rPr lang="zh-CN" altLang="en-US" sz="2400" dirty="0"/>
              <a:t>：假设</a:t>
            </a:r>
            <a:r>
              <a:rPr lang="en-US" altLang="zh-CN" sz="2400" dirty="0"/>
              <a:t>8</a:t>
            </a:r>
            <a:r>
              <a:rPr lang="zh-CN" altLang="en-US" sz="2400" dirty="0"/>
              <a:t>位机器，</a:t>
            </a:r>
            <a:r>
              <a:rPr lang="en-US" altLang="zh-CN" sz="2400" dirty="0"/>
              <a:t>[0]</a:t>
            </a:r>
            <a:r>
              <a:rPr lang="zh-CN" altLang="en-US" sz="2400" baseline="-25000" dirty="0"/>
              <a:t>原</a:t>
            </a:r>
            <a:r>
              <a:rPr lang="zh-CN" altLang="en-US" sz="2400" dirty="0"/>
              <a:t>＝？</a:t>
            </a:r>
          </a:p>
        </p:txBody>
      </p:sp>
      <p:sp>
        <p:nvSpPr>
          <p:cNvPr id="102404" name="Rectangle 4"/>
          <p:cNvSpPr>
            <a:spLocks noChangeArrowheads="1"/>
          </p:cNvSpPr>
          <p:nvPr/>
        </p:nvSpPr>
        <p:spPr bwMode="auto">
          <a:xfrm>
            <a:off x="2268538" y="1412875"/>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0 1011</a:t>
            </a:r>
          </a:p>
        </p:txBody>
      </p:sp>
      <p:sp>
        <p:nvSpPr>
          <p:cNvPr id="102405" name="Rectangle 5"/>
          <p:cNvSpPr>
            <a:spLocks noChangeArrowheads="1"/>
          </p:cNvSpPr>
          <p:nvPr/>
        </p:nvSpPr>
        <p:spPr bwMode="auto">
          <a:xfrm>
            <a:off x="5435600" y="1419225"/>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1 1011</a:t>
            </a:r>
          </a:p>
        </p:txBody>
      </p:sp>
      <p:sp>
        <p:nvSpPr>
          <p:cNvPr id="102406" name="Rectangle 6"/>
          <p:cNvSpPr>
            <a:spLocks noChangeArrowheads="1"/>
          </p:cNvSpPr>
          <p:nvPr/>
        </p:nvSpPr>
        <p:spPr bwMode="auto">
          <a:xfrm>
            <a:off x="2124075" y="2492375"/>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0 1101</a:t>
            </a:r>
          </a:p>
        </p:txBody>
      </p:sp>
      <p:sp>
        <p:nvSpPr>
          <p:cNvPr id="102407" name="Rectangle 7"/>
          <p:cNvSpPr>
            <a:spLocks noChangeArrowheads="1"/>
          </p:cNvSpPr>
          <p:nvPr/>
        </p:nvSpPr>
        <p:spPr bwMode="auto">
          <a:xfrm>
            <a:off x="5435600" y="2492375"/>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1 1101</a:t>
            </a:r>
          </a:p>
        </p:txBody>
      </p:sp>
      <p:sp>
        <p:nvSpPr>
          <p:cNvPr id="102411" name="Rectangle 11"/>
          <p:cNvSpPr>
            <a:spLocks noChangeArrowheads="1"/>
          </p:cNvSpPr>
          <p:nvPr/>
        </p:nvSpPr>
        <p:spPr bwMode="auto">
          <a:xfrm>
            <a:off x="2268538" y="3860800"/>
            <a:ext cx="1800225"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0 0001011</a:t>
            </a:r>
          </a:p>
        </p:txBody>
      </p:sp>
      <p:sp>
        <p:nvSpPr>
          <p:cNvPr id="102412" name="Rectangle 12"/>
          <p:cNvSpPr>
            <a:spLocks noChangeArrowheads="1"/>
          </p:cNvSpPr>
          <p:nvPr/>
        </p:nvSpPr>
        <p:spPr bwMode="auto">
          <a:xfrm>
            <a:off x="5364163" y="3860800"/>
            <a:ext cx="2374900"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1 1101000</a:t>
            </a:r>
          </a:p>
        </p:txBody>
      </p:sp>
      <p:sp>
        <p:nvSpPr>
          <p:cNvPr id="2" name="Rectangle 11"/>
          <p:cNvSpPr>
            <a:spLocks noChangeArrowheads="1"/>
          </p:cNvSpPr>
          <p:nvPr/>
        </p:nvSpPr>
        <p:spPr bwMode="auto">
          <a:xfrm>
            <a:off x="1965325" y="5494338"/>
            <a:ext cx="1800225"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1 0000000</a:t>
            </a:r>
          </a:p>
        </p:txBody>
      </p:sp>
      <p:sp>
        <p:nvSpPr>
          <p:cNvPr id="3" name="Rectangle 12"/>
          <p:cNvSpPr>
            <a:spLocks noChangeArrowheads="1"/>
          </p:cNvSpPr>
          <p:nvPr/>
        </p:nvSpPr>
        <p:spPr bwMode="auto">
          <a:xfrm>
            <a:off x="5060950" y="5494338"/>
            <a:ext cx="2374900"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0 0000000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blinds(horizontal)">
                                      <p:cBhvr>
                                        <p:cTn id="7" dur="500"/>
                                        <p:tgtEl>
                                          <p:spTgt spid="1024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5"/>
                                        </p:tgtEl>
                                        <p:attrNameLst>
                                          <p:attrName>style.visibility</p:attrName>
                                        </p:attrNameLst>
                                      </p:cBhvr>
                                      <p:to>
                                        <p:strVal val="visible"/>
                                      </p:to>
                                    </p:set>
                                    <p:animEffect transition="in" filter="blinds(horizontal)">
                                      <p:cBhvr>
                                        <p:cTn id="12" dur="500"/>
                                        <p:tgtEl>
                                          <p:spTgt spid="1024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06"/>
                                        </p:tgtEl>
                                        <p:attrNameLst>
                                          <p:attrName>style.visibility</p:attrName>
                                        </p:attrNameLst>
                                      </p:cBhvr>
                                      <p:to>
                                        <p:strVal val="visible"/>
                                      </p:to>
                                    </p:set>
                                    <p:animEffect transition="in" filter="blinds(horizontal)">
                                      <p:cBhvr>
                                        <p:cTn id="17" dur="500"/>
                                        <p:tgtEl>
                                          <p:spTgt spid="1024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07"/>
                                        </p:tgtEl>
                                        <p:attrNameLst>
                                          <p:attrName>style.visibility</p:attrName>
                                        </p:attrNameLst>
                                      </p:cBhvr>
                                      <p:to>
                                        <p:strVal val="visible"/>
                                      </p:to>
                                    </p:set>
                                    <p:animEffect transition="in" filter="blinds(horizontal)">
                                      <p:cBhvr>
                                        <p:cTn id="22" dur="500"/>
                                        <p:tgtEl>
                                          <p:spTgt spid="1024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11"/>
                                        </p:tgtEl>
                                        <p:attrNameLst>
                                          <p:attrName>style.visibility</p:attrName>
                                        </p:attrNameLst>
                                      </p:cBhvr>
                                      <p:to>
                                        <p:strVal val="visible"/>
                                      </p:to>
                                    </p:set>
                                    <p:animEffect transition="in" filter="blinds(horizontal)">
                                      <p:cBhvr>
                                        <p:cTn id="27" dur="500"/>
                                        <p:tgtEl>
                                          <p:spTgt spid="1024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412"/>
                                        </p:tgtEl>
                                        <p:attrNameLst>
                                          <p:attrName>style.visibility</p:attrName>
                                        </p:attrNameLst>
                                      </p:cBhvr>
                                      <p:to>
                                        <p:strVal val="visible"/>
                                      </p:to>
                                    </p:set>
                                    <p:animEffect transition="in" filter="blinds(horizontal)">
                                      <p:cBhvr>
                                        <p:cTn id="32" dur="500"/>
                                        <p:tgtEl>
                                          <p:spTgt spid="1024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P spid="102405" grpId="0"/>
      <p:bldP spid="102406" grpId="0" bldLvl="0" animBg="1"/>
      <p:bldP spid="102407" grpId="0" bldLvl="0" animBg="1"/>
      <p:bldP spid="102411" grpId="0"/>
      <p:bldP spid="102412" grpId="0" bldLvl="0" animBg="1"/>
      <p:bldP spid="2" grpId="0" bldLvl="0" animBg="1"/>
      <p:bldP spid="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0722" name="Rectangle 2"/>
          <p:cNvSpPr>
            <a:spLocks noGrp="1"/>
          </p:cNvSpPr>
          <p:nvPr>
            <p:ph type="title"/>
          </p:nvPr>
        </p:nvSpPr>
        <p:spPr/>
        <p:txBody>
          <a:bodyPr wrap="square" lIns="91440" tIns="45720" rIns="91440" bIns="45720" anchor="ctr" anchorCtr="0"/>
          <a:lstStyle/>
          <a:p>
            <a:pPr eaLnBrk="1" hangingPunct="1"/>
            <a:r>
              <a:rPr lang="en-US" altLang="zh-CN" dirty="0"/>
              <a:t>1</a:t>
            </a:r>
            <a:r>
              <a:rPr lang="zh-CN" altLang="en-US" dirty="0"/>
              <a:t>、原码表示法</a:t>
            </a:r>
          </a:p>
        </p:txBody>
      </p:sp>
      <p:sp>
        <p:nvSpPr>
          <p:cNvPr id="30723" name="Rectangle 3"/>
          <p:cNvSpPr>
            <a:spLocks noGrp="1"/>
          </p:cNvSpPr>
          <p:nvPr>
            <p:ph idx="1"/>
          </p:nvPr>
        </p:nvSpPr>
        <p:spPr>
          <a:xfrm>
            <a:off x="609600" y="1268413"/>
            <a:ext cx="8210550" cy="3017837"/>
          </a:xfrm>
        </p:spPr>
        <p:txBody>
          <a:bodyPr wrap="square" lIns="91440" tIns="45720" rIns="91440" bIns="45720" anchor="t" anchorCtr="0"/>
          <a:lstStyle/>
          <a:p>
            <a:pPr eaLnBrk="1" hangingPunct="1"/>
            <a:r>
              <a:rPr lang="zh-CN" altLang="en-US" sz="2400" dirty="0">
                <a:solidFill>
                  <a:srgbClr val="CC0000"/>
                </a:solidFill>
              </a:rPr>
              <a:t>（</a:t>
            </a:r>
            <a:r>
              <a:rPr lang="en-US" altLang="zh-CN" sz="2400" dirty="0">
                <a:solidFill>
                  <a:srgbClr val="CC0000"/>
                </a:solidFill>
              </a:rPr>
              <a:t>2</a:t>
            </a:r>
            <a:r>
              <a:rPr lang="zh-CN" altLang="en-US" sz="2400" dirty="0">
                <a:solidFill>
                  <a:srgbClr val="CC0000"/>
                </a:solidFill>
              </a:rPr>
              <a:t>）</a:t>
            </a:r>
            <a:r>
              <a:rPr lang="en-US" altLang="zh-CN" sz="2400" dirty="0">
                <a:solidFill>
                  <a:srgbClr val="CC0000"/>
                </a:solidFill>
              </a:rPr>
              <a:t>0 </a:t>
            </a:r>
            <a:r>
              <a:rPr lang="zh-CN" altLang="en-US" sz="2400" dirty="0">
                <a:solidFill>
                  <a:srgbClr val="CC0000"/>
                </a:solidFill>
              </a:rPr>
              <a:t>的表示：</a:t>
            </a:r>
            <a:r>
              <a:rPr lang="en-US" altLang="zh-CN" sz="2400" dirty="0">
                <a:solidFill>
                  <a:srgbClr val="006600"/>
                </a:solidFill>
              </a:rPr>
              <a:t>0 </a:t>
            </a:r>
            <a:r>
              <a:rPr lang="zh-CN" altLang="en-US" sz="2400" dirty="0">
                <a:solidFill>
                  <a:srgbClr val="006600"/>
                </a:solidFill>
              </a:rPr>
              <a:t>的原码表示有两种形式</a:t>
            </a:r>
            <a:r>
              <a:rPr lang="zh-CN" altLang="en-US" sz="2400" dirty="0">
                <a:solidFill>
                  <a:schemeClr val="hlink"/>
                </a:solidFill>
              </a:rPr>
              <a:t>，即分别按照正数和负数表示。</a:t>
            </a:r>
          </a:p>
          <a:p>
            <a:pPr lvl="1" eaLnBrk="1" hangingPunct="1"/>
            <a:r>
              <a:rPr lang="en-US" altLang="zh-CN" dirty="0"/>
              <a:t>[+0]</a:t>
            </a:r>
            <a:r>
              <a:rPr lang="zh-CN" altLang="en-US" baseline="-25000" dirty="0"/>
              <a:t>原</a:t>
            </a:r>
            <a:r>
              <a:rPr lang="zh-CN" altLang="en-US" dirty="0"/>
              <a:t>＝ </a:t>
            </a:r>
            <a:r>
              <a:rPr lang="en-US" altLang="zh-CN" dirty="0">
                <a:solidFill>
                  <a:srgbClr val="008000"/>
                </a:solidFill>
              </a:rPr>
              <a:t>00</a:t>
            </a:r>
            <a:r>
              <a:rPr lang="en-US" altLang="zh-CN" dirty="0">
                <a:solidFill>
                  <a:srgbClr val="008000"/>
                </a:solidFill>
                <a:latin typeface="Arial" panose="020B0604020202020204" pitchFamily="34" charset="0"/>
              </a:rPr>
              <a:t>…</a:t>
            </a:r>
            <a:r>
              <a:rPr lang="en-US" altLang="zh-CN" dirty="0">
                <a:solidFill>
                  <a:srgbClr val="008000"/>
                </a:solidFill>
              </a:rPr>
              <a:t>0   	 </a:t>
            </a:r>
            <a:r>
              <a:rPr lang="en-US" altLang="zh-CN" dirty="0"/>
              <a:t>[-0]</a:t>
            </a:r>
            <a:r>
              <a:rPr lang="zh-CN" altLang="en-US" baseline="-25000" dirty="0"/>
              <a:t>原</a:t>
            </a:r>
            <a:r>
              <a:rPr lang="zh-CN" altLang="en-US" dirty="0"/>
              <a:t>＝ </a:t>
            </a:r>
            <a:r>
              <a:rPr lang="en-US" altLang="zh-CN" dirty="0">
                <a:solidFill>
                  <a:srgbClr val="008000"/>
                </a:solidFill>
              </a:rPr>
              <a:t>10</a:t>
            </a:r>
            <a:r>
              <a:rPr lang="en-US" altLang="zh-CN" dirty="0">
                <a:solidFill>
                  <a:srgbClr val="008000"/>
                </a:solidFill>
                <a:latin typeface="Arial" panose="020B0604020202020204" pitchFamily="34" charset="0"/>
              </a:rPr>
              <a:t>…</a:t>
            </a:r>
            <a:r>
              <a:rPr lang="en-US" altLang="zh-CN" dirty="0">
                <a:solidFill>
                  <a:srgbClr val="008000"/>
                </a:solidFill>
              </a:rPr>
              <a:t>0</a:t>
            </a:r>
            <a:endParaRPr lang="en-US" altLang="zh-CN" dirty="0">
              <a:solidFill>
                <a:schemeClr val="hlink"/>
              </a:solidFill>
            </a:endParaRPr>
          </a:p>
          <a:p>
            <a:pPr eaLnBrk="1" hangingPunct="1"/>
            <a:r>
              <a:rPr lang="zh-CN" altLang="en-US" sz="2400" dirty="0">
                <a:solidFill>
                  <a:srgbClr val="CC0000"/>
                </a:solidFill>
              </a:rPr>
              <a:t>（</a:t>
            </a:r>
            <a:r>
              <a:rPr lang="en-US" altLang="zh-CN" sz="2400" dirty="0">
                <a:solidFill>
                  <a:srgbClr val="CC0000"/>
                </a:solidFill>
              </a:rPr>
              <a:t>3</a:t>
            </a:r>
            <a:r>
              <a:rPr lang="zh-CN" altLang="en-US" sz="2400" dirty="0">
                <a:solidFill>
                  <a:srgbClr val="CC0000"/>
                </a:solidFill>
              </a:rPr>
              <a:t>）表示范围：</a:t>
            </a:r>
            <a:r>
              <a:rPr lang="zh-CN" altLang="en-US" sz="2400" dirty="0">
                <a:solidFill>
                  <a:schemeClr val="hlink"/>
                </a:solidFill>
              </a:rPr>
              <a:t>对于</a:t>
            </a:r>
            <a:r>
              <a:rPr lang="en-US" altLang="zh-CN" sz="2400" dirty="0">
                <a:solidFill>
                  <a:srgbClr val="006600"/>
                </a:solidFill>
              </a:rPr>
              <a:t>n</a:t>
            </a:r>
            <a:r>
              <a:rPr lang="zh-CN" altLang="en-US" sz="2400" dirty="0">
                <a:solidFill>
                  <a:srgbClr val="006600"/>
                </a:solidFill>
              </a:rPr>
              <a:t>＋</a:t>
            </a:r>
            <a:r>
              <a:rPr lang="en-US" altLang="zh-CN" sz="2400" dirty="0">
                <a:solidFill>
                  <a:srgbClr val="006600"/>
                </a:solidFill>
              </a:rPr>
              <a:t>1</a:t>
            </a:r>
            <a:r>
              <a:rPr lang="zh-CN" altLang="en-US" sz="2400" dirty="0">
                <a:solidFill>
                  <a:schemeClr val="hlink"/>
                </a:solidFill>
              </a:rPr>
              <a:t>位原码机器数</a:t>
            </a:r>
            <a:r>
              <a:rPr lang="en-US" altLang="zh-CN" sz="2400" dirty="0">
                <a:solidFill>
                  <a:schemeClr val="hlink"/>
                </a:solidFill>
              </a:rPr>
              <a:t>X</a:t>
            </a:r>
            <a:r>
              <a:rPr lang="zh-CN" altLang="en-US" sz="2400" dirty="0">
                <a:solidFill>
                  <a:schemeClr val="hlink"/>
                </a:solidFill>
              </a:rPr>
              <a:t>，它所能表示的数据范围为：</a:t>
            </a:r>
          </a:p>
          <a:p>
            <a:pPr lvl="1" eaLnBrk="1" hangingPunct="1"/>
            <a:r>
              <a:rPr lang="zh-CN" altLang="en-US" dirty="0"/>
              <a:t>定点整数：－（</a:t>
            </a:r>
            <a:r>
              <a:rPr lang="en-US" altLang="zh-CN" dirty="0"/>
              <a:t>2</a:t>
            </a:r>
            <a:r>
              <a:rPr lang="en-US" altLang="zh-CN" baseline="30000" dirty="0"/>
              <a:t>n</a:t>
            </a:r>
            <a:r>
              <a:rPr lang="zh-CN" altLang="en-US" dirty="0"/>
              <a:t>－</a:t>
            </a:r>
            <a:r>
              <a:rPr lang="en-US" altLang="zh-CN" dirty="0"/>
              <a:t>1</a:t>
            </a:r>
            <a:r>
              <a:rPr lang="zh-CN" altLang="en-US" dirty="0"/>
              <a:t>）≤</a:t>
            </a:r>
            <a:r>
              <a:rPr lang="en-US" altLang="zh-CN" dirty="0"/>
              <a:t>X ≤ 2</a:t>
            </a:r>
            <a:r>
              <a:rPr lang="en-US" altLang="zh-CN" baseline="30000" dirty="0"/>
              <a:t>n</a:t>
            </a:r>
            <a:r>
              <a:rPr lang="zh-CN" altLang="en-US" dirty="0"/>
              <a:t>－</a:t>
            </a:r>
            <a:r>
              <a:rPr lang="en-US" altLang="zh-CN" dirty="0"/>
              <a:t>1</a:t>
            </a:r>
          </a:p>
          <a:p>
            <a:pPr lvl="1" eaLnBrk="1" hangingPunct="1"/>
            <a:r>
              <a:rPr lang="zh-CN" altLang="en-US" dirty="0"/>
              <a:t>定点小数：－（</a:t>
            </a:r>
            <a:r>
              <a:rPr lang="en-US" altLang="zh-CN" dirty="0"/>
              <a:t>1</a:t>
            </a:r>
            <a:r>
              <a:rPr lang="zh-CN" altLang="en-US" dirty="0"/>
              <a:t>－</a:t>
            </a:r>
            <a:r>
              <a:rPr lang="en-US" altLang="zh-CN" dirty="0"/>
              <a:t>2</a:t>
            </a:r>
            <a:r>
              <a:rPr lang="zh-CN" altLang="en-US" baseline="30000" dirty="0"/>
              <a:t>－</a:t>
            </a:r>
            <a:r>
              <a:rPr lang="en-US" altLang="zh-CN" baseline="30000" dirty="0"/>
              <a:t>n</a:t>
            </a:r>
            <a:r>
              <a:rPr lang="zh-CN" altLang="en-US" dirty="0"/>
              <a:t>）≤</a:t>
            </a:r>
            <a:r>
              <a:rPr lang="en-US" altLang="zh-CN" dirty="0"/>
              <a:t>X ≤ 1</a:t>
            </a:r>
            <a:r>
              <a:rPr lang="zh-CN" altLang="en-US" dirty="0"/>
              <a:t>－</a:t>
            </a:r>
            <a:r>
              <a:rPr lang="en-US" altLang="zh-CN" dirty="0"/>
              <a:t>2</a:t>
            </a:r>
            <a:r>
              <a:rPr lang="zh-CN" altLang="en-US" baseline="30000" dirty="0"/>
              <a:t>－</a:t>
            </a:r>
            <a:r>
              <a:rPr lang="en-US" altLang="zh-CN" baseline="30000" dirty="0"/>
              <a:t>n</a:t>
            </a:r>
          </a:p>
        </p:txBody>
      </p:sp>
      <p:sp>
        <p:nvSpPr>
          <p:cNvPr id="118795" name="AutoShape 11"/>
          <p:cNvSpPr/>
          <p:nvPr/>
        </p:nvSpPr>
        <p:spPr>
          <a:xfrm>
            <a:off x="6516688" y="1628775"/>
            <a:ext cx="2376487" cy="936625"/>
          </a:xfrm>
          <a:prstGeom prst="wedgeRoundRectCallout">
            <a:avLst>
              <a:gd name="adj1" fmla="val -82463"/>
              <a:gd name="adj2" fmla="val 140847"/>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chemeClr val="bg1"/>
                </a:solidFill>
                <a:latin typeface="黑体" panose="02010609060101010101" pitchFamily="2" charset="-122"/>
                <a:ea typeface="黑体" panose="02010609060101010101" pitchFamily="2" charset="-122"/>
              </a:rPr>
              <a:t>包括</a:t>
            </a:r>
            <a:r>
              <a:rPr lang="en-US" altLang="zh-CN" dirty="0">
                <a:solidFill>
                  <a:schemeClr val="bg1"/>
                </a:solidFill>
                <a:latin typeface="黑体" panose="02010609060101010101" pitchFamily="2" charset="-122"/>
                <a:ea typeface="黑体" panose="02010609060101010101" pitchFamily="2" charset="-122"/>
              </a:rPr>
              <a:t>1</a:t>
            </a:r>
            <a:r>
              <a:rPr lang="zh-CN" altLang="en-US" dirty="0">
                <a:solidFill>
                  <a:schemeClr val="bg1"/>
                </a:solidFill>
                <a:latin typeface="黑体" panose="02010609060101010101" pitchFamily="2" charset="-122"/>
                <a:ea typeface="黑体" panose="02010609060101010101" pitchFamily="2" charset="-122"/>
              </a:rPr>
              <a:t>位符号位，</a:t>
            </a:r>
            <a:r>
              <a:rPr lang="en-US" altLang="zh-CN" dirty="0">
                <a:solidFill>
                  <a:schemeClr val="bg1"/>
                </a:solidFill>
                <a:latin typeface="黑体" panose="02010609060101010101" pitchFamily="2" charset="-122"/>
                <a:ea typeface="黑体" panose="02010609060101010101" pitchFamily="2" charset="-122"/>
              </a:rPr>
              <a:t>n</a:t>
            </a:r>
            <a:r>
              <a:rPr lang="zh-CN" altLang="en-US" dirty="0">
                <a:solidFill>
                  <a:schemeClr val="bg1"/>
                </a:solidFill>
                <a:latin typeface="黑体" panose="02010609060101010101" pitchFamily="2" charset="-122"/>
                <a:ea typeface="黑体" panose="02010609060101010101" pitchFamily="2" charset="-122"/>
              </a:rPr>
              <a:t>位数值位</a:t>
            </a:r>
          </a:p>
        </p:txBody>
      </p:sp>
      <p:sp>
        <p:nvSpPr>
          <p:cNvPr id="8" name="Rectangle 15"/>
          <p:cNvSpPr/>
          <p:nvPr/>
        </p:nvSpPr>
        <p:spPr>
          <a:xfrm>
            <a:off x="1214438" y="4357688"/>
            <a:ext cx="5334000" cy="460375"/>
          </a:xfrm>
          <a:prstGeom prst="rect">
            <a:avLst/>
          </a:prstGeom>
          <a:noFill/>
          <a:ln w="9525">
            <a:noFill/>
          </a:ln>
        </p:spPr>
        <p:txBody>
          <a:bodyPr anchor="t" anchorCtr="0">
            <a:spAutoFit/>
          </a:bodyPr>
          <a:lstStyle/>
          <a:p>
            <a:pPr eaLnBrk="0" hangingPunct="0"/>
            <a:r>
              <a:rPr lang="zh-CN" altLang="en-US" dirty="0">
                <a:latin typeface="黑体" panose="02010609060101010101" pitchFamily="2" charset="-122"/>
                <a:ea typeface="黑体" panose="02010609060101010101" pitchFamily="2" charset="-122"/>
              </a:rPr>
              <a:t>符号位</a:t>
            </a:r>
            <a:r>
              <a:rPr lang="en-US" altLang="zh-CN" dirty="0">
                <a:latin typeface="Times New Roman" panose="02020603050405020304" pitchFamily="18" charset="0"/>
                <a:ea typeface="黑体" panose="02010609060101010101" pitchFamily="2" charset="-122"/>
              </a:rPr>
              <a:t>X</a:t>
            </a:r>
            <a:r>
              <a:rPr lang="en-US" altLang="zh-CN" baseline="-30000"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反映真值的正负</a:t>
            </a:r>
            <a:r>
              <a:rPr lang="zh-CN" altLang="en-US" b="0" dirty="0">
                <a:latin typeface="黑体" panose="02010609060101010101" pitchFamily="2" charset="-122"/>
                <a:ea typeface="黑体" panose="02010609060101010101" pitchFamily="2" charset="-122"/>
              </a:rPr>
              <a:t>。</a:t>
            </a:r>
            <a:r>
              <a:rPr lang="zh-CN" altLang="en-US" dirty="0">
                <a:latin typeface="Arial" panose="020B0604020202020204" pitchFamily="34" charset="0"/>
                <a:ea typeface="黑体" panose="02010609060101010101" pitchFamily="2" charset="-122"/>
              </a:rPr>
              <a:t> </a:t>
            </a:r>
          </a:p>
        </p:txBody>
      </p:sp>
      <p:graphicFrame>
        <p:nvGraphicFramePr>
          <p:cNvPr id="18439" name="Object 7"/>
          <p:cNvGraphicFramePr>
            <a:graphicFrameLocks noChangeAspect="1"/>
          </p:cNvGraphicFramePr>
          <p:nvPr/>
        </p:nvGraphicFramePr>
        <p:xfrm>
          <a:off x="3571875" y="4929188"/>
          <a:ext cx="1600200" cy="658812"/>
        </p:xfrm>
        <a:graphic>
          <a:graphicData uri="http://schemas.openxmlformats.org/presentationml/2006/ole">
            <mc:AlternateContent xmlns:mc="http://schemas.openxmlformats.org/markup-compatibility/2006">
              <mc:Choice xmlns:v="urn:schemas-microsoft-com:vml" Requires="v">
                <p:oleObj r:id="rId2" imgW="1183640" imgH="483870" progId="Equation.3">
                  <p:embed/>
                </p:oleObj>
              </mc:Choice>
              <mc:Fallback>
                <p:oleObj r:id="rId2" imgW="1183640" imgH="483870" progId="Equation.3">
                  <p:embed/>
                  <p:pic>
                    <p:nvPicPr>
                      <p:cNvPr id="0" name="图片 3078"/>
                      <p:cNvPicPr/>
                      <p:nvPr/>
                    </p:nvPicPr>
                    <p:blipFill>
                      <a:blip r:embed="rId3"/>
                      <a:stretch>
                        <a:fillRect/>
                      </a:stretch>
                    </p:blipFill>
                    <p:spPr>
                      <a:xfrm>
                        <a:off x="3571875" y="4929188"/>
                        <a:ext cx="1600200" cy="658812"/>
                      </a:xfrm>
                      <a:prstGeom prst="rect">
                        <a:avLst/>
                      </a:prstGeom>
                      <a:noFill/>
                      <a:ln w="38100">
                        <a:noFill/>
                        <a:miter/>
                      </a:ln>
                    </p:spPr>
                  </p:pic>
                </p:oleObj>
              </mc:Fallback>
            </mc:AlternateContent>
          </a:graphicData>
        </a:graphic>
      </p:graphicFrame>
      <p:sp>
        <p:nvSpPr>
          <p:cNvPr id="10" name="Rectangle 16"/>
          <p:cNvSpPr/>
          <p:nvPr/>
        </p:nvSpPr>
        <p:spPr>
          <a:xfrm>
            <a:off x="2857500" y="5000625"/>
            <a:ext cx="838200" cy="460375"/>
          </a:xfrm>
          <a:prstGeom prst="rect">
            <a:avLst/>
          </a:prstGeom>
          <a:noFill/>
          <a:ln w="9525">
            <a:noFill/>
          </a:ln>
        </p:spPr>
        <p:txBody>
          <a:bodyPr anchor="t" anchorCtr="0">
            <a:spAutoFit/>
          </a:bodyPr>
          <a:lstStyle/>
          <a:p>
            <a:pPr eaLnBrk="0" hangingPunct="0"/>
            <a:r>
              <a:rPr lang="en-US" altLang="zh-CN" b="0" dirty="0">
                <a:latin typeface="Times New Roman" panose="02020603050405020304" pitchFamily="18" charset="0"/>
                <a:ea typeface="黑体" panose="02010609060101010101" pitchFamily="2" charset="-122"/>
              </a:rPr>
              <a:t>X</a:t>
            </a:r>
            <a:r>
              <a:rPr lang="en-US" altLang="zh-CN" b="0" baseline="-30000" dirty="0">
                <a:latin typeface="Times New Roman" panose="02020603050405020304" pitchFamily="18" charset="0"/>
                <a:ea typeface="黑体" panose="02010609060101010101" pitchFamily="2" charset="-122"/>
              </a:rPr>
              <a:t>0</a:t>
            </a:r>
            <a:r>
              <a:rPr lang="en-US" altLang="zh-CN" b="0" dirty="0">
                <a:latin typeface="Times New Roman" panose="02020603050405020304" pitchFamily="18" charset="0"/>
                <a:ea typeface="黑体" panose="02010609060101010101" pitchFamily="2" charset="-122"/>
              </a:rPr>
              <a:t>=</a:t>
            </a:r>
            <a:r>
              <a:rPr lang="en-US" altLang="zh-CN" b="0" dirty="0">
                <a:latin typeface="Arial" panose="020B0604020202020204" pitchFamily="34" charset="0"/>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5"/>
                                        </p:tgtEl>
                                        <p:attrNameLst>
                                          <p:attrName>style.visibility</p:attrName>
                                        </p:attrNameLst>
                                      </p:cBhvr>
                                      <p:to>
                                        <p:strVal val="visible"/>
                                      </p:to>
                                    </p:set>
                                    <p:animEffect transition="in" filter="blinds(horizontal)">
                                      <p:cBhvr>
                                        <p:cTn id="7" dur="500"/>
                                        <p:tgtEl>
                                          <p:spTgt spid="1187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8439"/>
                                        </p:tgtEl>
                                        <p:attrNameLst>
                                          <p:attrName>style.visibility</p:attrName>
                                        </p:attrNameLst>
                                      </p:cBhvr>
                                      <p:to>
                                        <p:strVal val="visible"/>
                                      </p:to>
                                    </p:set>
                                    <p:animEffect transition="in" filter="blinds(horizontal)">
                                      <p:cBhvr>
                                        <p:cTn id="16" dur="500"/>
                                        <p:tgtEl>
                                          <p:spTgt spid="1843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5" grpId="0" animBg="1"/>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p:nvPr/>
        </p:nvSpPr>
        <p:spPr>
          <a:xfrm>
            <a:off x="681038" y="3889375"/>
            <a:ext cx="6477000" cy="452438"/>
          </a:xfrm>
          <a:prstGeom prst="rect">
            <a:avLst/>
          </a:prstGeom>
          <a:noFill/>
          <a:ln w="9525">
            <a:noFill/>
          </a:ln>
        </p:spPr>
        <p:txBody>
          <a:bodyPr tIns="12696" bIns="12696" anchor="t" anchorCtr="0">
            <a:spAutoFit/>
          </a:bodyPr>
          <a:lstStyle/>
          <a:p>
            <a:pPr eaLnBrk="0" hangingPunct="0"/>
            <a:r>
              <a:rPr lang="zh-CN" altLang="en-US" dirty="0">
                <a:latin typeface="黑体" panose="02010609060101010101" pitchFamily="2" charset="-122"/>
                <a:ea typeface="黑体" panose="02010609060101010101" pitchFamily="2" charset="-122"/>
              </a:rPr>
              <a:t>例如</a:t>
            </a:r>
            <a:r>
              <a:rPr lang="zh-CN" altLang="en-US" sz="2800"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13=23  (mod 10)</a:t>
            </a:r>
            <a:r>
              <a:rPr lang="zh-CN" altLang="en-US" dirty="0">
                <a:latin typeface="Times New Roman" panose="02020603050405020304" pitchFamily="18" charset="0"/>
                <a:ea typeface="黑体" panose="02010609060101010101" pitchFamily="2" charset="-122"/>
              </a:rPr>
              <a:t>， </a:t>
            </a:r>
            <a:r>
              <a:rPr lang="en-US" altLang="zh-CN" dirty="0">
                <a:latin typeface="Arial" panose="020B0604020202020204" pitchFamily="34"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7=5    (mod 12)</a:t>
            </a:r>
            <a:r>
              <a:rPr lang="en-US" altLang="zh-CN" sz="2800" dirty="0">
                <a:latin typeface="Times New Roman" panose="02020603050405020304" pitchFamily="18" charset="0"/>
                <a:ea typeface="黑体" panose="02010609060101010101" pitchFamily="2" charset="-122"/>
              </a:rPr>
              <a:t> </a:t>
            </a:r>
            <a:endParaRPr lang="en-US" altLang="zh-CN" sz="2800" dirty="0">
              <a:latin typeface="Arial" panose="020B0604020202020204" pitchFamily="34" charset="0"/>
              <a:ea typeface="黑体" panose="02010609060101010101" pitchFamily="2" charset="-122"/>
            </a:endParaRPr>
          </a:p>
        </p:txBody>
      </p:sp>
      <p:sp>
        <p:nvSpPr>
          <p:cNvPr id="31746" name="Rectangle 7"/>
          <p:cNvSpPr/>
          <p:nvPr/>
        </p:nvSpPr>
        <p:spPr>
          <a:xfrm>
            <a:off x="285750" y="1285875"/>
            <a:ext cx="1422400" cy="461963"/>
          </a:xfrm>
          <a:prstGeom prst="rect">
            <a:avLst/>
          </a:prstGeom>
          <a:noFill/>
          <a:ln w="9525">
            <a:noFill/>
          </a:ln>
        </p:spPr>
        <p:txBody>
          <a:bodyPr wrap="none" anchor="t" anchorCtr="0">
            <a:spAutoFit/>
          </a:bodyPr>
          <a:lstStyle/>
          <a:p>
            <a:pPr eaLnBrk="0" hangingPunct="0"/>
            <a:r>
              <a:rPr lang="zh-CN" altLang="en-US" dirty="0">
                <a:latin typeface="黑体" panose="02010609060101010101" pitchFamily="2" charset="-122"/>
                <a:ea typeface="黑体" panose="02010609060101010101" pitchFamily="2" charset="-122"/>
              </a:rPr>
              <a:t>模与同余</a:t>
            </a:r>
          </a:p>
        </p:txBody>
      </p:sp>
      <p:sp>
        <p:nvSpPr>
          <p:cNvPr id="31747" name="Rectangle 8"/>
          <p:cNvSpPr/>
          <p:nvPr/>
        </p:nvSpPr>
        <p:spPr>
          <a:xfrm>
            <a:off x="711200" y="1843088"/>
            <a:ext cx="1327150"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① </a:t>
            </a:r>
            <a:r>
              <a:rPr lang="zh-CN" altLang="en-US" dirty="0">
                <a:latin typeface="黑体" panose="02010609060101010101" pitchFamily="2" charset="-122"/>
                <a:ea typeface="黑体" panose="02010609060101010101" pitchFamily="2" charset="-122"/>
              </a:rPr>
              <a:t>模：</a:t>
            </a:r>
          </a:p>
        </p:txBody>
      </p:sp>
      <p:sp>
        <p:nvSpPr>
          <p:cNvPr id="31748" name="Rectangle 9"/>
          <p:cNvSpPr/>
          <p:nvPr/>
        </p:nvSpPr>
        <p:spPr>
          <a:xfrm>
            <a:off x="1733550" y="1843088"/>
            <a:ext cx="7162800"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一个计数器的计数容量叫做模，记为 </a:t>
            </a:r>
            <a:r>
              <a:rPr lang="en-US" altLang="zh-CN" dirty="0">
                <a:latin typeface="黑体" panose="02010609060101010101" pitchFamily="2" charset="-122"/>
                <a:ea typeface="黑体" panose="02010609060101010101" pitchFamily="2" charset="-122"/>
              </a:rPr>
              <a:t>mod</a:t>
            </a:r>
            <a:r>
              <a:rPr lang="zh-CN" altLang="en-US" dirty="0">
                <a:latin typeface="黑体" panose="02010609060101010101" pitchFamily="2" charset="-122"/>
                <a:ea typeface="黑体" panose="02010609060101010101" pitchFamily="2" charset="-122"/>
              </a:rPr>
              <a:t>。</a:t>
            </a:r>
          </a:p>
        </p:txBody>
      </p:sp>
      <p:sp>
        <p:nvSpPr>
          <p:cNvPr id="31749" name="Rectangle 10"/>
          <p:cNvSpPr/>
          <p:nvPr/>
        </p:nvSpPr>
        <p:spPr>
          <a:xfrm>
            <a:off x="1824038" y="2246313"/>
            <a:ext cx="4552950" cy="457200"/>
          </a:xfrm>
          <a:prstGeom prst="rect">
            <a:avLst/>
          </a:prstGeom>
          <a:noFill/>
          <a:ln w="9525">
            <a:noFill/>
          </a:ln>
        </p:spPr>
        <p:txBody>
          <a:bodyPr wrap="non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例如</a:t>
            </a:r>
            <a:r>
              <a:rPr lang="en-US" altLang="zh-CN"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位二进制计数器的模为</a:t>
            </a:r>
            <a:r>
              <a:rPr lang="en-US" altLang="zh-CN" dirty="0">
                <a:latin typeface="黑体" panose="02010609060101010101" pitchFamily="2" charset="-122"/>
                <a:ea typeface="黑体" panose="02010609060101010101" pitchFamily="2" charset="-122"/>
              </a:rPr>
              <a:t>2</a:t>
            </a:r>
            <a:r>
              <a:rPr lang="en-US" altLang="zh-CN" baseline="30000" dirty="0">
                <a:latin typeface="黑体" panose="02010609060101010101" pitchFamily="2" charset="-122"/>
                <a:ea typeface="黑体" panose="02010609060101010101" pitchFamily="2" charset="-122"/>
              </a:rPr>
              <a:t>n</a:t>
            </a:r>
          </a:p>
        </p:txBody>
      </p:sp>
      <p:sp>
        <p:nvSpPr>
          <p:cNvPr id="31750" name="Rectangle 11"/>
          <p:cNvSpPr/>
          <p:nvPr/>
        </p:nvSpPr>
        <p:spPr>
          <a:xfrm>
            <a:off x="681038" y="2603500"/>
            <a:ext cx="1555750" cy="457200"/>
          </a:xfrm>
          <a:prstGeom prst="rect">
            <a:avLst/>
          </a:prstGeom>
          <a:noFill/>
          <a:ln w="9525">
            <a:noFill/>
          </a:ln>
        </p:spPr>
        <p:txBody>
          <a:bodyPr wrap="none" anchor="t" anchorCtr="0">
            <a:spAutoFit/>
          </a:bodyPr>
          <a:lstStyle/>
          <a:p>
            <a:pPr eaLnBrk="0" hangingPunct="0"/>
            <a:r>
              <a:rPr lang="en-US" altLang="zh-CN" dirty="0">
                <a:latin typeface="黑体" panose="02010609060101010101" pitchFamily="2" charset="-122"/>
                <a:ea typeface="黑体" panose="02010609060101010101" pitchFamily="2" charset="-122"/>
              </a:rPr>
              <a:t>② </a:t>
            </a:r>
            <a:r>
              <a:rPr lang="zh-CN" altLang="en-US" dirty="0">
                <a:solidFill>
                  <a:schemeClr val="folHlink"/>
                </a:solidFill>
                <a:latin typeface="黑体" panose="02010609060101010101" pitchFamily="2" charset="-122"/>
                <a:ea typeface="黑体" panose="02010609060101010101" pitchFamily="2" charset="-122"/>
              </a:rPr>
              <a:t>同余</a:t>
            </a:r>
            <a:r>
              <a:rPr lang="zh-CN" altLang="en-US" dirty="0">
                <a:latin typeface="黑体" panose="02010609060101010101" pitchFamily="2" charset="-122"/>
                <a:ea typeface="黑体" panose="02010609060101010101" pitchFamily="2" charset="-122"/>
              </a:rPr>
              <a:t>：</a:t>
            </a:r>
          </a:p>
        </p:txBody>
      </p:sp>
      <p:sp>
        <p:nvSpPr>
          <p:cNvPr id="31751" name="Rectangle 12"/>
          <p:cNvSpPr/>
          <p:nvPr/>
        </p:nvSpPr>
        <p:spPr>
          <a:xfrm>
            <a:off x="609600" y="2674938"/>
            <a:ext cx="7778750" cy="1198562"/>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en-US" altLang="zh-CN" b="0" dirty="0">
                <a:latin typeface="黑体" panose="02010609060101010101" pitchFamily="2" charset="-122"/>
                <a:ea typeface="黑体" panose="02010609060101010101" pitchFamily="2" charset="-122"/>
              </a:rPr>
              <a:t>    </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如果对于两个整数</a:t>
            </a:r>
            <a:r>
              <a:rPr lang="en-US" altLang="zh-CN" dirty="0">
                <a:latin typeface="黑体" panose="02010609060101010101" pitchFamily="2" charset="-122"/>
                <a:ea typeface="黑体" panose="02010609060101010101" pitchFamily="2" charset="-122"/>
              </a:rPr>
              <a:t>a</a:t>
            </a:r>
            <a:r>
              <a:rPr lang="zh-CN" altLang="en-US" dirty="0">
                <a:latin typeface="黑体" panose="02010609060101010101" pitchFamily="2" charset="-122"/>
                <a:ea typeface="黑体" panose="02010609060101010101" pitchFamily="2" charset="-122"/>
              </a:rPr>
              <a:t>和</a:t>
            </a:r>
            <a:r>
              <a:rPr lang="en-US" altLang="zh-CN" dirty="0">
                <a:latin typeface="黑体" panose="02010609060101010101" pitchFamily="2" charset="-122"/>
                <a:ea typeface="黑体" panose="02010609060101010101" pitchFamily="2" charset="-122"/>
              </a:rPr>
              <a:t>b</a:t>
            </a:r>
            <a:r>
              <a:rPr lang="zh-CN" altLang="en-US" dirty="0">
                <a:latin typeface="黑体" panose="02010609060101010101" pitchFamily="2" charset="-122"/>
                <a:ea typeface="黑体" panose="02010609060101010101" pitchFamily="2" charset="-122"/>
              </a:rPr>
              <a:t>，用同一个正整数</a:t>
            </a:r>
            <a:r>
              <a:rPr lang="en-US" altLang="zh-CN" dirty="0">
                <a:latin typeface="黑体" panose="02010609060101010101" pitchFamily="2" charset="-122"/>
                <a:ea typeface="黑体" panose="02010609060101010101" pitchFamily="2" charset="-122"/>
              </a:rPr>
              <a:t>M</a:t>
            </a:r>
            <a:r>
              <a:rPr lang="zh-CN" altLang="en-US" dirty="0">
                <a:latin typeface="黑体" panose="02010609060101010101" pitchFamily="2" charset="-122"/>
                <a:ea typeface="黑体" panose="02010609060101010101" pitchFamily="2" charset="-122"/>
              </a:rPr>
              <a:t>去除，所得余数相等，则称</a:t>
            </a:r>
            <a:r>
              <a:rPr lang="en-US" altLang="zh-CN" dirty="0">
                <a:latin typeface="黑体" panose="02010609060101010101" pitchFamily="2" charset="-122"/>
                <a:ea typeface="黑体" panose="02010609060101010101" pitchFamily="2" charset="-122"/>
              </a:rPr>
              <a:t>a</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b</a:t>
            </a:r>
            <a:r>
              <a:rPr lang="zh-CN" altLang="en-US" dirty="0">
                <a:latin typeface="黑体" panose="02010609060101010101" pitchFamily="2" charset="-122"/>
                <a:ea typeface="黑体" panose="02010609060101010101" pitchFamily="2" charset="-122"/>
              </a:rPr>
              <a:t>对模数</a:t>
            </a:r>
            <a:r>
              <a:rPr lang="en-US" altLang="zh-CN" dirty="0">
                <a:latin typeface="黑体" panose="02010609060101010101" pitchFamily="2" charset="-122"/>
                <a:ea typeface="黑体" panose="02010609060101010101" pitchFamily="2" charset="-122"/>
              </a:rPr>
              <a:t>M</a:t>
            </a:r>
            <a:r>
              <a:rPr lang="zh-CN" altLang="en-US" dirty="0">
                <a:latin typeface="黑体" panose="02010609060101010101" pitchFamily="2" charset="-122"/>
                <a:ea typeface="黑体" panose="02010609060101010101" pitchFamily="2" charset="-122"/>
              </a:rPr>
              <a:t>是同余的。              记为：</a:t>
            </a:r>
            <a:r>
              <a:rPr lang="en-US" altLang="zh-CN" dirty="0">
                <a:solidFill>
                  <a:srgbClr val="FF3300"/>
                </a:solidFill>
                <a:latin typeface="黑体" panose="02010609060101010101" pitchFamily="2" charset="-122"/>
                <a:ea typeface="黑体" panose="02010609060101010101" pitchFamily="2" charset="-122"/>
              </a:rPr>
              <a:t>a=b  (mod M)</a:t>
            </a:r>
          </a:p>
        </p:txBody>
      </p:sp>
      <p:pic>
        <p:nvPicPr>
          <p:cNvPr id="31752" name="Picture 12" descr="C:\Documents and Settings\Administrator\Application Data\Tencent\Users\68046508\QQ\WinTemp\RichOle\~Q8_)H8D}A)`2])NKCU()_3.jpg"/>
          <p:cNvPicPr>
            <a:picLocks noChangeAspect="1"/>
          </p:cNvPicPr>
          <p:nvPr/>
        </p:nvPicPr>
        <p:blipFill>
          <a:blip r:embed="rId2"/>
          <a:stretch>
            <a:fillRect/>
          </a:stretch>
        </p:blipFill>
        <p:spPr>
          <a:xfrm>
            <a:off x="511175" y="4406900"/>
            <a:ext cx="7002463" cy="1643063"/>
          </a:xfrm>
          <a:prstGeom prst="rect">
            <a:avLst/>
          </a:prstGeom>
          <a:noFill/>
          <a:ln w="9525">
            <a:noFill/>
          </a:ln>
        </p:spPr>
      </p:pic>
      <p:sp>
        <p:nvSpPr>
          <p:cNvPr id="31753" name="Rectangle 2"/>
          <p:cNvSpPr txBox="1"/>
          <p:nvPr/>
        </p:nvSpPr>
        <p:spPr>
          <a:xfrm>
            <a:off x="1143000" y="381000"/>
            <a:ext cx="6705600" cy="563563"/>
          </a:xfrm>
          <a:prstGeom prst="rect">
            <a:avLst/>
          </a:prstGeom>
          <a:noFill/>
          <a:ln w="9525">
            <a:noFill/>
          </a:ln>
        </p:spPr>
        <p:txBody>
          <a:bodyPr anchor="t" anchorCtr="0"/>
          <a:lstStyle/>
          <a:p>
            <a:r>
              <a:rPr lang="en-US" altLang="zh-CN" sz="3200">
                <a:solidFill>
                  <a:schemeClr val="bg1"/>
                </a:solidFill>
                <a:latin typeface="黑体" panose="02010609060101010101" pitchFamily="2" charset="-122"/>
                <a:ea typeface="黑体" panose="02010609060101010101" pitchFamily="2" charset="-122"/>
              </a:rPr>
              <a:t>2</a:t>
            </a:r>
            <a:r>
              <a:rPr lang="zh-CN" altLang="en-US" sz="3200">
                <a:solidFill>
                  <a:schemeClr val="bg1"/>
                </a:solidFill>
                <a:latin typeface="黑体" panose="02010609060101010101" pitchFamily="2" charset="-122"/>
                <a:ea typeface="黑体" panose="02010609060101010101" pitchFamily="2" charset="-122"/>
              </a:rPr>
              <a:t>、补码表示法</a:t>
            </a:r>
            <a:endParaRPr lang="zh-CN" altLang="en-US" sz="32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p:nvPr/>
        </p:nvSpPr>
        <p:spPr>
          <a:xfrm>
            <a:off x="714375" y="2579688"/>
            <a:ext cx="7924800"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① </a:t>
            </a:r>
            <a:r>
              <a:rPr lang="zh-CN" altLang="en-US" dirty="0">
                <a:latin typeface="黑体" panose="02010609060101010101" pitchFamily="2" charset="-122"/>
                <a:ea typeface="黑体" panose="02010609060101010101" pitchFamily="2" charset="-122"/>
              </a:rPr>
              <a:t>用</a:t>
            </a:r>
            <a:r>
              <a:rPr lang="en-US" altLang="zh-CN"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位二进制数表示整数补码</a:t>
            </a:r>
            <a:r>
              <a:rPr lang="en-US" altLang="zh-CN" b="0" dirty="0">
                <a:latin typeface="黑体" panose="02010609060101010101" pitchFamily="2" charset="-122"/>
                <a:ea typeface="黑体" panose="02010609060101010101" pitchFamily="2" charset="-122"/>
              </a:rPr>
              <a:t>(</a:t>
            </a:r>
            <a:r>
              <a:rPr lang="en-US" altLang="zh-CN" dirty="0">
                <a:solidFill>
                  <a:srgbClr val="FF3300"/>
                </a:solidFill>
                <a:latin typeface="黑体" panose="02010609060101010101" pitchFamily="2" charset="-122"/>
                <a:ea typeface="黑体" panose="02010609060101010101" pitchFamily="2" charset="-122"/>
              </a:rPr>
              <a:t>n</a:t>
            </a:r>
            <a:r>
              <a:rPr lang="zh-CN" altLang="en-US" dirty="0">
                <a:solidFill>
                  <a:srgbClr val="FF3300"/>
                </a:solidFill>
                <a:latin typeface="黑体" panose="02010609060101010101" pitchFamily="2" charset="-122"/>
                <a:ea typeface="黑体" panose="02010609060101010101" pitchFamily="2" charset="-122"/>
              </a:rPr>
              <a:t>包括一位符号</a:t>
            </a:r>
            <a:r>
              <a:rPr lang="en-US" altLang="zh-CN" b="0" dirty="0">
                <a:latin typeface="黑体" panose="02010609060101010101" pitchFamily="2" charset="-122"/>
                <a:ea typeface="黑体" panose="02010609060101010101" pitchFamily="2" charset="-122"/>
              </a:rPr>
              <a:t>)</a:t>
            </a:r>
            <a:r>
              <a:rPr lang="zh-CN" altLang="en-US" b="0" dirty="0">
                <a:latin typeface="黑体" panose="02010609060101010101" pitchFamily="2" charset="-122"/>
                <a:ea typeface="黑体" panose="02010609060101010101" pitchFamily="2" charset="-122"/>
              </a:rPr>
              <a:t>，</a:t>
            </a:r>
            <a:endParaRPr lang="zh-CN" altLang="en-US" b="0" dirty="0">
              <a:latin typeface="Arial" panose="020B0604020202020204" pitchFamily="34" charset="0"/>
              <a:ea typeface="黑体" panose="02010609060101010101" pitchFamily="2" charset="-122"/>
            </a:endParaRPr>
          </a:p>
        </p:txBody>
      </p:sp>
      <p:sp>
        <p:nvSpPr>
          <p:cNvPr id="32770" name="Rectangle 8"/>
          <p:cNvSpPr/>
          <p:nvPr/>
        </p:nvSpPr>
        <p:spPr>
          <a:xfrm>
            <a:off x="1423988" y="1743075"/>
            <a:ext cx="7162800" cy="830997"/>
          </a:xfrm>
          <a:prstGeom prst="rect">
            <a:avLst/>
          </a:prstGeom>
          <a:noFill/>
          <a:ln w="9525">
            <a:noFill/>
          </a:ln>
        </p:spPr>
        <p:txBody>
          <a:bodyPr anchor="t" anchorCtr="0">
            <a:spAutoFit/>
          </a:bodyPr>
          <a:lstStyle/>
          <a:p>
            <a:pPr eaLnBrk="0" hangingPunct="0">
              <a:spcBef>
                <a:spcPct val="50000"/>
              </a:spcBef>
            </a:pPr>
            <a:r>
              <a:rPr lang="zh-CN" altLang="en-US" dirty="0">
                <a:highlight>
                  <a:srgbClr val="FFFF00"/>
                </a:highlight>
                <a:latin typeface="黑体" panose="02010609060101010101" pitchFamily="2" charset="-122"/>
                <a:ea typeface="黑体" panose="02010609060101010101" pitchFamily="2" charset="-122"/>
              </a:rPr>
              <a:t>任意一个数</a:t>
            </a:r>
            <a:r>
              <a:rPr lang="en-US" altLang="zh-CN" dirty="0">
                <a:highlight>
                  <a:srgbClr val="FFFF00"/>
                </a:highlight>
                <a:latin typeface="黑体" panose="02010609060101010101" pitchFamily="2" charset="-122"/>
                <a:ea typeface="黑体" panose="02010609060101010101" pitchFamily="2" charset="-122"/>
              </a:rPr>
              <a:t>X</a:t>
            </a:r>
            <a:r>
              <a:rPr lang="zh-CN" altLang="en-US" dirty="0">
                <a:highlight>
                  <a:srgbClr val="FFFF00"/>
                </a:highlight>
                <a:latin typeface="黑体" panose="02010609060101010101" pitchFamily="2" charset="-122"/>
                <a:ea typeface="黑体" panose="02010609060101010101" pitchFamily="2" charset="-122"/>
              </a:rPr>
              <a:t>的补码，等于该数加上其模数</a:t>
            </a:r>
            <a:r>
              <a:rPr lang="en-US" altLang="zh-CN" dirty="0">
                <a:highlight>
                  <a:srgbClr val="FFFF00"/>
                </a:highlight>
                <a:latin typeface="黑体" panose="02010609060101010101" pitchFamily="2" charset="-122"/>
                <a:ea typeface="黑体" panose="02010609060101010101" pitchFamily="2" charset="-122"/>
              </a:rPr>
              <a:t>M</a:t>
            </a:r>
            <a:r>
              <a:rPr lang="zh-CN" altLang="en-US" dirty="0">
                <a:highlight>
                  <a:srgbClr val="FFFF00"/>
                </a:highlight>
                <a:latin typeface="黑体" panose="02010609060101010101" pitchFamily="2" charset="-122"/>
                <a:ea typeface="黑体" panose="02010609060101010101" pitchFamily="2" charset="-122"/>
              </a:rPr>
              <a:t>，    即   </a:t>
            </a:r>
            <a:r>
              <a:rPr lang="en-US" altLang="zh-CN" dirty="0">
                <a:highlight>
                  <a:srgbClr val="FFFF00"/>
                </a:highlight>
                <a:latin typeface="黑体" panose="02010609060101010101" pitchFamily="2" charset="-122"/>
                <a:ea typeface="黑体" panose="02010609060101010101" pitchFamily="2" charset="-122"/>
              </a:rPr>
              <a:t>[X]</a:t>
            </a:r>
            <a:r>
              <a:rPr lang="zh-CN" altLang="en-US" baseline="-30000" dirty="0">
                <a:highlight>
                  <a:srgbClr val="FFFF00"/>
                </a:highlight>
                <a:latin typeface="黑体" panose="02010609060101010101" pitchFamily="2" charset="-122"/>
                <a:ea typeface="黑体" panose="02010609060101010101" pitchFamily="2" charset="-122"/>
              </a:rPr>
              <a:t>补</a:t>
            </a:r>
            <a:r>
              <a:rPr lang="en-US" altLang="zh-CN" dirty="0">
                <a:highlight>
                  <a:srgbClr val="FFFF00"/>
                </a:highlight>
                <a:latin typeface="黑体" panose="02010609060101010101" pitchFamily="2" charset="-122"/>
                <a:ea typeface="黑体" panose="02010609060101010101" pitchFamily="2" charset="-122"/>
              </a:rPr>
              <a:t>=X+M  (Mod M)</a:t>
            </a:r>
          </a:p>
        </p:txBody>
      </p:sp>
      <p:grpSp>
        <p:nvGrpSpPr>
          <p:cNvPr id="32771" name="组合 8"/>
          <p:cNvGrpSpPr/>
          <p:nvPr/>
        </p:nvGrpSpPr>
        <p:grpSpPr>
          <a:xfrm>
            <a:off x="1285875" y="3008313"/>
            <a:ext cx="5340350" cy="1055687"/>
            <a:chOff x="1593850" y="4267200"/>
            <a:chExt cx="5340350" cy="1055688"/>
          </a:xfrm>
        </p:grpSpPr>
        <p:graphicFrame>
          <p:nvGraphicFramePr>
            <p:cNvPr id="32772" name="Object 5"/>
            <p:cNvGraphicFramePr>
              <a:graphicFrameLocks noChangeAspect="1"/>
            </p:cNvGraphicFramePr>
            <p:nvPr/>
          </p:nvGraphicFramePr>
          <p:xfrm>
            <a:off x="2362200" y="4267200"/>
            <a:ext cx="4572000" cy="1055688"/>
          </p:xfrm>
          <a:graphic>
            <a:graphicData uri="http://schemas.openxmlformats.org/presentationml/2006/ole">
              <mc:AlternateContent xmlns:mc="http://schemas.openxmlformats.org/markup-compatibility/2006">
                <mc:Choice xmlns:v="urn:schemas-microsoft-com:vml" Requires="v">
                  <p:oleObj r:id="rId3" imgW="2044700" imgH="482600" progId="Equation.3">
                    <p:embed/>
                  </p:oleObj>
                </mc:Choice>
                <mc:Fallback>
                  <p:oleObj r:id="rId3" imgW="2044700" imgH="482600" progId="Equation.3">
                    <p:embed/>
                    <p:pic>
                      <p:nvPicPr>
                        <p:cNvPr id="0" name="图片 3079"/>
                        <p:cNvPicPr/>
                        <p:nvPr/>
                      </p:nvPicPr>
                      <p:blipFill>
                        <a:blip r:embed="rId4"/>
                        <a:stretch>
                          <a:fillRect/>
                        </a:stretch>
                      </p:blipFill>
                      <p:spPr>
                        <a:xfrm>
                          <a:off x="2362200" y="4267200"/>
                          <a:ext cx="4572000" cy="1055688"/>
                        </a:xfrm>
                        <a:prstGeom prst="rect">
                          <a:avLst/>
                        </a:prstGeom>
                        <a:noFill/>
                        <a:ln w="38100">
                          <a:noFill/>
                          <a:miter/>
                        </a:ln>
                      </p:spPr>
                    </p:pic>
                  </p:oleObj>
                </mc:Fallback>
              </mc:AlternateContent>
            </a:graphicData>
          </a:graphic>
        </p:graphicFrame>
        <p:sp>
          <p:nvSpPr>
            <p:cNvPr id="32773" name="Rectangle 9"/>
            <p:cNvSpPr/>
            <p:nvPr/>
          </p:nvSpPr>
          <p:spPr>
            <a:xfrm>
              <a:off x="1593850" y="4562475"/>
              <a:ext cx="641350" cy="457200"/>
            </a:xfrm>
            <a:prstGeom prst="rect">
              <a:avLst/>
            </a:prstGeom>
            <a:noFill/>
            <a:ln w="9525">
              <a:noFill/>
            </a:ln>
          </p:spPr>
          <p:txBody>
            <a:bodyPr wrap="none" anchor="t" anchorCtr="0">
              <a:spAutoFit/>
            </a:bodyPr>
            <a:lstStyle/>
            <a:p>
              <a:pPr eaLnBrk="0" hangingPunct="0"/>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a:t>
              </a:r>
            </a:p>
          </p:txBody>
        </p:sp>
      </p:grpSp>
      <p:sp>
        <p:nvSpPr>
          <p:cNvPr id="32774" name="Rectangle 10"/>
          <p:cNvSpPr/>
          <p:nvPr/>
        </p:nvSpPr>
        <p:spPr>
          <a:xfrm>
            <a:off x="509588" y="1285875"/>
            <a:ext cx="3048000" cy="457200"/>
          </a:xfrm>
          <a:prstGeom prst="rect">
            <a:avLst/>
          </a:prstGeom>
          <a:noFill/>
          <a:ln w="9525">
            <a:noFill/>
          </a:ln>
        </p:spPr>
        <p:txBody>
          <a:bodyPr anchor="t" anchorCtr="0">
            <a:spAutoFit/>
          </a:bodyPr>
          <a:lstStyle/>
          <a:p>
            <a:pPr eaLnBrk="0" hangingPunct="0"/>
            <a:r>
              <a:rPr lang="zh-CN" altLang="en-US" dirty="0">
                <a:latin typeface="黑体" panose="02010609060101010101" pitchFamily="2" charset="-122"/>
                <a:ea typeface="黑体" panose="02010609060101010101" pitchFamily="2" charset="-122"/>
              </a:rPr>
              <a:t>补码的定义</a:t>
            </a:r>
            <a:r>
              <a:rPr lang="zh-CN" altLang="en-US" dirty="0">
                <a:latin typeface="Arial" panose="020B0604020202020204" pitchFamily="34" charset="0"/>
                <a:ea typeface="黑体" panose="02010609060101010101" pitchFamily="2" charset="-122"/>
              </a:rPr>
              <a:t> </a:t>
            </a:r>
          </a:p>
        </p:txBody>
      </p:sp>
      <p:sp>
        <p:nvSpPr>
          <p:cNvPr id="32775" name="Rectangle 7"/>
          <p:cNvSpPr/>
          <p:nvPr/>
        </p:nvSpPr>
        <p:spPr>
          <a:xfrm>
            <a:off x="0" y="4079875"/>
            <a:ext cx="5800725" cy="461963"/>
          </a:xfrm>
          <a:prstGeom prst="rect">
            <a:avLst/>
          </a:prstGeom>
          <a:noFill/>
          <a:ln w="9525">
            <a:noFill/>
          </a:ln>
        </p:spPr>
        <p:txBody>
          <a:bodyPr anchor="t" anchorCtr="0">
            <a:spAutoFit/>
          </a:bodyPr>
          <a:lstStyle/>
          <a:p>
            <a:pPr indent="800100" eaLnBrk="0" hangingPunct="0"/>
            <a:r>
              <a:rPr lang="en-US" altLang="zh-CN" dirty="0">
                <a:latin typeface="黑体" panose="02010609060101010101" pitchFamily="2" charset="-122"/>
                <a:ea typeface="黑体" panose="02010609060101010101" pitchFamily="2" charset="-122"/>
              </a:rPr>
              <a:t>② </a:t>
            </a:r>
            <a:r>
              <a:rPr lang="zh-CN" altLang="en-US" dirty="0">
                <a:latin typeface="黑体" panose="02010609060101010101" pitchFamily="2" charset="-122"/>
                <a:ea typeface="黑体" panose="02010609060101010101" pitchFamily="2" charset="-122"/>
              </a:rPr>
              <a:t>用</a:t>
            </a:r>
            <a:r>
              <a:rPr lang="en-US" altLang="zh-CN"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位二进制表示小数的补码</a:t>
            </a:r>
          </a:p>
        </p:txBody>
      </p:sp>
      <p:graphicFrame>
        <p:nvGraphicFramePr>
          <p:cNvPr id="32776" name="Object 9"/>
          <p:cNvGraphicFramePr>
            <a:graphicFrameLocks noChangeAspect="1"/>
          </p:cNvGraphicFramePr>
          <p:nvPr/>
        </p:nvGraphicFramePr>
        <p:xfrm>
          <a:off x="1428750" y="4579938"/>
          <a:ext cx="2774950" cy="795337"/>
        </p:xfrm>
        <a:graphic>
          <a:graphicData uri="http://schemas.openxmlformats.org/presentationml/2006/ole">
            <mc:AlternateContent xmlns:mc="http://schemas.openxmlformats.org/markup-compatibility/2006">
              <mc:Choice xmlns:v="urn:schemas-microsoft-com:vml" Requires="v">
                <p:oleObj r:id="rId5" imgW="1739900" imgH="457200" progId="Equation.3">
                  <p:embed/>
                </p:oleObj>
              </mc:Choice>
              <mc:Fallback>
                <p:oleObj r:id="rId5" imgW="1739900" imgH="457200" progId="Equation.3">
                  <p:embed/>
                  <p:pic>
                    <p:nvPicPr>
                      <p:cNvPr id="0" name="图片 3080"/>
                      <p:cNvPicPr/>
                      <p:nvPr/>
                    </p:nvPicPr>
                    <p:blipFill>
                      <a:blip r:embed="rId6"/>
                      <a:stretch>
                        <a:fillRect/>
                      </a:stretch>
                    </p:blipFill>
                    <p:spPr>
                      <a:xfrm>
                        <a:off x="1428750" y="4579938"/>
                        <a:ext cx="2774950" cy="795337"/>
                      </a:xfrm>
                      <a:prstGeom prst="rect">
                        <a:avLst/>
                      </a:prstGeom>
                      <a:noFill/>
                      <a:ln w="38100">
                        <a:noFill/>
                        <a:miter/>
                      </a:ln>
                    </p:spPr>
                  </p:pic>
                </p:oleObj>
              </mc:Fallback>
            </mc:AlternateContent>
          </a:graphicData>
        </a:graphic>
      </p:graphicFrame>
      <p:sp>
        <p:nvSpPr>
          <p:cNvPr id="12" name="Rectangle 9"/>
          <p:cNvSpPr>
            <a:spLocks noChangeArrowheads="1"/>
          </p:cNvSpPr>
          <p:nvPr/>
        </p:nvSpPr>
        <p:spPr bwMode="auto">
          <a:xfrm>
            <a:off x="1285875" y="5365750"/>
            <a:ext cx="4351338" cy="457200"/>
          </a:xfrm>
          <a:prstGeom prst="rect">
            <a:avLst/>
          </a:prstGeom>
          <a:noFill/>
          <a:ln w="9525">
            <a:noFill/>
            <a:miter lim="800000"/>
          </a:ln>
        </p:spPr>
        <p:txBody>
          <a:bodyPr wrap="none">
            <a:spAutoFit/>
          </a:bodyPr>
          <a:lstStyle/>
          <a:p>
            <a:pPr marL="0" marR="0" lvl="0" indent="0" algn="l" defTabSz="914400" rtl="0" eaLnBrk="0" fontAlgn="base" latinLnBrk="0" hangingPunct="0">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即：  </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1"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mn-cs"/>
              </a:rPr>
              <a:t>X</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zh-CN" altLang="en-US" sz="2400" b="1" i="0" u="none" strike="noStrike" kern="1200" cap="none" spc="0" normalizeH="0" baseline="-30000" noProof="0" dirty="0">
                <a:ln>
                  <a:noFill/>
                </a:ln>
                <a:solidFill>
                  <a:schemeClr val="tx1"/>
                </a:solidFill>
                <a:effectLst/>
                <a:uLnTx/>
                <a:uFillTx/>
                <a:latin typeface="黑体" panose="02010609060101010101" pitchFamily="2" charset="-122"/>
                <a:ea typeface="黑体" panose="02010609060101010101" pitchFamily="2" charset="-122"/>
                <a:cs typeface="+mn-cs"/>
              </a:rPr>
              <a:t>补</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0" u="none" strike="noStrike" kern="1200" cap="none" spc="0" normalizeH="0" baseline="0" noProof="0" dirty="0">
                <a:ln>
                  <a:noFill/>
                </a:ln>
                <a:solidFill>
                  <a:schemeClr val="tx1"/>
                </a:solidFill>
                <a:effectLst/>
                <a:highlight>
                  <a:srgbClr val="FFFF00"/>
                </a:highlight>
                <a:uLnTx/>
                <a:uFillTx/>
                <a:latin typeface="黑体" panose="02010609060101010101" pitchFamily="2" charset="-122"/>
                <a:ea typeface="黑体" panose="02010609060101010101" pitchFamily="2" charset="-122"/>
                <a:cs typeface="+mn-cs"/>
              </a:rPr>
              <a:t>2+</a:t>
            </a:r>
            <a:r>
              <a:rPr kumimoji="0" lang="en-US" sz="2400" b="1" i="0" u="none" strike="noStrike" kern="1200" cap="none" spc="0" normalizeH="0" baseline="0" noProof="0" dirty="0">
                <a:ln>
                  <a:noFill/>
                </a:ln>
                <a:solidFill>
                  <a:schemeClr val="tx1"/>
                </a:solidFill>
                <a:effectLst/>
                <a:highlight>
                  <a:srgbClr val="FFFF00"/>
                </a:highlight>
                <a:uLnTx/>
                <a:uFillTx/>
                <a:latin typeface="Times New Roman" panose="02020603050405020304" pitchFamily="18" charset="0"/>
                <a:ea typeface="黑体" panose="02010609060101010101" pitchFamily="2" charset="-122"/>
                <a:cs typeface="+mn-cs"/>
              </a:rPr>
              <a:t>X</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    (mod 2)</a:t>
            </a:r>
          </a:p>
        </p:txBody>
      </p:sp>
      <p:sp>
        <p:nvSpPr>
          <p:cNvPr id="32778" name="Rectangle 2"/>
          <p:cNvSpPr txBox="1"/>
          <p:nvPr/>
        </p:nvSpPr>
        <p:spPr>
          <a:xfrm>
            <a:off x="1143000" y="381000"/>
            <a:ext cx="6705600" cy="563563"/>
          </a:xfrm>
          <a:prstGeom prst="rect">
            <a:avLst/>
          </a:prstGeom>
          <a:noFill/>
          <a:ln w="9525">
            <a:noFill/>
          </a:ln>
        </p:spPr>
        <p:txBody>
          <a:bodyPr anchor="t" anchorCtr="0"/>
          <a:lstStyle/>
          <a:p>
            <a:r>
              <a:rPr lang="en-US" altLang="zh-CN" sz="3200">
                <a:solidFill>
                  <a:schemeClr val="bg1"/>
                </a:solidFill>
                <a:latin typeface="黑体" panose="02010609060101010101" pitchFamily="2" charset="-122"/>
                <a:ea typeface="黑体" panose="02010609060101010101" pitchFamily="2" charset="-122"/>
              </a:rPr>
              <a:t>2</a:t>
            </a:r>
            <a:r>
              <a:rPr lang="zh-CN" altLang="en-US" sz="3200">
                <a:solidFill>
                  <a:schemeClr val="bg1"/>
                </a:solidFill>
                <a:latin typeface="黑体" panose="02010609060101010101" pitchFamily="2" charset="-122"/>
                <a:ea typeface="黑体" panose="02010609060101010101" pitchFamily="2" charset="-122"/>
              </a:rPr>
              <a:t>、补码表示法</a:t>
            </a:r>
            <a:endParaRPr lang="zh-CN" altLang="en-US" sz="32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170" name="Rectangle 2"/>
          <p:cNvSpPr>
            <a:spLocks noGrp="1"/>
          </p:cNvSpPr>
          <p:nvPr>
            <p:ph type="title"/>
          </p:nvPr>
        </p:nvSpPr>
        <p:spPr/>
        <p:txBody>
          <a:bodyPr wrap="square" lIns="91440" tIns="45720" rIns="91440" bIns="45720" anchor="ctr" anchorCtr="0"/>
          <a:lstStyle/>
          <a:p>
            <a:pPr eaLnBrk="1" hangingPunct="1"/>
            <a:r>
              <a:rPr lang="zh-CN" altLang="en-US" dirty="0"/>
              <a:t>数据与文字的表示方法</a:t>
            </a:r>
          </a:p>
        </p:txBody>
      </p:sp>
      <p:sp>
        <p:nvSpPr>
          <p:cNvPr id="2057" name="AutoShape 9"/>
          <p:cNvSpPr>
            <a:spLocks noChangeArrowheads="1"/>
          </p:cNvSpPr>
          <p:nvPr/>
        </p:nvSpPr>
        <p:spPr bwMode="gray">
          <a:xfrm>
            <a:off x="1874838" y="1093788"/>
            <a:ext cx="4541838" cy="4318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58" name="AutoShape 10"/>
          <p:cNvSpPr>
            <a:spLocks noChangeArrowheads="1"/>
          </p:cNvSpPr>
          <p:nvPr/>
        </p:nvSpPr>
        <p:spPr bwMode="gray">
          <a:xfrm>
            <a:off x="1476375" y="981075"/>
            <a:ext cx="717550" cy="6477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59" name="AutoShape 11"/>
          <p:cNvSpPr>
            <a:spLocks noChangeArrowheads="1"/>
          </p:cNvSpPr>
          <p:nvPr/>
        </p:nvSpPr>
        <p:spPr bwMode="gray">
          <a:xfrm>
            <a:off x="1874838" y="1754188"/>
            <a:ext cx="4541838" cy="479425"/>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60" name="AutoShape 12"/>
          <p:cNvSpPr>
            <a:spLocks noChangeArrowheads="1"/>
          </p:cNvSpPr>
          <p:nvPr/>
        </p:nvSpPr>
        <p:spPr bwMode="gray">
          <a:xfrm>
            <a:off x="1476375" y="1628775"/>
            <a:ext cx="717550" cy="720725"/>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61" name="AutoShape 13"/>
          <p:cNvSpPr>
            <a:spLocks noChangeArrowheads="1"/>
          </p:cNvSpPr>
          <p:nvPr/>
        </p:nvSpPr>
        <p:spPr bwMode="gray">
          <a:xfrm>
            <a:off x="1874838" y="2435225"/>
            <a:ext cx="4541838" cy="479425"/>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62" name="AutoShape 14"/>
          <p:cNvSpPr>
            <a:spLocks noChangeArrowheads="1"/>
          </p:cNvSpPr>
          <p:nvPr/>
        </p:nvSpPr>
        <p:spPr bwMode="gray">
          <a:xfrm>
            <a:off x="1476375" y="2276475"/>
            <a:ext cx="717550" cy="720725"/>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63" name="AutoShape 15"/>
          <p:cNvSpPr>
            <a:spLocks noChangeArrowheads="1"/>
          </p:cNvSpPr>
          <p:nvPr/>
        </p:nvSpPr>
        <p:spPr bwMode="gray">
          <a:xfrm>
            <a:off x="1874838" y="3155950"/>
            <a:ext cx="4541838" cy="479425"/>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64" name="AutoShape 16"/>
          <p:cNvSpPr>
            <a:spLocks noChangeArrowheads="1"/>
          </p:cNvSpPr>
          <p:nvPr/>
        </p:nvSpPr>
        <p:spPr bwMode="gray">
          <a:xfrm>
            <a:off x="1476375" y="2997200"/>
            <a:ext cx="717550" cy="720725"/>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7179" name="Text Box 17"/>
          <p:cNvSpPr txBox="1"/>
          <p:nvPr/>
        </p:nvSpPr>
        <p:spPr>
          <a:xfrm>
            <a:off x="2114550" y="3181350"/>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p>
        </p:txBody>
      </p:sp>
      <p:sp>
        <p:nvSpPr>
          <p:cNvPr id="7180" name="Text Box 18"/>
          <p:cNvSpPr txBox="1"/>
          <p:nvPr/>
        </p:nvSpPr>
        <p:spPr>
          <a:xfrm>
            <a:off x="2139950" y="1100138"/>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2" action="ppaction://hlinksldjump"/>
              </a:rPr>
              <a:t>数值数据的表示</a:t>
            </a:r>
            <a:endParaRPr lang="zh-CN" altLang="en-US" dirty="0">
              <a:latin typeface="黑体" panose="02010609060101010101" pitchFamily="2" charset="-122"/>
              <a:ea typeface="黑体" panose="02010609060101010101" pitchFamily="2" charset="-122"/>
            </a:endParaRPr>
          </a:p>
        </p:txBody>
      </p:sp>
      <p:sp>
        <p:nvSpPr>
          <p:cNvPr id="7181" name="Text Box 19"/>
          <p:cNvSpPr txBox="1"/>
          <p:nvPr/>
        </p:nvSpPr>
        <p:spPr>
          <a:xfrm>
            <a:off x="1547813" y="1087438"/>
            <a:ext cx="617537"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2.1</a:t>
            </a:r>
          </a:p>
        </p:txBody>
      </p:sp>
      <p:sp>
        <p:nvSpPr>
          <p:cNvPr id="7182" name="Text Box 20"/>
          <p:cNvSpPr txBox="1"/>
          <p:nvPr/>
        </p:nvSpPr>
        <p:spPr>
          <a:xfrm>
            <a:off x="2114550" y="3176588"/>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3" action="ppaction://hlinksldjump"/>
              </a:rPr>
              <a:t>浮点机器数的表示方法</a:t>
            </a:r>
            <a:endParaRPr lang="zh-CN" altLang="en-US" dirty="0">
              <a:latin typeface="黑体" panose="02010609060101010101" pitchFamily="2" charset="-122"/>
              <a:ea typeface="黑体" panose="02010609060101010101" pitchFamily="2" charset="-122"/>
            </a:endParaRPr>
          </a:p>
        </p:txBody>
      </p:sp>
      <p:sp>
        <p:nvSpPr>
          <p:cNvPr id="7183" name="Text Box 21"/>
          <p:cNvSpPr txBox="1"/>
          <p:nvPr/>
        </p:nvSpPr>
        <p:spPr>
          <a:xfrm>
            <a:off x="2114550" y="1789113"/>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4" action="ppaction://hlinksldjump"/>
              </a:rPr>
              <a:t>数据格式</a:t>
            </a:r>
            <a:endParaRPr lang="zh-CN" altLang="en-US" dirty="0">
              <a:latin typeface="黑体" panose="02010609060101010101" pitchFamily="2" charset="-122"/>
              <a:ea typeface="黑体" panose="02010609060101010101" pitchFamily="2" charset="-122"/>
            </a:endParaRPr>
          </a:p>
        </p:txBody>
      </p:sp>
      <p:sp>
        <p:nvSpPr>
          <p:cNvPr id="7184" name="Text Box 22"/>
          <p:cNvSpPr txBox="1"/>
          <p:nvPr/>
        </p:nvSpPr>
        <p:spPr>
          <a:xfrm>
            <a:off x="1577975" y="1747838"/>
            <a:ext cx="617538"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2.2</a:t>
            </a:r>
          </a:p>
        </p:txBody>
      </p:sp>
      <p:sp>
        <p:nvSpPr>
          <p:cNvPr id="7185" name="Text Box 23"/>
          <p:cNvSpPr txBox="1"/>
          <p:nvPr/>
        </p:nvSpPr>
        <p:spPr>
          <a:xfrm>
            <a:off x="2114550" y="2493963"/>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5" action="ppaction://hlinksldjump"/>
              </a:rPr>
              <a:t>定点机器数的表示方法</a:t>
            </a:r>
            <a:endParaRPr lang="zh-CN" altLang="en-US" dirty="0">
              <a:latin typeface="黑体" panose="02010609060101010101" pitchFamily="2" charset="-122"/>
              <a:ea typeface="黑体" panose="02010609060101010101" pitchFamily="2" charset="-122"/>
            </a:endParaRPr>
          </a:p>
        </p:txBody>
      </p:sp>
      <p:sp>
        <p:nvSpPr>
          <p:cNvPr id="7186" name="Text Box 24"/>
          <p:cNvSpPr txBox="1"/>
          <p:nvPr/>
        </p:nvSpPr>
        <p:spPr>
          <a:xfrm>
            <a:off x="1579563" y="2447925"/>
            <a:ext cx="688975"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2.3</a:t>
            </a:r>
          </a:p>
        </p:txBody>
      </p:sp>
      <p:pic>
        <p:nvPicPr>
          <p:cNvPr id="7187" name="Picture 25" descr="2"/>
          <p:cNvPicPr>
            <a:picLocks noChangeAspect="1"/>
          </p:cNvPicPr>
          <p:nvPr/>
        </p:nvPicPr>
        <p:blipFill>
          <a:blip r:embed="rId6"/>
          <a:stretch>
            <a:fillRect/>
          </a:stretch>
        </p:blipFill>
        <p:spPr>
          <a:xfrm>
            <a:off x="6732588" y="6402388"/>
            <a:ext cx="719137" cy="266700"/>
          </a:xfrm>
          <a:prstGeom prst="rect">
            <a:avLst/>
          </a:prstGeom>
          <a:noFill/>
          <a:ln w="9525">
            <a:noFill/>
          </a:ln>
        </p:spPr>
      </p:pic>
      <p:sp>
        <p:nvSpPr>
          <p:cNvPr id="7188" name="Text Box 27"/>
          <p:cNvSpPr txBox="1"/>
          <p:nvPr/>
        </p:nvSpPr>
        <p:spPr>
          <a:xfrm>
            <a:off x="1547813" y="3151188"/>
            <a:ext cx="647700"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2.4</a:t>
            </a:r>
          </a:p>
        </p:txBody>
      </p:sp>
      <p:sp>
        <p:nvSpPr>
          <p:cNvPr id="2084" name="AutoShape 36"/>
          <p:cNvSpPr>
            <a:spLocks noChangeArrowheads="1"/>
          </p:cNvSpPr>
          <p:nvPr/>
        </p:nvSpPr>
        <p:spPr bwMode="gray">
          <a:xfrm>
            <a:off x="1874838" y="3873500"/>
            <a:ext cx="4541838" cy="4318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85" name="AutoShape 37"/>
          <p:cNvSpPr>
            <a:spLocks noChangeArrowheads="1"/>
          </p:cNvSpPr>
          <p:nvPr/>
        </p:nvSpPr>
        <p:spPr bwMode="gray">
          <a:xfrm>
            <a:off x="1476375" y="3787775"/>
            <a:ext cx="717550" cy="6477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86" name="AutoShape 38"/>
          <p:cNvSpPr>
            <a:spLocks noChangeArrowheads="1"/>
          </p:cNvSpPr>
          <p:nvPr/>
        </p:nvSpPr>
        <p:spPr bwMode="gray">
          <a:xfrm>
            <a:off x="1874838" y="4595813"/>
            <a:ext cx="4541838" cy="479425"/>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87" name="AutoShape 39"/>
          <p:cNvSpPr>
            <a:spLocks noChangeArrowheads="1"/>
          </p:cNvSpPr>
          <p:nvPr/>
        </p:nvSpPr>
        <p:spPr bwMode="gray">
          <a:xfrm>
            <a:off x="1476375" y="4437063"/>
            <a:ext cx="717550" cy="720725"/>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7193" name="Text Box 40"/>
          <p:cNvSpPr txBox="1"/>
          <p:nvPr/>
        </p:nvSpPr>
        <p:spPr>
          <a:xfrm>
            <a:off x="2139950" y="3906838"/>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7" action="ppaction://hlinksldjump"/>
              </a:rPr>
              <a:t>非数值数据的表示</a:t>
            </a:r>
            <a:endParaRPr lang="zh-CN" altLang="en-US" dirty="0">
              <a:latin typeface="黑体" panose="02010609060101010101" pitchFamily="2" charset="-122"/>
              <a:ea typeface="黑体" panose="02010609060101010101" pitchFamily="2" charset="-122"/>
            </a:endParaRPr>
          </a:p>
        </p:txBody>
      </p:sp>
      <p:sp>
        <p:nvSpPr>
          <p:cNvPr id="7194" name="Text Box 41"/>
          <p:cNvSpPr txBox="1"/>
          <p:nvPr/>
        </p:nvSpPr>
        <p:spPr>
          <a:xfrm>
            <a:off x="1547813" y="3895725"/>
            <a:ext cx="617537"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2.5</a:t>
            </a:r>
          </a:p>
        </p:txBody>
      </p:sp>
      <p:sp>
        <p:nvSpPr>
          <p:cNvPr id="7195" name="Text Box 42"/>
          <p:cNvSpPr txBox="1"/>
          <p:nvPr/>
        </p:nvSpPr>
        <p:spPr>
          <a:xfrm>
            <a:off x="2114550" y="4597400"/>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8" action="ppaction://hlinksldjump"/>
              </a:rPr>
              <a:t>校验码</a:t>
            </a:r>
            <a:endParaRPr lang="zh-CN" altLang="en-US" dirty="0">
              <a:latin typeface="黑体" panose="02010609060101010101" pitchFamily="2" charset="-122"/>
              <a:ea typeface="黑体" panose="02010609060101010101" pitchFamily="2" charset="-122"/>
            </a:endParaRPr>
          </a:p>
        </p:txBody>
      </p:sp>
      <p:sp>
        <p:nvSpPr>
          <p:cNvPr id="7196" name="Text Box 43"/>
          <p:cNvSpPr txBox="1"/>
          <p:nvPr/>
        </p:nvSpPr>
        <p:spPr>
          <a:xfrm>
            <a:off x="1547813" y="4581525"/>
            <a:ext cx="617537" cy="396875"/>
          </a:xfrm>
          <a:prstGeom prst="rect">
            <a:avLst/>
          </a:prstGeom>
          <a:noFill/>
          <a:ln w="9525">
            <a:noFill/>
          </a:ln>
        </p:spPr>
        <p:txBody>
          <a:bodyPr anchor="t" anchorCtr="0">
            <a:spAutoFit/>
          </a:bodyPr>
          <a:lstStyle/>
          <a:p>
            <a:pPr eaLnBrk="0" hangingPunct="0"/>
            <a:r>
              <a:rPr lang="en-US" altLang="zh-CN" sz="2000" dirty="0">
                <a:solidFill>
                  <a:schemeClr val="bg1"/>
                </a:solidFill>
                <a:latin typeface="黑体" panose="02010609060101010101" pitchFamily="2" charset="-122"/>
                <a:ea typeface="黑体" panose="02010609060101010101" pitchFamily="2" charset="-122"/>
              </a:rPr>
              <a:t>2.6</a:t>
            </a:r>
          </a:p>
        </p:txBody>
      </p:sp>
      <p:sp>
        <p:nvSpPr>
          <p:cNvPr id="2092" name="AutoShape 44"/>
          <p:cNvSpPr>
            <a:spLocks noChangeArrowheads="1"/>
          </p:cNvSpPr>
          <p:nvPr/>
        </p:nvSpPr>
        <p:spPr bwMode="gray">
          <a:xfrm>
            <a:off x="1874838" y="5314950"/>
            <a:ext cx="4541838" cy="479425"/>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93" name="AutoShape 45"/>
          <p:cNvSpPr>
            <a:spLocks noChangeArrowheads="1"/>
          </p:cNvSpPr>
          <p:nvPr/>
        </p:nvSpPr>
        <p:spPr bwMode="gray">
          <a:xfrm>
            <a:off x="1476375" y="5229225"/>
            <a:ext cx="717550" cy="720725"/>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96" name="AutoShape 48"/>
          <p:cNvSpPr>
            <a:spLocks noChangeArrowheads="1"/>
          </p:cNvSpPr>
          <p:nvPr/>
        </p:nvSpPr>
        <p:spPr bwMode="gray">
          <a:xfrm>
            <a:off x="1874838" y="6107113"/>
            <a:ext cx="4541838" cy="479425"/>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2097" name="AutoShape 49"/>
          <p:cNvSpPr>
            <a:spLocks noChangeArrowheads="1"/>
          </p:cNvSpPr>
          <p:nvPr/>
        </p:nvSpPr>
        <p:spPr bwMode="gray">
          <a:xfrm>
            <a:off x="1476375" y="5948363"/>
            <a:ext cx="717550" cy="720725"/>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7201" name="Text Box 50"/>
          <p:cNvSpPr txBox="1"/>
          <p:nvPr/>
        </p:nvSpPr>
        <p:spPr>
          <a:xfrm>
            <a:off x="2114550" y="6132513"/>
            <a:ext cx="35845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p>
        </p:txBody>
      </p:sp>
      <p:sp>
        <p:nvSpPr>
          <p:cNvPr id="7202" name="Text Box 51"/>
          <p:cNvSpPr txBox="1"/>
          <p:nvPr/>
        </p:nvSpPr>
        <p:spPr>
          <a:xfrm>
            <a:off x="2143125" y="5286375"/>
            <a:ext cx="3584575" cy="460375"/>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9" action="ppaction://hlinksldjump"/>
              </a:rPr>
              <a:t>本节小结</a:t>
            </a:r>
            <a:endParaRPr lang="zh-CN" altLang="en-US" dirty="0">
              <a:latin typeface="黑体" panose="02010609060101010101" pitchFamily="2" charset="-122"/>
              <a:ea typeface="黑体" panose="0201060906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3794" name="Rectangle 2"/>
          <p:cNvSpPr>
            <a:spLocks noGrp="1"/>
          </p:cNvSpPr>
          <p:nvPr>
            <p:ph type="title"/>
          </p:nvPr>
        </p:nvSpPr>
        <p:spPr/>
        <p:txBody>
          <a:bodyPr wrap="square" lIns="91440" tIns="45720" rIns="91440" bIns="45720" anchor="ctr" anchorCtr="0"/>
          <a:lstStyle/>
          <a:p>
            <a:pPr eaLnBrk="1" hangingPunct="1"/>
            <a:r>
              <a:rPr lang="zh-CN" altLang="en-US" sz="2900" b="0" dirty="0">
                <a:solidFill>
                  <a:schemeClr val="tx1"/>
                </a:solidFill>
                <a:latin typeface="宋体" panose="02010600030101010101" pitchFamily="2" charset="-122"/>
              </a:rPr>
              <a:t>补码的几何描述</a:t>
            </a:r>
          </a:p>
        </p:txBody>
      </p:sp>
      <p:pic>
        <p:nvPicPr>
          <p:cNvPr id="33795" name="Picture 4"/>
          <p:cNvPicPr>
            <a:picLocks noChangeAspect="1"/>
          </p:cNvPicPr>
          <p:nvPr/>
        </p:nvPicPr>
        <p:blipFill>
          <a:blip r:embed="rId2"/>
          <a:srcRect b="13043"/>
          <a:stretch>
            <a:fillRect/>
          </a:stretch>
        </p:blipFill>
        <p:spPr>
          <a:xfrm>
            <a:off x="323850" y="1196975"/>
            <a:ext cx="7924800" cy="5002213"/>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4818"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、补码表示法</a:t>
            </a:r>
          </a:p>
        </p:txBody>
      </p:sp>
      <p:sp>
        <p:nvSpPr>
          <p:cNvPr id="33795" name="Rectangle 3"/>
          <p:cNvSpPr>
            <a:spLocks noGrp="1"/>
          </p:cNvSpPr>
          <p:nvPr>
            <p:ph idx="1"/>
          </p:nvPr>
        </p:nvSpPr>
        <p:spPr>
          <a:xfrm>
            <a:off x="487363" y="1055688"/>
            <a:ext cx="7804150" cy="2768600"/>
          </a:xfrm>
        </p:spPr>
        <p:txBody>
          <a:bodyPr wrap="square" lIns="91440" tIns="45720" rIns="91440" bIns="45720" anchor="t"/>
          <a:lstStyle/>
          <a:p>
            <a:pPr marL="342900" marR="0" indent="-342900" algn="l" defTabSz="914400" rtl="0" eaLnBrk="1" fontAlgn="base" latinLnBrk="0" hangingPunct="1">
              <a:lnSpc>
                <a:spcPct val="80000"/>
              </a:lnSpc>
              <a:spcBef>
                <a:spcPct val="20000"/>
              </a:spcBef>
              <a:spcAft>
                <a:spcPct val="0"/>
              </a:spcAft>
              <a:buClr>
                <a:schemeClr val="hlink"/>
              </a:buClr>
              <a:buSzTx/>
              <a:buFont typeface="Wingdings" panose="05000000000000000000" pitchFamily="2" charset="2"/>
              <a:buChar char="v"/>
            </a:pPr>
            <a:r>
              <a:rPr kumimoji="0" lang="zh-CN" altLang="en-US" sz="2400" b="1" i="0" u="none" strike="noStrike" kern="0" cap="none" spc="0" normalizeH="0" baseline="0" noProof="1">
                <a:solidFill>
                  <a:schemeClr val="accent4"/>
                </a:solidFill>
                <a:latin typeface="+mn-lt"/>
                <a:ea typeface="+mn-ea"/>
                <a:cs typeface="+mn-cs"/>
              </a:rPr>
              <a:t>（</a:t>
            </a:r>
            <a:r>
              <a:rPr kumimoji="0" lang="en-US" altLang="zh-CN" sz="2400" b="1" i="0" u="none" strike="noStrike" kern="0" cap="none" spc="0" normalizeH="0" baseline="0" noProof="1">
                <a:solidFill>
                  <a:schemeClr val="accent4"/>
                </a:solidFill>
                <a:latin typeface="+mn-lt"/>
                <a:ea typeface="+mn-ea"/>
                <a:cs typeface="+mn-cs"/>
              </a:rPr>
              <a:t>1</a:t>
            </a:r>
            <a:r>
              <a:rPr kumimoji="0" lang="zh-CN" altLang="en-US" sz="2400" b="1" i="0" u="none" strike="noStrike" kern="0" cap="none" spc="0" normalizeH="0" baseline="0" noProof="1">
                <a:solidFill>
                  <a:schemeClr val="accent4"/>
                </a:solidFill>
                <a:latin typeface="+mn-lt"/>
                <a:ea typeface="+mn-ea"/>
                <a:cs typeface="+mn-cs"/>
              </a:rPr>
              <a:t>）表示方法：最高位为符号位，其他位为数值位。</a:t>
            </a: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pPr>
            <a:r>
              <a:rPr kumimoji="0" lang="zh-CN" altLang="en-US" sz="2400" b="1" i="0" u="none" strike="noStrike" kern="0" cap="none" spc="0" normalizeH="0" baseline="0" noProof="1">
                <a:solidFill>
                  <a:schemeClr val="accent4"/>
                </a:solidFill>
                <a:latin typeface="+mn-lt"/>
                <a:ea typeface="+mn-ea"/>
                <a:cs typeface="+mn-ea"/>
              </a:rPr>
              <a:t>符号位：</a:t>
            </a:r>
            <a:r>
              <a:rPr kumimoji="0" lang="en-US" altLang="zh-CN" sz="2400" b="1" i="0" u="none" strike="noStrike" kern="0" cap="none" spc="0" normalizeH="0" baseline="0" noProof="1">
                <a:solidFill>
                  <a:schemeClr val="accent4"/>
                </a:solidFill>
                <a:latin typeface="+mn-lt"/>
                <a:ea typeface="+mn-ea"/>
                <a:cs typeface="+mn-ea"/>
              </a:rPr>
              <a:t>0</a:t>
            </a:r>
            <a:r>
              <a:rPr kumimoji="0" lang="zh-CN" altLang="en-US" sz="2400" b="1" i="0" u="none" strike="noStrike" kern="0" cap="none" spc="0" normalizeH="0" baseline="0" noProof="1">
                <a:solidFill>
                  <a:schemeClr val="accent4"/>
                </a:solidFill>
                <a:latin typeface="+mn-lt"/>
                <a:ea typeface="+mn-ea"/>
                <a:cs typeface="+mn-ea"/>
              </a:rPr>
              <a:t>－正数，</a:t>
            </a:r>
            <a:r>
              <a:rPr kumimoji="0" lang="en-US" altLang="zh-CN" sz="2400" b="1" i="0" u="none" strike="noStrike" kern="0" cap="none" spc="0" normalizeH="0" baseline="0" noProof="1">
                <a:solidFill>
                  <a:schemeClr val="accent4"/>
                </a:solidFill>
                <a:latin typeface="+mn-lt"/>
                <a:ea typeface="+mn-ea"/>
                <a:cs typeface="+mn-ea"/>
              </a:rPr>
              <a:t>1</a:t>
            </a:r>
            <a:r>
              <a:rPr kumimoji="0" lang="zh-CN" altLang="en-US" sz="2400" b="1" i="0" u="none" strike="noStrike" kern="0" cap="none" spc="0" normalizeH="0" baseline="0" noProof="1">
                <a:solidFill>
                  <a:schemeClr val="accent4"/>
                </a:solidFill>
                <a:latin typeface="+mn-lt"/>
                <a:ea typeface="+mn-ea"/>
                <a:cs typeface="+mn-ea"/>
              </a:rPr>
              <a:t>－负数。</a:t>
            </a: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pPr>
            <a:r>
              <a:rPr kumimoji="0" lang="zh-CN" altLang="en-US" sz="2400" b="1" i="0" u="none" strike="noStrike" kern="0" cap="none" spc="0" normalizeH="0" baseline="0" noProof="1">
                <a:solidFill>
                  <a:schemeClr val="accent4"/>
                </a:solidFill>
                <a:latin typeface="+mn-lt"/>
                <a:ea typeface="+mn-ea"/>
                <a:cs typeface="+mn-ea"/>
              </a:rPr>
              <a:t>数值位：正数时，与绝对值相同；</a:t>
            </a:r>
            <a:r>
              <a:rPr kumimoji="0" lang="zh-CN" altLang="en-US" sz="2400" b="1" i="0" u="none" strike="noStrike" kern="0" cap="none" spc="0" normalizeH="0" baseline="0" noProof="1">
                <a:solidFill>
                  <a:srgbClr val="FF0000"/>
                </a:solidFill>
                <a:latin typeface="+mn-lt"/>
                <a:ea typeface="+mn-ea"/>
                <a:cs typeface="+mn-ea"/>
              </a:rPr>
              <a:t>负数时，为绝对值取反后，末位加</a:t>
            </a:r>
            <a:r>
              <a:rPr kumimoji="0" lang="en-US" altLang="zh-CN" sz="2400" b="1" i="0" u="none" strike="noStrike" kern="0" cap="none" spc="0" normalizeH="0" baseline="0" noProof="1">
                <a:solidFill>
                  <a:srgbClr val="FF0000"/>
                </a:solidFill>
                <a:latin typeface="+mn-lt"/>
                <a:ea typeface="+mn-ea"/>
                <a:cs typeface="+mn-ea"/>
              </a:rPr>
              <a:t>1</a:t>
            </a:r>
            <a:r>
              <a:rPr kumimoji="0" lang="zh-CN" altLang="en-US" sz="2400" b="1" i="0" u="none" strike="noStrike" kern="0" cap="none" spc="0" normalizeH="0" baseline="0" noProof="1">
                <a:solidFill>
                  <a:srgbClr val="FF0000"/>
                </a:solidFill>
                <a:latin typeface="+mn-lt"/>
                <a:ea typeface="+mn-ea"/>
                <a:cs typeface="+mn-ea"/>
              </a:rPr>
              <a:t>； </a:t>
            </a: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pPr>
            <a:endParaRPr kumimoji="0" lang="zh-CN" altLang="en-US" sz="2400" b="1" i="0" u="none" strike="noStrike" kern="0" cap="none" spc="0" normalizeH="0" baseline="0" noProof="1">
              <a:solidFill>
                <a:srgbClr val="FF0000"/>
              </a:solidFill>
              <a:effectLst/>
              <a:latin typeface="+mn-lt"/>
              <a:ea typeface="+mn-ea"/>
              <a:cs typeface="+mn-ea"/>
            </a:endParaRP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pPr>
            <a:r>
              <a:rPr kumimoji="0" lang="zh-CN" altLang="en-US" sz="2400" b="1" i="0" u="none" strike="noStrike" kern="0" cap="none" spc="0" normalizeH="0" baseline="0" noProof="1">
                <a:solidFill>
                  <a:schemeClr val="accent4"/>
                </a:solidFill>
                <a:effectLst/>
                <a:latin typeface="+mn-lt"/>
                <a:ea typeface="+mn-ea"/>
                <a:cs typeface="+mn-ea"/>
              </a:rPr>
              <a:t>（</a:t>
            </a:r>
            <a:r>
              <a:rPr kumimoji="0" lang="zh-CN" altLang="en-US" sz="2400" b="1" i="0" u="sng" strike="noStrike" kern="0" cap="none" spc="0" normalizeH="0" baseline="0" noProof="1">
                <a:solidFill>
                  <a:schemeClr val="accent4"/>
                </a:solidFill>
                <a:effectLst/>
                <a:latin typeface="+mn-lt"/>
                <a:ea typeface="+mn-ea"/>
                <a:cs typeface="+mn-ea"/>
              </a:rPr>
              <a:t>更简捷方法</a:t>
            </a:r>
            <a:r>
              <a:rPr kumimoji="0" lang="zh-CN" altLang="en-US" sz="2400" b="1" i="0" u="none" strike="noStrike" kern="0" cap="none" spc="0" normalizeH="0" baseline="0" noProof="1">
                <a:solidFill>
                  <a:schemeClr val="accent4"/>
                </a:solidFill>
                <a:effectLst/>
                <a:latin typeface="+mn-lt"/>
                <a:ea typeface="+mn-ea"/>
                <a:cs typeface="+mn-ea"/>
              </a:rPr>
              <a:t>：</a:t>
            </a:r>
            <a:r>
              <a:rPr kumimoji="0" lang="zh-CN" altLang="en-US" sz="2400" b="1" i="0" u="sng" strike="noStrike" kern="0" cap="none" spc="0" normalizeH="0" baseline="0" noProof="1">
                <a:solidFill>
                  <a:srgbClr val="CC0000"/>
                </a:solidFill>
                <a:effectLst>
                  <a:outerShdw blurRad="38100" dist="25400" dir="5400000" algn="ctr" rotWithShape="0">
                    <a:srgbClr val="6E747A">
                      <a:alpha val="43000"/>
                    </a:srgbClr>
                  </a:outerShdw>
                </a:effectLst>
                <a:latin typeface="+mn-lt"/>
                <a:ea typeface="+mn-ea"/>
                <a:cs typeface="+mn-ea"/>
              </a:rPr>
              <a:t>找最低数值位</a:t>
            </a:r>
            <a:r>
              <a:rPr kumimoji="0" lang="en-US" altLang="zh-CN" sz="2400" b="1" i="0" u="sng" strike="noStrike" kern="0" cap="none" spc="0" normalizeH="0" baseline="0" noProof="1">
                <a:solidFill>
                  <a:srgbClr val="CC0000"/>
                </a:solidFill>
                <a:effectLst>
                  <a:outerShdw blurRad="38100" dist="25400" dir="5400000" algn="ctr" rotWithShape="0">
                    <a:srgbClr val="6E747A">
                      <a:alpha val="43000"/>
                    </a:srgbClr>
                  </a:outerShdw>
                </a:effectLst>
                <a:latin typeface="+mn-lt"/>
                <a:ea typeface="+mn-ea"/>
                <a:cs typeface="+mn-ea"/>
              </a:rPr>
              <a:t>1</a:t>
            </a:r>
            <a:r>
              <a:rPr kumimoji="0" lang="zh-CN" altLang="en-US" sz="2400" b="1" i="0" u="sng" strike="noStrike" kern="0" cap="none" spc="0" normalizeH="0" baseline="0" noProof="1">
                <a:solidFill>
                  <a:srgbClr val="CC0000"/>
                </a:solidFill>
                <a:effectLst>
                  <a:outerShdw blurRad="38100" dist="25400" dir="5400000" algn="ctr" rotWithShape="0">
                    <a:srgbClr val="6E747A">
                      <a:alpha val="43000"/>
                    </a:srgbClr>
                  </a:outerShdw>
                </a:effectLst>
                <a:latin typeface="+mn-lt"/>
                <a:ea typeface="+mn-ea"/>
                <a:cs typeface="+mn-ea"/>
              </a:rPr>
              <a:t>的位，高数值位全部取反，低数值位不变保持为</a:t>
            </a:r>
            <a:r>
              <a:rPr kumimoji="0" lang="en-US" altLang="zh-CN" sz="2400" b="1" i="0" u="sng" strike="noStrike" kern="0" cap="none" spc="0" normalizeH="0" baseline="0" noProof="1">
                <a:solidFill>
                  <a:srgbClr val="CC0000"/>
                </a:solidFill>
                <a:effectLst>
                  <a:outerShdw blurRad="38100" dist="25400" dir="5400000" algn="ctr" rotWithShape="0">
                    <a:srgbClr val="6E747A">
                      <a:alpha val="43000"/>
                    </a:srgbClr>
                  </a:outerShdw>
                </a:effectLst>
                <a:latin typeface="+mn-lt"/>
                <a:ea typeface="+mn-ea"/>
                <a:cs typeface="+mn-ea"/>
              </a:rPr>
              <a:t>0</a:t>
            </a:r>
            <a:r>
              <a:rPr kumimoji="0" lang="zh-CN" altLang="en-US" sz="2400" b="1" i="0" u="sng" strike="noStrike" kern="0" cap="none" spc="0" normalizeH="0" baseline="0" noProof="1">
                <a:solidFill>
                  <a:schemeClr val="accent4"/>
                </a:solidFill>
                <a:effectLst>
                  <a:outerShdw blurRad="38100" dist="19050" dir="2700000" algn="tl" rotWithShape="0">
                    <a:schemeClr val="dk1">
                      <a:alpha val="40000"/>
                    </a:schemeClr>
                  </a:outerShdw>
                </a:effectLst>
                <a:latin typeface="+mn-lt"/>
                <a:ea typeface="+mn-ea"/>
                <a:cs typeface="+mn-ea"/>
              </a:rPr>
              <a:t>）</a:t>
            </a:r>
            <a:r>
              <a:rPr kumimoji="0" lang="zh-CN" altLang="en-US" sz="2400" b="1" i="0" u="sng" strike="noStrike" kern="0" cap="none" spc="0" normalizeH="0" baseline="0" noProof="1">
                <a:solidFill>
                  <a:schemeClr val="accent4"/>
                </a:solidFill>
                <a:effectLst>
                  <a:outerShdw blurRad="38100" dist="19050" dir="2700000" algn="tl" rotWithShape="0">
                    <a:schemeClr val="dk1">
                      <a:alpha val="40000"/>
                    </a:schemeClr>
                  </a:outerShdw>
                </a:effectLst>
                <a:latin typeface="+mn-lt"/>
                <a:ea typeface="+mn-ea"/>
                <a:cs typeface="+mn-ea"/>
                <a:sym typeface="+mn-ea"/>
              </a:rPr>
              <a:t>。</a:t>
            </a: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pPr>
            <a:endParaRPr kumimoji="0" lang="zh-CN" altLang="en-US" sz="2400" b="1" i="0" u="sng" strike="noStrike" kern="0" cap="none" spc="0" normalizeH="0" baseline="0" noProof="1">
              <a:solidFill>
                <a:schemeClr val="accent4"/>
              </a:solidFill>
              <a:effectLst>
                <a:outerShdw blurRad="38100" dist="19050" dir="2700000" algn="tl" rotWithShape="0">
                  <a:schemeClr val="dk1">
                    <a:alpha val="40000"/>
                  </a:schemeClr>
                </a:outerShdw>
              </a:effectLst>
              <a:latin typeface="+mn-lt"/>
              <a:ea typeface="+mn-ea"/>
              <a:cs typeface="+mn-ea"/>
              <a:sym typeface="+mn-ea"/>
            </a:endParaRPr>
          </a:p>
        </p:txBody>
      </p:sp>
      <p:grpSp>
        <p:nvGrpSpPr>
          <p:cNvPr id="2" name="Group 14"/>
          <p:cNvGrpSpPr/>
          <p:nvPr/>
        </p:nvGrpSpPr>
        <p:grpSpPr>
          <a:xfrm>
            <a:off x="411163" y="3935413"/>
            <a:ext cx="7747000" cy="2433637"/>
            <a:chOff x="385" y="1933"/>
            <a:chExt cx="4420" cy="1299"/>
          </a:xfrm>
        </p:grpSpPr>
        <p:sp>
          <p:nvSpPr>
            <p:cNvPr id="34821" name="Rectangle 12"/>
            <p:cNvSpPr/>
            <p:nvPr/>
          </p:nvSpPr>
          <p:spPr>
            <a:xfrm>
              <a:off x="385" y="1933"/>
              <a:ext cx="4420" cy="1299"/>
            </a:xfrm>
            <a:prstGeom prst="rect">
              <a:avLst/>
            </a:prstGeom>
            <a:noFill/>
            <a:ln w="9525">
              <a:noFill/>
            </a:ln>
          </p:spPr>
          <p:txBody>
            <a:bodyPr anchor="t" anchorCtr="0"/>
            <a:lstStyle/>
            <a:p>
              <a:pPr marL="342900" indent="-342900">
                <a:lnSpc>
                  <a:spcPct val="8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对于定点整数：</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补</a:t>
              </a:r>
              <a:r>
                <a:rPr lang="en-US" altLang="zh-CN" dirty="0">
                  <a:latin typeface="黑体" panose="02010609060101010101" pitchFamily="2" charset="-122"/>
                  <a:ea typeface="黑体" panose="02010609060101010101" pitchFamily="2" charset="-122"/>
                </a:rPr>
                <a:t>=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补</a:t>
              </a:r>
              <a:r>
                <a:rPr lang="en-US" altLang="zh-CN" dirty="0">
                  <a:latin typeface="黑体" panose="02010609060101010101" pitchFamily="2" charset="-122"/>
                  <a:ea typeface="黑体" panose="02010609060101010101" pitchFamily="2" charset="-122"/>
                </a:rPr>
                <a:t>= 1,X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a:t>
              </a:r>
            </a:p>
            <a:p>
              <a:pPr marL="342900" indent="-342900">
                <a:lnSpc>
                  <a:spcPct val="8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对于定点小数：</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X=+0.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补</a:t>
              </a:r>
              <a:r>
                <a:rPr lang="en-US" altLang="zh-CN" dirty="0">
                  <a:latin typeface="黑体" panose="02010609060101010101" pitchFamily="2" charset="-122"/>
                  <a:ea typeface="黑体" panose="02010609060101010101" pitchFamily="2" charset="-122"/>
                </a:rPr>
                <a:t>=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marL="742950" lvl="1" indent="-285750" eaLnBrk="1" hangingPunct="1">
                <a:lnSpc>
                  <a:spcPct val="80000"/>
                </a:lnSpc>
                <a:spcBef>
                  <a:spcPct val="20000"/>
                </a:spcBef>
                <a:buClr>
                  <a:schemeClr val="accent1"/>
                </a:buClr>
              </a:pP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补</a:t>
              </a:r>
              <a:r>
                <a:rPr lang="en-US" altLang="zh-CN" dirty="0">
                  <a:latin typeface="黑体" panose="02010609060101010101" pitchFamily="2" charset="-122"/>
                  <a:ea typeface="黑体" panose="02010609060101010101" pitchFamily="2" charset="-122"/>
                </a:rPr>
                <a:t>= 1.X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0.00</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a:t>
              </a:r>
              <a:r>
                <a:rPr lang="zh-CN" altLang="en-US" dirty="0">
                  <a:latin typeface="Arial" panose="020B0604020202020204" pitchFamily="34" charset="0"/>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p:txBody>
        </p:sp>
        <p:sp>
          <p:nvSpPr>
            <p:cNvPr id="34822" name="Line 4"/>
            <p:cNvSpPr/>
            <p:nvPr/>
          </p:nvSpPr>
          <p:spPr>
            <a:xfrm>
              <a:off x="3297" y="2354"/>
              <a:ext cx="16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4823" name="Line 5"/>
            <p:cNvSpPr/>
            <p:nvPr/>
          </p:nvSpPr>
          <p:spPr>
            <a:xfrm>
              <a:off x="3501" y="2354"/>
              <a:ext cx="16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4824" name="Line 6"/>
            <p:cNvSpPr/>
            <p:nvPr/>
          </p:nvSpPr>
          <p:spPr>
            <a:xfrm>
              <a:off x="3949" y="2354"/>
              <a:ext cx="16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grpSp>
      <p:sp>
        <p:nvSpPr>
          <p:cNvPr id="34825" name="Line 4"/>
          <p:cNvSpPr/>
          <p:nvPr/>
        </p:nvSpPr>
        <p:spPr>
          <a:xfrm>
            <a:off x="3074988" y="6162675"/>
            <a:ext cx="282575"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4826" name="Line 5"/>
          <p:cNvSpPr/>
          <p:nvPr/>
        </p:nvSpPr>
        <p:spPr>
          <a:xfrm>
            <a:off x="3897313" y="6162675"/>
            <a:ext cx="282575"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4827" name="Line 4"/>
          <p:cNvSpPr/>
          <p:nvPr/>
        </p:nvSpPr>
        <p:spPr>
          <a:xfrm>
            <a:off x="2700338" y="6143625"/>
            <a:ext cx="282575"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5842"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、补码表示法</a:t>
            </a:r>
          </a:p>
        </p:txBody>
      </p:sp>
      <p:sp>
        <p:nvSpPr>
          <p:cNvPr id="35843" name="Rectangle 3"/>
          <p:cNvSpPr>
            <a:spLocks noGrp="1"/>
          </p:cNvSpPr>
          <p:nvPr>
            <p:ph idx="1"/>
          </p:nvPr>
        </p:nvSpPr>
        <p:spPr>
          <a:xfrm>
            <a:off x="596900" y="1125538"/>
            <a:ext cx="7138988" cy="4264025"/>
          </a:xfrm>
        </p:spPr>
        <p:txBody>
          <a:bodyPr wrap="square" lIns="91440" tIns="45720" rIns="91440" bIns="45720" anchor="t" anchorCtr="0"/>
          <a:lstStyle/>
          <a:p>
            <a:pPr eaLnBrk="1" hangingPunct="1">
              <a:lnSpc>
                <a:spcPct val="80000"/>
              </a:lnSpc>
            </a:pPr>
            <a:r>
              <a:rPr lang="zh-CN" altLang="en-US" sz="2400" dirty="0"/>
              <a:t>例</a:t>
            </a:r>
            <a:r>
              <a:rPr lang="en-US" altLang="zh-CN" sz="2400" dirty="0"/>
              <a:t>1</a:t>
            </a:r>
            <a:r>
              <a:rPr lang="zh-CN" altLang="en-US" sz="2400" dirty="0"/>
              <a:t>：</a:t>
            </a:r>
            <a:r>
              <a:rPr lang="en-US" altLang="zh-CN" sz="2400" dirty="0"/>
              <a:t>X=1011</a:t>
            </a:r>
            <a:r>
              <a:rPr lang="zh-CN" altLang="en-US" sz="2400" dirty="0"/>
              <a:t>，</a:t>
            </a:r>
            <a:r>
              <a:rPr lang="en-US" altLang="zh-CN" sz="2400" dirty="0"/>
              <a:t>Y</a:t>
            </a:r>
            <a:r>
              <a:rPr lang="zh-CN" altLang="en-US" sz="2400" dirty="0"/>
              <a:t>＝－</a:t>
            </a:r>
            <a:r>
              <a:rPr lang="en-US" altLang="zh-CN" sz="2400" dirty="0"/>
              <a:t>1011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补</a:t>
            </a:r>
            <a:r>
              <a:rPr lang="zh-CN" altLang="en-US" sz="2400" dirty="0"/>
              <a:t>＝</a:t>
            </a:r>
            <a:r>
              <a:rPr lang="zh-CN" altLang="en-US" sz="2400" u="sng" dirty="0"/>
              <a:t>               </a:t>
            </a:r>
            <a:r>
              <a:rPr lang="zh-CN" altLang="en-US" sz="2400" dirty="0"/>
              <a:t>；</a:t>
            </a:r>
            <a:r>
              <a:rPr lang="en-US" altLang="zh-CN" sz="2400" dirty="0"/>
              <a:t>[Y]</a:t>
            </a:r>
            <a:r>
              <a:rPr lang="zh-CN" altLang="en-US" sz="2400" baseline="-25000" dirty="0"/>
              <a:t>补</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2</a:t>
            </a:r>
            <a:r>
              <a:rPr lang="zh-CN" altLang="en-US" sz="2400" dirty="0"/>
              <a:t>：</a:t>
            </a:r>
            <a:r>
              <a:rPr lang="en-US" altLang="zh-CN" sz="2400" dirty="0"/>
              <a:t>X=0.1101</a:t>
            </a:r>
            <a:r>
              <a:rPr lang="zh-CN" altLang="en-US" sz="2400" dirty="0"/>
              <a:t>，</a:t>
            </a:r>
            <a:r>
              <a:rPr lang="en-US" altLang="zh-CN" sz="2400" dirty="0"/>
              <a:t>Y</a:t>
            </a:r>
            <a:r>
              <a:rPr lang="zh-CN" altLang="en-US" sz="2400" dirty="0"/>
              <a:t>＝</a:t>
            </a:r>
            <a:r>
              <a:rPr lang="en-US" altLang="zh-CN" sz="2400" dirty="0"/>
              <a:t>- 0.1101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补</a:t>
            </a:r>
            <a:r>
              <a:rPr lang="zh-CN" altLang="en-US" sz="2400" dirty="0"/>
              <a:t>＝</a:t>
            </a:r>
            <a:r>
              <a:rPr lang="zh-CN" altLang="en-US" sz="2400" u="sng" dirty="0"/>
              <a:t>               </a:t>
            </a:r>
            <a:r>
              <a:rPr lang="zh-CN" altLang="en-US" sz="2400" dirty="0"/>
              <a:t>；</a:t>
            </a:r>
            <a:r>
              <a:rPr lang="en-US" altLang="zh-CN" sz="2400" dirty="0"/>
              <a:t>[Y]</a:t>
            </a:r>
            <a:r>
              <a:rPr lang="zh-CN" altLang="en-US" sz="2400" baseline="-25000" dirty="0"/>
              <a:t>补</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3</a:t>
            </a:r>
            <a:r>
              <a:rPr lang="zh-CN" altLang="en-US" sz="2400" dirty="0"/>
              <a:t>： </a:t>
            </a:r>
            <a:r>
              <a:rPr lang="en-US" altLang="zh-CN" sz="2400" dirty="0"/>
              <a:t>X=1011</a:t>
            </a:r>
            <a:r>
              <a:rPr lang="zh-CN" altLang="en-US" sz="2400" dirty="0"/>
              <a:t>， </a:t>
            </a:r>
            <a:r>
              <a:rPr lang="en-US" altLang="zh-CN" sz="2400" dirty="0"/>
              <a:t>Y</a:t>
            </a:r>
            <a:r>
              <a:rPr lang="zh-CN" altLang="en-US" sz="2400" dirty="0"/>
              <a:t>＝</a:t>
            </a:r>
            <a:r>
              <a:rPr lang="en-US" altLang="zh-CN" sz="2400" dirty="0"/>
              <a:t>- 0.1101</a:t>
            </a:r>
            <a:r>
              <a:rPr lang="zh-CN" altLang="en-US" sz="2400" dirty="0"/>
              <a:t>，求</a:t>
            </a:r>
            <a:r>
              <a:rPr lang="en-US" altLang="zh-CN" sz="2400" dirty="0"/>
              <a:t>X</a:t>
            </a:r>
            <a:r>
              <a:rPr lang="zh-CN" altLang="en-US" sz="2400" dirty="0"/>
              <a:t>和</a:t>
            </a:r>
            <a:r>
              <a:rPr lang="en-US" altLang="zh-CN" sz="2400" dirty="0"/>
              <a:t>Y</a:t>
            </a:r>
            <a:r>
              <a:rPr lang="zh-CN" altLang="en-US" sz="2400" dirty="0"/>
              <a:t>的</a:t>
            </a:r>
            <a:r>
              <a:rPr lang="en-US" altLang="zh-CN" sz="2400" dirty="0"/>
              <a:t>8</a:t>
            </a:r>
            <a:r>
              <a:rPr lang="zh-CN" altLang="en-US" sz="2400" dirty="0"/>
              <a:t>位补码机器数。</a:t>
            </a:r>
          </a:p>
          <a:p>
            <a:pPr eaLnBrk="1" hangingPunct="1">
              <a:lnSpc>
                <a:spcPct val="80000"/>
              </a:lnSpc>
              <a:buNone/>
            </a:pPr>
            <a:r>
              <a:rPr lang="zh-CN" altLang="en-US" sz="2400" dirty="0"/>
              <a:t>	</a:t>
            </a:r>
            <a:r>
              <a:rPr lang="en-US" altLang="zh-CN" sz="2400" dirty="0"/>
              <a:t>[X]</a:t>
            </a:r>
            <a:r>
              <a:rPr lang="zh-CN" altLang="en-US" sz="2400" baseline="-25000" dirty="0"/>
              <a:t>补</a:t>
            </a:r>
            <a:r>
              <a:rPr lang="zh-CN" altLang="en-US" sz="2400" dirty="0"/>
              <a:t>＝</a:t>
            </a:r>
            <a:r>
              <a:rPr lang="zh-CN" altLang="en-US" sz="2400" u="sng" dirty="0"/>
              <a:t>               </a:t>
            </a:r>
            <a:r>
              <a:rPr lang="zh-CN" altLang="en-US" sz="2400" dirty="0"/>
              <a:t>；</a:t>
            </a:r>
            <a:r>
              <a:rPr lang="en-US" altLang="zh-CN" sz="2400" dirty="0"/>
              <a:t>[Y]</a:t>
            </a:r>
            <a:r>
              <a:rPr lang="zh-CN" altLang="en-US" sz="2400" baseline="-25000" dirty="0"/>
              <a:t>补</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4</a:t>
            </a:r>
            <a:r>
              <a:rPr lang="zh-CN" altLang="en-US" sz="2400" dirty="0"/>
              <a:t>：</a:t>
            </a:r>
            <a:r>
              <a:rPr lang="en-US" altLang="zh-CN" sz="2400" dirty="0"/>
              <a:t>[0]</a:t>
            </a:r>
            <a:r>
              <a:rPr lang="zh-CN" altLang="en-US" sz="2400" baseline="-25000" dirty="0"/>
              <a:t>补</a:t>
            </a:r>
            <a:r>
              <a:rPr lang="zh-CN" altLang="en-US" sz="2400" dirty="0"/>
              <a:t>＝？</a:t>
            </a:r>
          </a:p>
        </p:txBody>
      </p:sp>
      <p:sp>
        <p:nvSpPr>
          <p:cNvPr id="106500" name="Rectangle 4"/>
          <p:cNvSpPr>
            <a:spLocks noChangeArrowheads="1"/>
          </p:cNvSpPr>
          <p:nvPr/>
        </p:nvSpPr>
        <p:spPr bwMode="auto">
          <a:xfrm>
            <a:off x="2413000" y="1319213"/>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0 1011</a:t>
            </a:r>
          </a:p>
        </p:txBody>
      </p:sp>
      <p:sp>
        <p:nvSpPr>
          <p:cNvPr id="106501" name="Rectangle 5"/>
          <p:cNvSpPr>
            <a:spLocks noChangeArrowheads="1"/>
          </p:cNvSpPr>
          <p:nvPr/>
        </p:nvSpPr>
        <p:spPr bwMode="auto">
          <a:xfrm>
            <a:off x="5653088" y="1325563"/>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1 0101</a:t>
            </a:r>
          </a:p>
        </p:txBody>
      </p:sp>
      <p:sp>
        <p:nvSpPr>
          <p:cNvPr id="106502" name="Rectangle 6"/>
          <p:cNvSpPr>
            <a:spLocks noChangeArrowheads="1"/>
          </p:cNvSpPr>
          <p:nvPr/>
        </p:nvSpPr>
        <p:spPr bwMode="auto">
          <a:xfrm>
            <a:off x="2411413" y="2117725"/>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0.1101</a:t>
            </a:r>
          </a:p>
        </p:txBody>
      </p:sp>
      <p:sp>
        <p:nvSpPr>
          <p:cNvPr id="106503" name="Rectangle 7"/>
          <p:cNvSpPr>
            <a:spLocks noChangeArrowheads="1"/>
          </p:cNvSpPr>
          <p:nvPr/>
        </p:nvSpPr>
        <p:spPr bwMode="auto">
          <a:xfrm>
            <a:off x="5653088" y="2117725"/>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1.0011</a:t>
            </a:r>
          </a:p>
        </p:txBody>
      </p:sp>
      <p:sp>
        <p:nvSpPr>
          <p:cNvPr id="106506" name="Rectangle 10"/>
          <p:cNvSpPr>
            <a:spLocks noChangeArrowheads="1"/>
          </p:cNvSpPr>
          <p:nvPr/>
        </p:nvSpPr>
        <p:spPr bwMode="auto">
          <a:xfrm>
            <a:off x="2339975" y="3068638"/>
            <a:ext cx="1800225"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0 0001011</a:t>
            </a:r>
          </a:p>
        </p:txBody>
      </p:sp>
      <p:sp>
        <p:nvSpPr>
          <p:cNvPr id="106507" name="Rectangle 11"/>
          <p:cNvSpPr>
            <a:spLocks noChangeArrowheads="1"/>
          </p:cNvSpPr>
          <p:nvPr/>
        </p:nvSpPr>
        <p:spPr bwMode="auto">
          <a:xfrm>
            <a:off x="5651500" y="3071813"/>
            <a:ext cx="2232025"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dirty="0">
                <a:ln>
                  <a:noFill/>
                </a:ln>
                <a:solidFill>
                  <a:srgbClr val="FF3399"/>
                </a:solidFill>
                <a:effectLst>
                  <a:outerShdw blurRad="38100" dist="38100" dir="2700000" algn="tl">
                    <a:srgbClr val="C0C0C0"/>
                  </a:outerShdw>
                </a:effectLst>
                <a:highlight>
                  <a:srgbClr val="FFFF00"/>
                </a:highlight>
                <a:uLnTx/>
                <a:uFillTx/>
                <a:latin typeface="黑体" panose="02010609060101010101" pitchFamily="2" charset="-122"/>
                <a:ea typeface="黑体" panose="02010609060101010101" pitchFamily="2" charset="-122"/>
                <a:cs typeface="+mn-cs"/>
              </a:rPr>
              <a:t>1.0011000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blinds(horizontal)">
                                      <p:cBhvr>
                                        <p:cTn id="7" dur="500"/>
                                        <p:tgtEl>
                                          <p:spTgt spid="1065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6501"/>
                                        </p:tgtEl>
                                        <p:attrNameLst>
                                          <p:attrName>style.visibility</p:attrName>
                                        </p:attrNameLst>
                                      </p:cBhvr>
                                      <p:to>
                                        <p:strVal val="visible"/>
                                      </p:to>
                                    </p:set>
                                    <p:animEffect transition="in" filter="blinds(horizontal)">
                                      <p:cBhvr>
                                        <p:cTn id="12" dur="500"/>
                                        <p:tgtEl>
                                          <p:spTgt spid="1065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blinds(horizontal)">
                                      <p:cBhvr>
                                        <p:cTn id="17" dur="500"/>
                                        <p:tgtEl>
                                          <p:spTgt spid="1065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6503"/>
                                        </p:tgtEl>
                                        <p:attrNameLst>
                                          <p:attrName>style.visibility</p:attrName>
                                        </p:attrNameLst>
                                      </p:cBhvr>
                                      <p:to>
                                        <p:strVal val="visible"/>
                                      </p:to>
                                    </p:set>
                                    <p:animEffect transition="in" filter="blinds(horizontal)">
                                      <p:cBhvr>
                                        <p:cTn id="22" dur="500"/>
                                        <p:tgtEl>
                                          <p:spTgt spid="1065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6506"/>
                                        </p:tgtEl>
                                        <p:attrNameLst>
                                          <p:attrName>style.visibility</p:attrName>
                                        </p:attrNameLst>
                                      </p:cBhvr>
                                      <p:to>
                                        <p:strVal val="visible"/>
                                      </p:to>
                                    </p:set>
                                    <p:animEffect transition="in" filter="blinds(horizontal)">
                                      <p:cBhvr>
                                        <p:cTn id="27" dur="500"/>
                                        <p:tgtEl>
                                          <p:spTgt spid="10650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6507"/>
                                        </p:tgtEl>
                                        <p:attrNameLst>
                                          <p:attrName>style.visibility</p:attrName>
                                        </p:attrNameLst>
                                      </p:cBhvr>
                                      <p:to>
                                        <p:strVal val="visible"/>
                                      </p:to>
                                    </p:set>
                                    <p:animEffect transition="in" filter="blinds(horizontal)">
                                      <p:cBhvr>
                                        <p:cTn id="32"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P spid="106501" grpId="0"/>
      <p:bldP spid="106502" grpId="0"/>
      <p:bldP spid="106503" grpId="0"/>
      <p:bldP spid="106506" grpId="0"/>
      <p:bldP spid="10650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6866"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、补码表示法</a:t>
            </a:r>
          </a:p>
        </p:txBody>
      </p:sp>
      <p:sp>
        <p:nvSpPr>
          <p:cNvPr id="36867" name="Rectangle 3"/>
          <p:cNvSpPr>
            <a:spLocks noGrp="1"/>
          </p:cNvSpPr>
          <p:nvPr>
            <p:ph idx="1"/>
          </p:nvPr>
        </p:nvSpPr>
        <p:spPr>
          <a:xfrm>
            <a:off x="596900" y="1179513"/>
            <a:ext cx="7138988" cy="4535487"/>
          </a:xfrm>
        </p:spPr>
        <p:txBody>
          <a:bodyPr wrap="square" lIns="91440" tIns="45720" rIns="91440" bIns="45720" anchor="t" anchorCtr="0"/>
          <a:lstStyle/>
          <a:p>
            <a:pPr eaLnBrk="1" hangingPunct="1">
              <a:lnSpc>
                <a:spcPct val="90000"/>
              </a:lnSpc>
            </a:pPr>
            <a:r>
              <a:rPr lang="zh-CN" altLang="en-US" sz="2400" b="0" dirty="0">
                <a:solidFill>
                  <a:srgbClr val="CC0000"/>
                </a:solidFill>
              </a:rPr>
              <a:t>（</a:t>
            </a:r>
            <a:r>
              <a:rPr lang="en-US" altLang="zh-CN" sz="2400" b="0" dirty="0">
                <a:solidFill>
                  <a:srgbClr val="CC0000"/>
                </a:solidFill>
              </a:rPr>
              <a:t>2</a:t>
            </a:r>
            <a:r>
              <a:rPr lang="zh-CN" altLang="en-US" sz="2400" b="0" dirty="0">
                <a:solidFill>
                  <a:srgbClr val="CC0000"/>
                </a:solidFill>
              </a:rPr>
              <a:t>）</a:t>
            </a:r>
            <a:r>
              <a:rPr lang="en-US" altLang="zh-CN" sz="2400" b="0" dirty="0">
                <a:solidFill>
                  <a:srgbClr val="CC0000"/>
                </a:solidFill>
              </a:rPr>
              <a:t>0 </a:t>
            </a:r>
            <a:r>
              <a:rPr lang="zh-CN" altLang="en-US" sz="2400" b="0" dirty="0">
                <a:solidFill>
                  <a:srgbClr val="CC0000"/>
                </a:solidFill>
              </a:rPr>
              <a:t>的表示：</a:t>
            </a:r>
            <a:r>
              <a:rPr lang="en-US" altLang="zh-CN" sz="2400" b="0" dirty="0">
                <a:solidFill>
                  <a:srgbClr val="006600"/>
                </a:solidFill>
                <a:highlight>
                  <a:srgbClr val="FFFF00"/>
                </a:highlight>
              </a:rPr>
              <a:t>0 </a:t>
            </a:r>
            <a:r>
              <a:rPr lang="zh-CN" altLang="en-US" sz="2400" b="0" dirty="0">
                <a:solidFill>
                  <a:srgbClr val="006600"/>
                </a:solidFill>
                <a:highlight>
                  <a:srgbClr val="FFFF00"/>
                </a:highlight>
              </a:rPr>
              <a:t>的补码表示形式是唯一的</a:t>
            </a:r>
            <a:r>
              <a:rPr lang="zh-CN" altLang="en-US" sz="2400" b="0" dirty="0">
                <a:solidFill>
                  <a:schemeClr val="hlink"/>
                </a:solidFill>
              </a:rPr>
              <a:t>，即分别按照正数和负数表示均一致，为全零。</a:t>
            </a:r>
          </a:p>
          <a:p>
            <a:pPr lvl="1" eaLnBrk="1" hangingPunct="1">
              <a:lnSpc>
                <a:spcPct val="90000"/>
              </a:lnSpc>
            </a:pPr>
            <a:r>
              <a:rPr lang="en-US" altLang="zh-CN" b="0" dirty="0"/>
              <a:t>[+0]</a:t>
            </a:r>
            <a:r>
              <a:rPr lang="zh-CN" altLang="en-US" b="0" baseline="-25000" dirty="0"/>
              <a:t>补</a:t>
            </a:r>
            <a:r>
              <a:rPr lang="zh-CN" altLang="en-US" b="0" dirty="0"/>
              <a:t>＝ </a:t>
            </a:r>
            <a:r>
              <a:rPr lang="en-US" altLang="zh-CN" b="0" dirty="0">
                <a:solidFill>
                  <a:srgbClr val="008000"/>
                </a:solidFill>
              </a:rPr>
              <a:t>00</a:t>
            </a:r>
            <a:r>
              <a:rPr lang="en-US" altLang="zh-CN" b="0" dirty="0">
                <a:solidFill>
                  <a:srgbClr val="008000"/>
                </a:solidFill>
                <a:latin typeface="Arial" panose="020B0604020202020204" pitchFamily="34" charset="0"/>
              </a:rPr>
              <a:t>…</a:t>
            </a:r>
            <a:r>
              <a:rPr lang="en-US" altLang="zh-CN" b="0" dirty="0">
                <a:solidFill>
                  <a:srgbClr val="008000"/>
                </a:solidFill>
              </a:rPr>
              <a:t>0    </a:t>
            </a:r>
            <a:r>
              <a:rPr lang="en-US" altLang="zh-CN" b="0" dirty="0"/>
              <a:t>[-0]</a:t>
            </a:r>
            <a:r>
              <a:rPr lang="zh-CN" altLang="en-US" b="0" baseline="-25000" dirty="0"/>
              <a:t>补</a:t>
            </a:r>
            <a:r>
              <a:rPr lang="zh-CN" altLang="en-US" b="0" dirty="0"/>
              <a:t>＝ </a:t>
            </a:r>
            <a:r>
              <a:rPr lang="en-US" altLang="zh-CN" b="0" dirty="0">
                <a:solidFill>
                  <a:srgbClr val="008000"/>
                </a:solidFill>
              </a:rPr>
              <a:t>00</a:t>
            </a:r>
            <a:r>
              <a:rPr lang="en-US" altLang="zh-CN" b="0" dirty="0">
                <a:solidFill>
                  <a:srgbClr val="008000"/>
                </a:solidFill>
                <a:latin typeface="Arial" panose="020B0604020202020204" pitchFamily="34" charset="0"/>
              </a:rPr>
              <a:t>…</a:t>
            </a:r>
            <a:r>
              <a:rPr lang="en-US" altLang="zh-CN" b="0" dirty="0">
                <a:solidFill>
                  <a:srgbClr val="008000"/>
                </a:solidFill>
              </a:rPr>
              <a:t>0</a:t>
            </a:r>
            <a:endParaRPr lang="en-US" altLang="zh-CN" b="0" dirty="0">
              <a:solidFill>
                <a:schemeClr val="hlink"/>
              </a:solidFill>
            </a:endParaRPr>
          </a:p>
          <a:p>
            <a:pPr eaLnBrk="1" hangingPunct="1">
              <a:lnSpc>
                <a:spcPct val="90000"/>
              </a:lnSpc>
            </a:pPr>
            <a:r>
              <a:rPr lang="zh-CN" altLang="en-US" sz="2400" b="0" dirty="0">
                <a:solidFill>
                  <a:srgbClr val="CC0000"/>
                </a:solidFill>
              </a:rPr>
              <a:t>（</a:t>
            </a:r>
            <a:r>
              <a:rPr lang="en-US" altLang="zh-CN" sz="2400" b="0" dirty="0">
                <a:solidFill>
                  <a:srgbClr val="CC0000"/>
                </a:solidFill>
              </a:rPr>
              <a:t>3</a:t>
            </a:r>
            <a:r>
              <a:rPr lang="zh-CN" altLang="en-US" sz="2400" b="0" dirty="0">
                <a:solidFill>
                  <a:srgbClr val="CC0000"/>
                </a:solidFill>
              </a:rPr>
              <a:t>）表示范围：</a:t>
            </a:r>
            <a:r>
              <a:rPr lang="zh-CN" altLang="en-US" sz="2400" b="0" dirty="0">
                <a:solidFill>
                  <a:schemeClr val="hlink"/>
                </a:solidFill>
              </a:rPr>
              <a:t>对于</a:t>
            </a:r>
            <a:r>
              <a:rPr lang="en-US" altLang="zh-CN" sz="2400" b="0" dirty="0">
                <a:solidFill>
                  <a:srgbClr val="006600"/>
                </a:solidFill>
              </a:rPr>
              <a:t>n</a:t>
            </a:r>
            <a:r>
              <a:rPr lang="zh-CN" altLang="en-US" sz="2400" b="0" dirty="0">
                <a:solidFill>
                  <a:srgbClr val="006600"/>
                </a:solidFill>
              </a:rPr>
              <a:t>＋</a:t>
            </a:r>
            <a:r>
              <a:rPr lang="en-US" altLang="zh-CN" sz="2400" b="0" dirty="0">
                <a:solidFill>
                  <a:srgbClr val="006600"/>
                </a:solidFill>
              </a:rPr>
              <a:t>1</a:t>
            </a:r>
            <a:r>
              <a:rPr lang="zh-CN" altLang="en-US" sz="2400" b="0" dirty="0">
                <a:solidFill>
                  <a:srgbClr val="006600"/>
                </a:solidFill>
              </a:rPr>
              <a:t>位</a:t>
            </a:r>
            <a:r>
              <a:rPr lang="zh-CN" altLang="en-US" sz="2400" b="0" dirty="0">
                <a:solidFill>
                  <a:schemeClr val="hlink"/>
                </a:solidFill>
              </a:rPr>
              <a:t>补码机器数</a:t>
            </a:r>
            <a:r>
              <a:rPr lang="en-US" altLang="zh-CN" sz="2400" b="0" dirty="0">
                <a:solidFill>
                  <a:schemeClr val="hlink"/>
                </a:solidFill>
              </a:rPr>
              <a:t>X</a:t>
            </a:r>
            <a:r>
              <a:rPr lang="zh-CN" altLang="en-US" sz="2400" b="0" dirty="0">
                <a:solidFill>
                  <a:schemeClr val="hlink"/>
                </a:solidFill>
              </a:rPr>
              <a:t>，它所能表示的数据范围为：</a:t>
            </a:r>
          </a:p>
          <a:p>
            <a:pPr lvl="1" eaLnBrk="1" hangingPunct="1">
              <a:lnSpc>
                <a:spcPct val="90000"/>
              </a:lnSpc>
            </a:pPr>
            <a:r>
              <a:rPr lang="zh-CN" altLang="en-US" b="0" dirty="0"/>
              <a:t>定点整数：－</a:t>
            </a:r>
            <a:r>
              <a:rPr lang="en-US" altLang="zh-CN" b="0" dirty="0"/>
              <a:t>2</a:t>
            </a:r>
            <a:r>
              <a:rPr lang="en-US" altLang="zh-CN" b="0" baseline="30000" dirty="0"/>
              <a:t>n</a:t>
            </a:r>
            <a:r>
              <a:rPr lang="en-US" altLang="zh-CN" b="0" dirty="0"/>
              <a:t>≤X ≤ 2</a:t>
            </a:r>
            <a:r>
              <a:rPr lang="en-US" altLang="zh-CN" b="0" baseline="30000" dirty="0"/>
              <a:t>n</a:t>
            </a:r>
            <a:r>
              <a:rPr lang="zh-CN" altLang="en-US" b="0" dirty="0"/>
              <a:t>－</a:t>
            </a:r>
            <a:r>
              <a:rPr lang="en-US" altLang="zh-CN" b="0" dirty="0"/>
              <a:t>1</a:t>
            </a:r>
          </a:p>
          <a:p>
            <a:pPr lvl="1" eaLnBrk="1" hangingPunct="1">
              <a:lnSpc>
                <a:spcPct val="90000"/>
              </a:lnSpc>
            </a:pPr>
            <a:r>
              <a:rPr lang="zh-CN" altLang="en-US" b="0" dirty="0"/>
              <a:t>定点小数：－</a:t>
            </a:r>
            <a:r>
              <a:rPr lang="en-US" altLang="zh-CN" b="0" dirty="0"/>
              <a:t>1≤X ≤ 1</a:t>
            </a:r>
            <a:r>
              <a:rPr lang="zh-CN" altLang="en-US" b="0" dirty="0"/>
              <a:t>－</a:t>
            </a:r>
            <a:r>
              <a:rPr lang="en-US" altLang="zh-CN" b="0" dirty="0"/>
              <a:t>2</a:t>
            </a:r>
            <a:r>
              <a:rPr lang="zh-CN" altLang="en-US" b="0" baseline="30000" dirty="0"/>
              <a:t>－</a:t>
            </a:r>
            <a:r>
              <a:rPr lang="en-US" altLang="zh-CN" b="0" baseline="30000" dirty="0"/>
              <a:t>n</a:t>
            </a:r>
          </a:p>
          <a:p>
            <a:pPr eaLnBrk="1" hangingPunct="1">
              <a:lnSpc>
                <a:spcPct val="90000"/>
              </a:lnSpc>
            </a:pPr>
            <a:r>
              <a:rPr lang="zh-CN" altLang="en-US" sz="2400" b="0" dirty="0">
                <a:solidFill>
                  <a:srgbClr val="CC0000"/>
                </a:solidFill>
                <a:highlight>
                  <a:srgbClr val="FFFF00"/>
                </a:highlight>
              </a:rPr>
              <a:t>计算机中的整型数据（</a:t>
            </a:r>
            <a:r>
              <a:rPr lang="en-US" altLang="zh-CN" sz="2400" b="0" dirty="0">
                <a:solidFill>
                  <a:srgbClr val="CC0000"/>
                </a:solidFill>
                <a:highlight>
                  <a:srgbClr val="FFFF00"/>
                </a:highlight>
              </a:rPr>
              <a:t>int</a:t>
            </a:r>
            <a:r>
              <a:rPr lang="zh-CN" altLang="en-US" sz="2400" b="0" dirty="0">
                <a:solidFill>
                  <a:srgbClr val="CC0000"/>
                </a:solidFill>
                <a:highlight>
                  <a:srgbClr val="FFFF00"/>
                </a:highlight>
              </a:rPr>
              <a:t>）均用补码来表示。</a:t>
            </a:r>
            <a:endParaRPr lang="en-US" altLang="zh-CN" sz="2400" b="0" dirty="0">
              <a:solidFill>
                <a:srgbClr val="CC0000"/>
              </a:solidFill>
              <a:highlight>
                <a:srgbClr val="FFFF00"/>
              </a:highlight>
            </a:endParaRPr>
          </a:p>
          <a:p>
            <a:pPr eaLnBrk="1" hangingPunct="1">
              <a:lnSpc>
                <a:spcPct val="90000"/>
              </a:lnSpc>
            </a:pPr>
            <a:r>
              <a:rPr lang="zh-CN" altLang="en-US" sz="2400" dirty="0">
                <a:solidFill>
                  <a:srgbClr val="FF3300"/>
                </a:solidFill>
                <a:highlight>
                  <a:srgbClr val="FFFF00"/>
                </a:highlight>
              </a:rPr>
              <a:t>负数的补码大于正数的补码，在正数和负数的各自范围内，补码大的，其真值也大；反之亦然</a:t>
            </a:r>
            <a:r>
              <a:rPr lang="zh-CN" altLang="en-US" sz="2400" dirty="0">
                <a:solidFill>
                  <a:srgbClr val="FF3300"/>
                </a:solidFill>
              </a:rPr>
              <a:t>。</a:t>
            </a:r>
            <a:endParaRPr lang="en-US" altLang="zh-CN" sz="2400" b="0" dirty="0">
              <a:solidFill>
                <a:srgbClr val="CC0000"/>
              </a:solidFill>
            </a:endParaRPr>
          </a:p>
          <a:p>
            <a:pPr eaLnBrk="1" hangingPunct="1">
              <a:lnSpc>
                <a:spcPct val="90000"/>
              </a:lnSpc>
            </a:pPr>
            <a:r>
              <a:rPr lang="zh-CN" altLang="en-US" sz="2400" b="0" dirty="0">
                <a:solidFill>
                  <a:srgbClr val="CC0000"/>
                </a:solidFill>
              </a:rPr>
              <a:t>补码的优点：符号位参与运算！加减法非常方便。</a:t>
            </a:r>
          </a:p>
        </p:txBody>
      </p:sp>
      <p:sp>
        <p:nvSpPr>
          <p:cNvPr id="120843" name="AutoShape 11"/>
          <p:cNvSpPr/>
          <p:nvPr/>
        </p:nvSpPr>
        <p:spPr>
          <a:xfrm>
            <a:off x="6011863" y="1700213"/>
            <a:ext cx="2376487" cy="936625"/>
          </a:xfrm>
          <a:prstGeom prst="wedgeRoundRectCallout">
            <a:avLst>
              <a:gd name="adj1" fmla="val -82463"/>
              <a:gd name="adj2" fmla="val 97625"/>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chemeClr val="bg1"/>
                </a:solidFill>
                <a:latin typeface="黑体" panose="02010609060101010101" pitchFamily="2" charset="-122"/>
                <a:ea typeface="黑体" panose="02010609060101010101" pitchFamily="2" charset="-122"/>
              </a:rPr>
              <a:t>包括</a:t>
            </a:r>
            <a:r>
              <a:rPr lang="en-US" altLang="zh-CN" dirty="0">
                <a:solidFill>
                  <a:schemeClr val="bg1"/>
                </a:solidFill>
                <a:latin typeface="黑体" panose="02010609060101010101" pitchFamily="2" charset="-122"/>
                <a:ea typeface="黑体" panose="02010609060101010101" pitchFamily="2" charset="-122"/>
              </a:rPr>
              <a:t>1</a:t>
            </a:r>
            <a:r>
              <a:rPr lang="zh-CN" altLang="en-US" dirty="0">
                <a:solidFill>
                  <a:schemeClr val="bg1"/>
                </a:solidFill>
                <a:latin typeface="黑体" panose="02010609060101010101" pitchFamily="2" charset="-122"/>
                <a:ea typeface="黑体" panose="02010609060101010101" pitchFamily="2" charset="-122"/>
              </a:rPr>
              <a:t>位符号位，</a:t>
            </a:r>
            <a:r>
              <a:rPr lang="en-US" altLang="zh-CN" dirty="0">
                <a:solidFill>
                  <a:schemeClr val="bg1"/>
                </a:solidFill>
                <a:latin typeface="黑体" panose="02010609060101010101" pitchFamily="2" charset="-122"/>
                <a:ea typeface="黑体" panose="02010609060101010101" pitchFamily="2" charset="-122"/>
              </a:rPr>
              <a:t>n</a:t>
            </a:r>
            <a:r>
              <a:rPr lang="zh-CN" altLang="en-US" dirty="0">
                <a:solidFill>
                  <a:schemeClr val="bg1"/>
                </a:solidFill>
                <a:latin typeface="黑体" panose="02010609060101010101" pitchFamily="2" charset="-122"/>
                <a:ea typeface="黑体" panose="02010609060101010101" pitchFamily="2" charset="-122"/>
              </a:rPr>
              <a:t>位数值位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43"/>
                                        </p:tgtEl>
                                        <p:attrNameLst>
                                          <p:attrName>style.visibility</p:attrName>
                                        </p:attrNameLst>
                                      </p:cBhvr>
                                      <p:to>
                                        <p:strVal val="visible"/>
                                      </p:to>
                                    </p:set>
                                    <p:animEffect transition="in" filter="blinds(horizontal)">
                                      <p:cBhvr>
                                        <p:cTn id="7" dur="500"/>
                                        <p:tgtEl>
                                          <p:spTgt spid="120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34</a:t>
            </a:fld>
            <a:endParaRPr lang="en-US" altLang="zh-CN" sz="1000" b="0" dirty="0">
              <a:solidFill>
                <a:schemeClr val="bg1"/>
              </a:solidFill>
              <a:latin typeface="Verdana" panose="020B0604030504040204" pitchFamily="34" charset="0"/>
              <a:ea typeface="宋体" panose="02010600030101010101" pitchFamily="2" charset="-122"/>
            </a:endParaRPr>
          </a:p>
        </p:txBody>
      </p:sp>
      <p:grpSp>
        <p:nvGrpSpPr>
          <p:cNvPr id="2" name="Group 12"/>
          <p:cNvGrpSpPr/>
          <p:nvPr/>
        </p:nvGrpSpPr>
        <p:grpSpPr>
          <a:xfrm>
            <a:off x="611188" y="3213100"/>
            <a:ext cx="7634287" cy="2608263"/>
            <a:chOff x="385" y="2024"/>
            <a:chExt cx="4809" cy="1643"/>
          </a:xfrm>
        </p:grpSpPr>
        <p:sp>
          <p:nvSpPr>
            <p:cNvPr id="37891" name="Line 4"/>
            <p:cNvSpPr/>
            <p:nvPr/>
          </p:nvSpPr>
          <p:spPr>
            <a:xfrm>
              <a:off x="3515" y="2296"/>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2" name="Line 5"/>
            <p:cNvSpPr/>
            <p:nvPr/>
          </p:nvSpPr>
          <p:spPr>
            <a:xfrm>
              <a:off x="3742" y="2296"/>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3" name="Line 6"/>
            <p:cNvSpPr/>
            <p:nvPr/>
          </p:nvSpPr>
          <p:spPr>
            <a:xfrm>
              <a:off x="4286" y="2296"/>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4" name="Line 7"/>
            <p:cNvSpPr/>
            <p:nvPr/>
          </p:nvSpPr>
          <p:spPr>
            <a:xfrm>
              <a:off x="3760" y="3067"/>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5" name="Line 8"/>
            <p:cNvSpPr/>
            <p:nvPr/>
          </p:nvSpPr>
          <p:spPr>
            <a:xfrm>
              <a:off x="3987" y="3076"/>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6" name="Line 9"/>
            <p:cNvSpPr/>
            <p:nvPr/>
          </p:nvSpPr>
          <p:spPr>
            <a:xfrm>
              <a:off x="4559" y="3076"/>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37897" name="Rectangle 10"/>
            <p:cNvSpPr/>
            <p:nvPr/>
          </p:nvSpPr>
          <p:spPr>
            <a:xfrm>
              <a:off x="385" y="2024"/>
              <a:ext cx="4809" cy="1643"/>
            </a:xfrm>
            <a:prstGeom prst="rect">
              <a:avLst/>
            </a:prstGeom>
            <a:noFill/>
            <a:ln w="9525">
              <a:noFill/>
            </a:ln>
          </p:spPr>
          <p:txBody>
            <a:bodyPr anchor="t" anchorCtr="0"/>
            <a:lstStyle/>
            <a:p>
              <a:pPr marL="342900" indent="-342900">
                <a:lnSpc>
                  <a:spcPct val="9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对于定点整数：</a:t>
              </a:r>
            </a:p>
            <a:p>
              <a:pPr marL="742950" lvl="1" indent="-285750" eaLnBrk="1" hangingPunct="1">
                <a:lnSpc>
                  <a:spcPct val="9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反</a:t>
              </a:r>
              <a:r>
                <a:rPr lang="en-US" altLang="zh-CN" dirty="0">
                  <a:latin typeface="黑体" panose="02010609060101010101" pitchFamily="2" charset="-122"/>
                  <a:ea typeface="黑体" panose="02010609060101010101" pitchFamily="2" charset="-122"/>
                </a:rPr>
                <a:t>= 1,X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9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反</a:t>
              </a:r>
              <a:r>
                <a:rPr lang="en-US" altLang="zh-CN" dirty="0">
                  <a:latin typeface="黑体" panose="02010609060101010101" pitchFamily="2" charset="-122"/>
                  <a:ea typeface="黑体" panose="02010609060101010101" pitchFamily="2" charset="-122"/>
                </a:rPr>
                <a:t>=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342900" indent="-342900">
                <a:lnSpc>
                  <a:spcPct val="9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对于定点小数：</a:t>
              </a:r>
            </a:p>
            <a:p>
              <a:pPr marL="742950" lvl="1" indent="-285750" eaLnBrk="1" hangingPunct="1">
                <a:lnSpc>
                  <a:spcPct val="9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反</a:t>
              </a:r>
              <a:r>
                <a:rPr lang="en-US" altLang="zh-CN" dirty="0">
                  <a:latin typeface="黑体" panose="02010609060101010101" pitchFamily="2" charset="-122"/>
                  <a:ea typeface="黑体" panose="02010609060101010101" pitchFamily="2" charset="-122"/>
                </a:rPr>
                <a:t>=  1.X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9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X=+0.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反</a:t>
              </a:r>
              <a:r>
                <a:rPr lang="en-US" altLang="zh-CN" dirty="0">
                  <a:latin typeface="黑体" panose="02010609060101010101" pitchFamily="2" charset="-122"/>
                  <a:ea typeface="黑体" panose="02010609060101010101" pitchFamily="2" charset="-122"/>
                </a:rPr>
                <a:t>=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宋体" panose="0201060003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r>
                <a:rPr lang="zh-CN" altLang="en-US" dirty="0">
                  <a:latin typeface="Arial" panose="020B0604020202020204" pitchFamily="34" charset="0"/>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p:txBody>
        </p:sp>
      </p:grpSp>
      <p:sp>
        <p:nvSpPr>
          <p:cNvPr id="37898" name="Rectangle 2"/>
          <p:cNvSpPr>
            <a:spLocks noGrp="1"/>
          </p:cNvSpPr>
          <p:nvPr>
            <p:ph type="title"/>
          </p:nvPr>
        </p:nvSpPr>
        <p:spPr/>
        <p:txBody>
          <a:bodyPr wrap="square" lIns="91440" tIns="45720" rIns="91440" bIns="45720" anchor="ctr" anchorCtr="0"/>
          <a:lstStyle/>
          <a:p>
            <a:pPr eaLnBrk="1" hangingPunct="1"/>
            <a:r>
              <a:rPr lang="en-US" altLang="zh-CN" dirty="0"/>
              <a:t>3</a:t>
            </a:r>
            <a:r>
              <a:rPr lang="zh-CN" altLang="en-US" dirty="0"/>
              <a:t>、反码表示法</a:t>
            </a:r>
          </a:p>
        </p:txBody>
      </p:sp>
      <p:sp>
        <p:nvSpPr>
          <p:cNvPr id="37899" name="Rectangle 3"/>
          <p:cNvSpPr>
            <a:spLocks noGrp="1"/>
          </p:cNvSpPr>
          <p:nvPr>
            <p:ph idx="1"/>
          </p:nvPr>
        </p:nvSpPr>
        <p:spPr>
          <a:xfrm>
            <a:off x="611188" y="1125538"/>
            <a:ext cx="7408862" cy="2022475"/>
          </a:xfrm>
        </p:spPr>
        <p:txBody>
          <a:bodyPr wrap="square" lIns="91440" tIns="45720" rIns="91440" bIns="45720" anchor="t" anchorCtr="0"/>
          <a:lstStyle/>
          <a:p>
            <a:pPr eaLnBrk="1" hangingPunct="1"/>
            <a:r>
              <a:rPr lang="zh-CN" altLang="en-US" sz="2400" dirty="0">
                <a:solidFill>
                  <a:srgbClr val="CC0000"/>
                </a:solidFill>
              </a:rPr>
              <a:t>（</a:t>
            </a:r>
            <a:r>
              <a:rPr lang="en-US" altLang="zh-CN" sz="2400" dirty="0">
                <a:solidFill>
                  <a:srgbClr val="CC0000"/>
                </a:solidFill>
              </a:rPr>
              <a:t>1</a:t>
            </a:r>
            <a:r>
              <a:rPr lang="zh-CN" altLang="en-US" sz="2400" dirty="0">
                <a:solidFill>
                  <a:srgbClr val="CC0000"/>
                </a:solidFill>
              </a:rPr>
              <a:t>）表示方法</a:t>
            </a:r>
            <a:r>
              <a:rPr lang="zh-CN" altLang="en-US" sz="2400" dirty="0"/>
              <a:t>：最高位表示数的符号，其他位表示数值位。</a:t>
            </a:r>
          </a:p>
          <a:p>
            <a:pPr lvl="1" eaLnBrk="1" hangingPunct="1"/>
            <a:r>
              <a:rPr lang="zh-CN" altLang="en-US" dirty="0"/>
              <a:t>符号位：</a:t>
            </a:r>
            <a:r>
              <a:rPr lang="en-US" altLang="zh-CN" dirty="0"/>
              <a:t>0</a:t>
            </a:r>
            <a:r>
              <a:rPr lang="zh-CN" altLang="en-US" dirty="0"/>
              <a:t>－正数，</a:t>
            </a:r>
            <a:r>
              <a:rPr lang="en-US" altLang="zh-CN" dirty="0"/>
              <a:t>1</a:t>
            </a:r>
            <a:r>
              <a:rPr lang="zh-CN" altLang="en-US" dirty="0"/>
              <a:t>－负数。</a:t>
            </a:r>
          </a:p>
          <a:p>
            <a:pPr lvl="1" eaLnBrk="1" hangingPunct="1"/>
            <a:r>
              <a:rPr lang="zh-CN" altLang="en-US" dirty="0"/>
              <a:t>数值位：正数时，与绝对值相同；</a:t>
            </a:r>
            <a:r>
              <a:rPr lang="zh-CN" altLang="en-US" dirty="0">
                <a:solidFill>
                  <a:srgbClr val="FF0000"/>
                </a:solidFill>
              </a:rPr>
              <a:t>负数时，为绝对值取反</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8914" name="Rectangle 2"/>
          <p:cNvSpPr>
            <a:spLocks noGrp="1"/>
          </p:cNvSpPr>
          <p:nvPr>
            <p:ph type="title"/>
          </p:nvPr>
        </p:nvSpPr>
        <p:spPr>
          <a:xfrm>
            <a:off x="1044575" y="333375"/>
            <a:ext cx="7272338" cy="658813"/>
          </a:xfrm>
        </p:spPr>
        <p:txBody>
          <a:bodyPr wrap="square" lIns="91440" tIns="45720" rIns="91440" bIns="45720" anchor="ctr" anchorCtr="0"/>
          <a:lstStyle/>
          <a:p>
            <a:pPr eaLnBrk="1" hangingPunct="1"/>
            <a:r>
              <a:rPr lang="en-US" altLang="zh-CN" dirty="0"/>
              <a:t>3</a:t>
            </a:r>
            <a:r>
              <a:rPr lang="zh-CN" altLang="en-US" dirty="0"/>
              <a:t>、反码表示法</a:t>
            </a:r>
          </a:p>
        </p:txBody>
      </p:sp>
      <p:sp>
        <p:nvSpPr>
          <p:cNvPr id="38915" name="Rectangle 3"/>
          <p:cNvSpPr>
            <a:spLocks noGrp="1"/>
          </p:cNvSpPr>
          <p:nvPr>
            <p:ph idx="1"/>
          </p:nvPr>
        </p:nvSpPr>
        <p:spPr>
          <a:xfrm>
            <a:off x="596900" y="1125538"/>
            <a:ext cx="7138988" cy="4264025"/>
          </a:xfrm>
        </p:spPr>
        <p:txBody>
          <a:bodyPr wrap="square" lIns="91440" tIns="45720" rIns="91440" bIns="45720" anchor="t" anchorCtr="0"/>
          <a:lstStyle/>
          <a:p>
            <a:pPr eaLnBrk="1" hangingPunct="1">
              <a:lnSpc>
                <a:spcPct val="80000"/>
              </a:lnSpc>
            </a:pPr>
            <a:r>
              <a:rPr lang="zh-CN" altLang="en-US" sz="2400" dirty="0"/>
              <a:t>例</a:t>
            </a:r>
            <a:r>
              <a:rPr lang="en-US" altLang="zh-CN" sz="2400" dirty="0"/>
              <a:t>1</a:t>
            </a:r>
            <a:r>
              <a:rPr lang="zh-CN" altLang="en-US" sz="2400" dirty="0"/>
              <a:t>：</a:t>
            </a:r>
            <a:r>
              <a:rPr lang="en-US" altLang="zh-CN" sz="2400" dirty="0"/>
              <a:t>X=1011</a:t>
            </a:r>
            <a:r>
              <a:rPr lang="zh-CN" altLang="en-US" sz="2400" dirty="0"/>
              <a:t>，</a:t>
            </a:r>
            <a:r>
              <a:rPr lang="en-US" altLang="zh-CN" sz="2400" dirty="0"/>
              <a:t>Y</a:t>
            </a:r>
            <a:r>
              <a:rPr lang="zh-CN" altLang="en-US" sz="2400" dirty="0"/>
              <a:t>＝－</a:t>
            </a:r>
            <a:r>
              <a:rPr lang="en-US" altLang="zh-CN" sz="2400" dirty="0"/>
              <a:t>1011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反</a:t>
            </a:r>
            <a:r>
              <a:rPr lang="zh-CN" altLang="en-US" sz="2400" dirty="0"/>
              <a:t>＝</a:t>
            </a:r>
            <a:r>
              <a:rPr lang="zh-CN" altLang="en-US" sz="2400" u="sng" dirty="0"/>
              <a:t>             </a:t>
            </a:r>
            <a:r>
              <a:rPr lang="zh-CN" altLang="en-US" sz="2400" dirty="0"/>
              <a:t>；</a:t>
            </a:r>
            <a:r>
              <a:rPr lang="en-US" altLang="zh-CN" sz="2400" dirty="0"/>
              <a:t>[Y]</a:t>
            </a:r>
            <a:r>
              <a:rPr lang="zh-CN" altLang="en-US" sz="2400" baseline="-25000" dirty="0"/>
              <a:t>反</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2</a:t>
            </a:r>
            <a:r>
              <a:rPr lang="zh-CN" altLang="en-US" sz="2400" dirty="0"/>
              <a:t>：</a:t>
            </a:r>
            <a:r>
              <a:rPr lang="en-US" altLang="zh-CN" sz="2400" dirty="0"/>
              <a:t>X=0.1101</a:t>
            </a:r>
            <a:r>
              <a:rPr lang="zh-CN" altLang="en-US" sz="2400" dirty="0"/>
              <a:t>，</a:t>
            </a:r>
            <a:r>
              <a:rPr lang="en-US" altLang="zh-CN" sz="2400" dirty="0"/>
              <a:t>Y</a:t>
            </a:r>
            <a:r>
              <a:rPr lang="zh-CN" altLang="en-US" sz="2400" dirty="0"/>
              <a:t>＝</a:t>
            </a:r>
            <a:r>
              <a:rPr lang="en-US" altLang="zh-CN" sz="2400" dirty="0"/>
              <a:t>- 0.1101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反</a:t>
            </a:r>
            <a:r>
              <a:rPr lang="zh-CN" altLang="en-US" sz="2400" dirty="0"/>
              <a:t>＝</a:t>
            </a:r>
            <a:r>
              <a:rPr lang="zh-CN" altLang="en-US" sz="2400" u="sng" dirty="0"/>
              <a:t>             </a:t>
            </a:r>
            <a:r>
              <a:rPr lang="zh-CN" altLang="en-US" sz="2400" dirty="0"/>
              <a:t>；</a:t>
            </a:r>
            <a:r>
              <a:rPr lang="en-US" altLang="zh-CN" sz="2400" dirty="0"/>
              <a:t>[Y]</a:t>
            </a:r>
            <a:r>
              <a:rPr lang="zh-CN" altLang="en-US" sz="2400" baseline="-25000" dirty="0"/>
              <a:t>反</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3</a:t>
            </a:r>
            <a:r>
              <a:rPr lang="zh-CN" altLang="en-US" sz="2400" dirty="0"/>
              <a:t>： </a:t>
            </a:r>
            <a:r>
              <a:rPr lang="en-US" altLang="zh-CN" sz="2400" dirty="0"/>
              <a:t>X=1011</a:t>
            </a:r>
            <a:r>
              <a:rPr lang="zh-CN" altLang="en-US" sz="2400" dirty="0"/>
              <a:t>， </a:t>
            </a:r>
            <a:r>
              <a:rPr lang="en-US" altLang="zh-CN" sz="2400" dirty="0"/>
              <a:t>Y</a:t>
            </a:r>
            <a:r>
              <a:rPr lang="zh-CN" altLang="en-US" sz="2400" dirty="0"/>
              <a:t>＝</a:t>
            </a:r>
            <a:r>
              <a:rPr lang="en-US" altLang="zh-CN" sz="2400" dirty="0"/>
              <a:t>- 0.1101</a:t>
            </a:r>
            <a:r>
              <a:rPr lang="zh-CN" altLang="en-US" sz="2400" dirty="0"/>
              <a:t>，求</a:t>
            </a:r>
            <a:r>
              <a:rPr lang="en-US" altLang="zh-CN" sz="2400" dirty="0"/>
              <a:t>X</a:t>
            </a:r>
            <a:r>
              <a:rPr lang="zh-CN" altLang="en-US" sz="2400" dirty="0"/>
              <a:t>和</a:t>
            </a:r>
            <a:r>
              <a:rPr lang="en-US" altLang="zh-CN" sz="2400" dirty="0"/>
              <a:t>Y</a:t>
            </a:r>
            <a:r>
              <a:rPr lang="zh-CN" altLang="en-US" sz="2400" dirty="0"/>
              <a:t>的</a:t>
            </a:r>
            <a:r>
              <a:rPr lang="en-US" altLang="zh-CN" sz="2400" dirty="0"/>
              <a:t>8</a:t>
            </a:r>
            <a:r>
              <a:rPr lang="zh-CN" altLang="en-US" sz="2400" dirty="0"/>
              <a:t>位反码机器数。</a:t>
            </a:r>
          </a:p>
          <a:p>
            <a:pPr eaLnBrk="1" hangingPunct="1">
              <a:lnSpc>
                <a:spcPct val="80000"/>
              </a:lnSpc>
              <a:buNone/>
            </a:pPr>
            <a:r>
              <a:rPr lang="zh-CN" altLang="en-US" sz="2400" dirty="0"/>
              <a:t>	</a:t>
            </a:r>
            <a:r>
              <a:rPr lang="en-US" altLang="zh-CN" sz="2400" dirty="0"/>
              <a:t>[X]</a:t>
            </a:r>
            <a:r>
              <a:rPr lang="zh-CN" altLang="en-US" sz="2400" baseline="-25000" dirty="0"/>
              <a:t>反</a:t>
            </a:r>
            <a:r>
              <a:rPr lang="zh-CN" altLang="en-US" sz="2400" dirty="0"/>
              <a:t>＝</a:t>
            </a:r>
            <a:r>
              <a:rPr lang="zh-CN" altLang="en-US" sz="2400" u="sng" dirty="0"/>
              <a:t>             </a:t>
            </a:r>
            <a:r>
              <a:rPr lang="zh-CN" altLang="en-US" sz="2400" dirty="0"/>
              <a:t>；</a:t>
            </a:r>
            <a:r>
              <a:rPr lang="en-US" altLang="zh-CN" sz="2400" dirty="0"/>
              <a:t>[Y]</a:t>
            </a:r>
            <a:r>
              <a:rPr lang="zh-CN" altLang="en-US" sz="2400" baseline="-25000" dirty="0"/>
              <a:t>反</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4</a:t>
            </a:r>
            <a:r>
              <a:rPr lang="zh-CN" altLang="en-US" sz="2400" dirty="0"/>
              <a:t>：</a:t>
            </a:r>
            <a:r>
              <a:rPr lang="en-US" altLang="zh-CN" sz="2400" dirty="0"/>
              <a:t>[0]</a:t>
            </a:r>
            <a:r>
              <a:rPr lang="zh-CN" altLang="en-US" sz="2400" baseline="-25000" dirty="0"/>
              <a:t>反</a:t>
            </a:r>
            <a:r>
              <a:rPr lang="zh-CN" altLang="en-US" sz="2400" dirty="0"/>
              <a:t>＝？</a:t>
            </a:r>
          </a:p>
        </p:txBody>
      </p:sp>
      <p:sp>
        <p:nvSpPr>
          <p:cNvPr id="104452" name="Rectangle 4"/>
          <p:cNvSpPr>
            <a:spLocks noChangeArrowheads="1"/>
          </p:cNvSpPr>
          <p:nvPr/>
        </p:nvSpPr>
        <p:spPr bwMode="auto">
          <a:xfrm>
            <a:off x="2341563" y="1341438"/>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0 1011</a:t>
            </a:r>
          </a:p>
        </p:txBody>
      </p:sp>
      <p:sp>
        <p:nvSpPr>
          <p:cNvPr id="104453" name="Rectangle 5"/>
          <p:cNvSpPr>
            <a:spLocks noChangeArrowheads="1"/>
          </p:cNvSpPr>
          <p:nvPr/>
        </p:nvSpPr>
        <p:spPr bwMode="auto">
          <a:xfrm>
            <a:off x="5580063" y="1341438"/>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1 0100</a:t>
            </a:r>
          </a:p>
        </p:txBody>
      </p:sp>
      <p:sp>
        <p:nvSpPr>
          <p:cNvPr id="104454" name="Rectangle 6"/>
          <p:cNvSpPr>
            <a:spLocks noChangeArrowheads="1"/>
          </p:cNvSpPr>
          <p:nvPr/>
        </p:nvSpPr>
        <p:spPr bwMode="auto">
          <a:xfrm>
            <a:off x="2341563" y="2066925"/>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0 1101</a:t>
            </a:r>
          </a:p>
        </p:txBody>
      </p:sp>
      <p:sp>
        <p:nvSpPr>
          <p:cNvPr id="104455" name="Rectangle 7"/>
          <p:cNvSpPr>
            <a:spLocks noChangeArrowheads="1"/>
          </p:cNvSpPr>
          <p:nvPr/>
        </p:nvSpPr>
        <p:spPr bwMode="auto">
          <a:xfrm>
            <a:off x="5653088" y="2060575"/>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1 0010</a:t>
            </a:r>
          </a:p>
        </p:txBody>
      </p:sp>
      <p:sp>
        <p:nvSpPr>
          <p:cNvPr id="104459" name="Rectangle 11"/>
          <p:cNvSpPr>
            <a:spLocks noChangeArrowheads="1"/>
          </p:cNvSpPr>
          <p:nvPr/>
        </p:nvSpPr>
        <p:spPr bwMode="auto">
          <a:xfrm>
            <a:off x="2268538" y="3068638"/>
            <a:ext cx="1800225"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0 0001011</a:t>
            </a:r>
          </a:p>
        </p:txBody>
      </p:sp>
      <p:sp>
        <p:nvSpPr>
          <p:cNvPr id="104460" name="Rectangle 12"/>
          <p:cNvSpPr>
            <a:spLocks noChangeArrowheads="1"/>
          </p:cNvSpPr>
          <p:nvPr/>
        </p:nvSpPr>
        <p:spPr bwMode="auto">
          <a:xfrm>
            <a:off x="5508625" y="3071813"/>
            <a:ext cx="18716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1 0010111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blinds(horizontal)">
                                      <p:cBhvr>
                                        <p:cTn id="7" dur="500"/>
                                        <p:tgtEl>
                                          <p:spTgt spid="1044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blinds(horizontal)">
                                      <p:cBhvr>
                                        <p:cTn id="12" dur="500"/>
                                        <p:tgtEl>
                                          <p:spTgt spid="1044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blinds(horizontal)">
                                      <p:cBhvr>
                                        <p:cTn id="17" dur="500"/>
                                        <p:tgtEl>
                                          <p:spTgt spid="1044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4455"/>
                                        </p:tgtEl>
                                        <p:attrNameLst>
                                          <p:attrName>style.visibility</p:attrName>
                                        </p:attrNameLst>
                                      </p:cBhvr>
                                      <p:to>
                                        <p:strVal val="visible"/>
                                      </p:to>
                                    </p:set>
                                    <p:animEffect transition="in" filter="blinds(horizontal)">
                                      <p:cBhvr>
                                        <p:cTn id="22" dur="500"/>
                                        <p:tgtEl>
                                          <p:spTgt spid="1044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4459"/>
                                        </p:tgtEl>
                                        <p:attrNameLst>
                                          <p:attrName>style.visibility</p:attrName>
                                        </p:attrNameLst>
                                      </p:cBhvr>
                                      <p:to>
                                        <p:strVal val="visible"/>
                                      </p:to>
                                    </p:set>
                                    <p:animEffect transition="in" filter="blinds(horizontal)">
                                      <p:cBhvr>
                                        <p:cTn id="27" dur="500"/>
                                        <p:tgtEl>
                                          <p:spTgt spid="10445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4460"/>
                                        </p:tgtEl>
                                        <p:attrNameLst>
                                          <p:attrName>style.visibility</p:attrName>
                                        </p:attrNameLst>
                                      </p:cBhvr>
                                      <p:to>
                                        <p:strVal val="visible"/>
                                      </p:to>
                                    </p:set>
                                    <p:animEffect transition="in" filter="blinds(horizontal)">
                                      <p:cBhvr>
                                        <p:cTn id="32" dur="500"/>
                                        <p:tgtEl>
                                          <p:spTgt spid="104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p:bldP spid="104453" grpId="0"/>
      <p:bldP spid="104454" grpId="0" bldLvl="0" animBg="1"/>
      <p:bldP spid="104455" grpId="0" bldLvl="0" animBg="1"/>
      <p:bldP spid="104459" grpId="0"/>
      <p:bldP spid="10446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39938" name="Rectangle 3"/>
          <p:cNvSpPr>
            <a:spLocks noGrp="1"/>
          </p:cNvSpPr>
          <p:nvPr>
            <p:ph idx="1"/>
          </p:nvPr>
        </p:nvSpPr>
        <p:spPr>
          <a:xfrm>
            <a:off x="457200" y="1076325"/>
            <a:ext cx="7558088" cy="5162550"/>
          </a:xfrm>
        </p:spPr>
        <p:txBody>
          <a:bodyPr wrap="square" lIns="91440" tIns="45720" rIns="91440" bIns="45720" anchor="t" anchorCtr="0"/>
          <a:lstStyle/>
          <a:p>
            <a:pPr eaLnBrk="1" hangingPunct="1"/>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a:t>
            </a:r>
            <a:r>
              <a:rPr lang="en-US" altLang="zh-CN" sz="2400" dirty="0">
                <a:solidFill>
                  <a:srgbClr val="FF0000"/>
                </a:solidFill>
              </a:rPr>
              <a:t>0 </a:t>
            </a:r>
            <a:r>
              <a:rPr lang="zh-CN" altLang="en-US" sz="2400" dirty="0">
                <a:solidFill>
                  <a:srgbClr val="FF0000"/>
                </a:solidFill>
              </a:rPr>
              <a:t>的表示：</a:t>
            </a:r>
            <a:r>
              <a:rPr lang="en-US" altLang="zh-CN" sz="2400" dirty="0">
                <a:solidFill>
                  <a:srgbClr val="006600"/>
                </a:solidFill>
              </a:rPr>
              <a:t>0 </a:t>
            </a:r>
            <a:r>
              <a:rPr lang="zh-CN" altLang="en-US" sz="2400" dirty="0">
                <a:solidFill>
                  <a:srgbClr val="006600"/>
                </a:solidFill>
              </a:rPr>
              <a:t>的反码表示有两种形式</a:t>
            </a:r>
            <a:r>
              <a:rPr lang="zh-CN" altLang="en-US" sz="2400" dirty="0">
                <a:solidFill>
                  <a:schemeClr val="hlink"/>
                </a:solidFill>
              </a:rPr>
              <a:t>，即分别按照正数和负数表示。</a:t>
            </a:r>
          </a:p>
          <a:p>
            <a:pPr lvl="1" eaLnBrk="1" hangingPunct="1"/>
            <a:r>
              <a:rPr lang="en-US" altLang="zh-CN" dirty="0"/>
              <a:t>[+0]</a:t>
            </a:r>
            <a:r>
              <a:rPr lang="zh-CN" altLang="en-US" baseline="-25000" dirty="0"/>
              <a:t>反</a:t>
            </a:r>
            <a:r>
              <a:rPr lang="zh-CN" altLang="en-US" dirty="0"/>
              <a:t>＝ </a:t>
            </a:r>
            <a:r>
              <a:rPr lang="en-US" altLang="zh-CN" dirty="0">
                <a:solidFill>
                  <a:srgbClr val="008000"/>
                </a:solidFill>
              </a:rPr>
              <a:t>00</a:t>
            </a:r>
            <a:r>
              <a:rPr lang="en-US" altLang="zh-CN" dirty="0">
                <a:solidFill>
                  <a:srgbClr val="008000"/>
                </a:solidFill>
                <a:latin typeface="Arial" panose="020B0604020202020204" pitchFamily="34" charset="0"/>
              </a:rPr>
              <a:t>…</a:t>
            </a:r>
            <a:r>
              <a:rPr lang="en-US" altLang="zh-CN" dirty="0">
                <a:solidFill>
                  <a:srgbClr val="008000"/>
                </a:solidFill>
              </a:rPr>
              <a:t>0    </a:t>
            </a:r>
            <a:r>
              <a:rPr lang="en-US" altLang="zh-CN" dirty="0"/>
              <a:t>[-0]</a:t>
            </a:r>
            <a:r>
              <a:rPr lang="zh-CN" altLang="en-US" baseline="-25000" dirty="0"/>
              <a:t>反</a:t>
            </a:r>
            <a:r>
              <a:rPr lang="zh-CN" altLang="en-US" dirty="0">
                <a:solidFill>
                  <a:srgbClr val="0033CC"/>
                </a:solidFill>
              </a:rPr>
              <a:t>＝</a:t>
            </a:r>
            <a:r>
              <a:rPr lang="zh-CN" altLang="en-US" dirty="0"/>
              <a:t> </a:t>
            </a:r>
            <a:r>
              <a:rPr lang="en-US" altLang="zh-CN" dirty="0">
                <a:solidFill>
                  <a:srgbClr val="008000"/>
                </a:solidFill>
              </a:rPr>
              <a:t>11</a:t>
            </a:r>
            <a:r>
              <a:rPr lang="en-US" altLang="zh-CN" dirty="0">
                <a:solidFill>
                  <a:srgbClr val="008000"/>
                </a:solidFill>
                <a:latin typeface="Arial" panose="020B0604020202020204" pitchFamily="34" charset="0"/>
              </a:rPr>
              <a:t>…</a:t>
            </a:r>
            <a:r>
              <a:rPr lang="en-US" altLang="zh-CN" dirty="0">
                <a:solidFill>
                  <a:srgbClr val="008000"/>
                </a:solidFill>
              </a:rPr>
              <a:t>1</a:t>
            </a:r>
            <a:endParaRPr lang="en-US" altLang="zh-CN" dirty="0">
              <a:solidFill>
                <a:schemeClr val="hlink"/>
              </a:solidFill>
            </a:endParaRPr>
          </a:p>
          <a:p>
            <a:pPr eaLnBrk="1" hangingPunct="1"/>
            <a:r>
              <a:rPr lang="zh-CN" altLang="en-US" sz="2400" dirty="0">
                <a:solidFill>
                  <a:srgbClr val="CC0000"/>
                </a:solidFill>
              </a:rPr>
              <a:t>（</a:t>
            </a:r>
            <a:r>
              <a:rPr lang="en-US" altLang="zh-CN" sz="2400" dirty="0">
                <a:solidFill>
                  <a:srgbClr val="CC0000"/>
                </a:solidFill>
              </a:rPr>
              <a:t>3</a:t>
            </a:r>
            <a:r>
              <a:rPr lang="zh-CN" altLang="en-US" sz="2400" dirty="0">
                <a:solidFill>
                  <a:srgbClr val="CC0000"/>
                </a:solidFill>
              </a:rPr>
              <a:t>）表示范围：</a:t>
            </a:r>
            <a:r>
              <a:rPr lang="zh-CN" altLang="en-US" sz="2400" dirty="0">
                <a:solidFill>
                  <a:schemeClr val="hlink"/>
                </a:solidFill>
              </a:rPr>
              <a:t>对于</a:t>
            </a:r>
            <a:r>
              <a:rPr lang="en-US" altLang="zh-CN" sz="2400" dirty="0">
                <a:solidFill>
                  <a:srgbClr val="006600"/>
                </a:solidFill>
              </a:rPr>
              <a:t>n</a:t>
            </a:r>
            <a:r>
              <a:rPr lang="zh-CN" altLang="en-US" sz="2400" dirty="0">
                <a:solidFill>
                  <a:srgbClr val="006600"/>
                </a:solidFill>
              </a:rPr>
              <a:t>＋</a:t>
            </a:r>
            <a:r>
              <a:rPr lang="en-US" altLang="zh-CN" sz="2400" dirty="0">
                <a:solidFill>
                  <a:srgbClr val="006600"/>
                </a:solidFill>
              </a:rPr>
              <a:t>1</a:t>
            </a:r>
            <a:r>
              <a:rPr lang="zh-CN" altLang="en-US" sz="2400" dirty="0">
                <a:solidFill>
                  <a:schemeClr val="hlink"/>
                </a:solidFill>
              </a:rPr>
              <a:t>位反码机器数</a:t>
            </a:r>
            <a:r>
              <a:rPr lang="en-US" altLang="zh-CN" sz="2400" dirty="0">
                <a:solidFill>
                  <a:schemeClr val="hlink"/>
                </a:solidFill>
              </a:rPr>
              <a:t>X</a:t>
            </a:r>
            <a:r>
              <a:rPr lang="zh-CN" altLang="en-US" sz="2400" dirty="0">
                <a:solidFill>
                  <a:schemeClr val="hlink"/>
                </a:solidFill>
              </a:rPr>
              <a:t>，它所能表示的数据范围为：</a:t>
            </a:r>
          </a:p>
          <a:p>
            <a:pPr lvl="1" eaLnBrk="1" hangingPunct="1"/>
            <a:r>
              <a:rPr lang="zh-CN" altLang="en-US" dirty="0"/>
              <a:t>定点整数：－（</a:t>
            </a:r>
            <a:r>
              <a:rPr lang="en-US" altLang="zh-CN" dirty="0"/>
              <a:t>2</a:t>
            </a:r>
            <a:r>
              <a:rPr lang="en-US" altLang="zh-CN" baseline="30000" dirty="0"/>
              <a:t>n</a:t>
            </a:r>
            <a:r>
              <a:rPr lang="zh-CN" altLang="en-US" dirty="0"/>
              <a:t>－</a:t>
            </a:r>
            <a:r>
              <a:rPr lang="en-US" altLang="zh-CN" dirty="0"/>
              <a:t>1</a:t>
            </a:r>
            <a:r>
              <a:rPr lang="zh-CN" altLang="en-US" dirty="0"/>
              <a:t>）≤</a:t>
            </a:r>
            <a:r>
              <a:rPr lang="en-US" altLang="zh-CN" dirty="0"/>
              <a:t>X ≤ 2</a:t>
            </a:r>
            <a:r>
              <a:rPr lang="en-US" altLang="zh-CN" baseline="30000" dirty="0"/>
              <a:t>n</a:t>
            </a:r>
            <a:r>
              <a:rPr lang="zh-CN" altLang="en-US" dirty="0"/>
              <a:t>－</a:t>
            </a:r>
            <a:r>
              <a:rPr lang="en-US" altLang="zh-CN" dirty="0"/>
              <a:t>1</a:t>
            </a:r>
          </a:p>
          <a:p>
            <a:pPr lvl="1" eaLnBrk="1" hangingPunct="1"/>
            <a:r>
              <a:rPr lang="zh-CN" altLang="en-US" dirty="0"/>
              <a:t>定点小数：－（</a:t>
            </a:r>
            <a:r>
              <a:rPr lang="en-US" altLang="zh-CN" dirty="0"/>
              <a:t>1</a:t>
            </a:r>
            <a:r>
              <a:rPr lang="zh-CN" altLang="en-US" dirty="0"/>
              <a:t>－</a:t>
            </a:r>
            <a:r>
              <a:rPr lang="en-US" altLang="zh-CN" dirty="0"/>
              <a:t>2</a:t>
            </a:r>
            <a:r>
              <a:rPr lang="zh-CN" altLang="en-US" baseline="30000" dirty="0"/>
              <a:t>－</a:t>
            </a:r>
            <a:r>
              <a:rPr lang="en-US" altLang="zh-CN" baseline="30000" dirty="0"/>
              <a:t>n</a:t>
            </a:r>
            <a:r>
              <a:rPr lang="zh-CN" altLang="en-US" dirty="0"/>
              <a:t>）≤</a:t>
            </a:r>
            <a:r>
              <a:rPr lang="en-US" altLang="zh-CN" dirty="0"/>
              <a:t>X ≤ 1</a:t>
            </a:r>
            <a:r>
              <a:rPr lang="zh-CN" altLang="en-US" dirty="0"/>
              <a:t>－</a:t>
            </a:r>
            <a:r>
              <a:rPr lang="en-US" altLang="zh-CN" dirty="0"/>
              <a:t>2</a:t>
            </a:r>
            <a:r>
              <a:rPr lang="zh-CN" altLang="en-US" baseline="30000" dirty="0"/>
              <a:t>－</a:t>
            </a:r>
            <a:r>
              <a:rPr lang="en-US" altLang="zh-CN" baseline="30000" dirty="0"/>
              <a:t>n</a:t>
            </a:r>
          </a:p>
        </p:txBody>
      </p:sp>
      <p:sp>
        <p:nvSpPr>
          <p:cNvPr id="119819" name="AutoShape 11"/>
          <p:cNvSpPr/>
          <p:nvPr/>
        </p:nvSpPr>
        <p:spPr>
          <a:xfrm>
            <a:off x="6445250" y="1989138"/>
            <a:ext cx="2376488" cy="936625"/>
          </a:xfrm>
          <a:prstGeom prst="wedgeRoundRectCallout">
            <a:avLst>
              <a:gd name="adj1" fmla="val -82463"/>
              <a:gd name="adj2" fmla="val 82204"/>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chemeClr val="bg1"/>
                </a:solidFill>
                <a:latin typeface="新宋体" panose="02010609030101010101" charset="-122"/>
                <a:ea typeface="新宋体" panose="02010609030101010101" charset="-122"/>
              </a:rPr>
              <a:t>包括</a:t>
            </a:r>
            <a:r>
              <a:rPr lang="en-US" altLang="zh-CN" dirty="0">
                <a:solidFill>
                  <a:schemeClr val="bg1"/>
                </a:solidFill>
                <a:latin typeface="新宋体" panose="02010609030101010101" charset="-122"/>
                <a:ea typeface="新宋体" panose="02010609030101010101" charset="-122"/>
              </a:rPr>
              <a:t>1</a:t>
            </a:r>
            <a:r>
              <a:rPr lang="zh-CN" altLang="en-US" dirty="0">
                <a:solidFill>
                  <a:schemeClr val="bg1"/>
                </a:solidFill>
                <a:latin typeface="新宋体" panose="02010609030101010101" charset="-122"/>
                <a:ea typeface="新宋体" panose="02010609030101010101" charset="-122"/>
              </a:rPr>
              <a:t>位符号位，</a:t>
            </a:r>
            <a:r>
              <a:rPr lang="en-US" altLang="zh-CN" dirty="0">
                <a:solidFill>
                  <a:schemeClr val="bg1"/>
                </a:solidFill>
                <a:latin typeface="新宋体" panose="02010609030101010101" charset="-122"/>
                <a:ea typeface="新宋体" panose="02010609030101010101" charset="-122"/>
              </a:rPr>
              <a:t>n</a:t>
            </a:r>
            <a:r>
              <a:rPr lang="zh-CN" altLang="en-US" dirty="0">
                <a:solidFill>
                  <a:schemeClr val="bg1"/>
                </a:solidFill>
                <a:latin typeface="新宋体" panose="02010609030101010101" charset="-122"/>
                <a:ea typeface="新宋体" panose="02010609030101010101" charset="-122"/>
              </a:rPr>
              <a:t>位数值位</a:t>
            </a:r>
          </a:p>
        </p:txBody>
      </p:sp>
      <p:sp>
        <p:nvSpPr>
          <p:cNvPr id="39940" name="Rectangle 13"/>
          <p:cNvSpPr>
            <a:spLocks noGrp="1"/>
          </p:cNvSpPr>
          <p:nvPr>
            <p:ph type="title"/>
          </p:nvPr>
        </p:nvSpPr>
        <p:spPr/>
        <p:txBody>
          <a:bodyPr wrap="square" lIns="91440" tIns="45720" rIns="91440" bIns="45720" anchor="ctr" anchorCtr="0"/>
          <a:lstStyle/>
          <a:p>
            <a:pPr eaLnBrk="1" hangingPunct="1"/>
            <a:r>
              <a:rPr lang="en-US" altLang="zh-CN" dirty="0"/>
              <a:t>3</a:t>
            </a:r>
            <a:r>
              <a:rPr lang="zh-CN" altLang="en-US" dirty="0"/>
              <a:t>、反码表示法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9"/>
                                        </p:tgtEl>
                                        <p:attrNameLst>
                                          <p:attrName>style.visibility</p:attrName>
                                        </p:attrNameLst>
                                      </p:cBhvr>
                                      <p:to>
                                        <p:strVal val="visible"/>
                                      </p:to>
                                    </p:set>
                                    <p:animEffect transition="in" filter="blinds(horizontal)">
                                      <p:cBhvr>
                                        <p:cTn id="7" dur="500"/>
                                        <p:tgtEl>
                                          <p:spTgt spid="119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0962" name="Rectangle 2"/>
          <p:cNvSpPr>
            <a:spLocks noGrp="1"/>
          </p:cNvSpPr>
          <p:nvPr>
            <p:ph type="title"/>
          </p:nvPr>
        </p:nvSpPr>
        <p:spPr/>
        <p:txBody>
          <a:bodyPr wrap="square" lIns="91440" tIns="45720" rIns="91440" bIns="45720" anchor="ctr" anchorCtr="0"/>
          <a:lstStyle/>
          <a:p>
            <a:pPr eaLnBrk="1" hangingPunct="1"/>
            <a:r>
              <a:rPr lang="en-US" altLang="zh-CN" dirty="0"/>
              <a:t>4</a:t>
            </a:r>
            <a:r>
              <a:rPr lang="zh-CN" altLang="en-US" dirty="0"/>
              <a:t>、移码表示法</a:t>
            </a:r>
          </a:p>
        </p:txBody>
      </p:sp>
      <p:sp>
        <p:nvSpPr>
          <p:cNvPr id="40963" name="Rectangle 3"/>
          <p:cNvSpPr>
            <a:spLocks noGrp="1"/>
          </p:cNvSpPr>
          <p:nvPr>
            <p:ph idx="1"/>
          </p:nvPr>
        </p:nvSpPr>
        <p:spPr>
          <a:xfrm>
            <a:off x="598488" y="1252538"/>
            <a:ext cx="7407275" cy="1816100"/>
          </a:xfrm>
        </p:spPr>
        <p:txBody>
          <a:bodyPr wrap="square" lIns="91440" tIns="45720" rIns="91440" bIns="45720" anchor="t" anchorCtr="0"/>
          <a:lstStyle/>
          <a:p>
            <a:pPr eaLnBrk="1" hangingPunct="1">
              <a:lnSpc>
                <a:spcPct val="80000"/>
              </a:lnSpc>
            </a:pPr>
            <a:r>
              <a:rPr lang="zh-CN" altLang="en-US" sz="2400" dirty="0">
                <a:solidFill>
                  <a:srgbClr val="CC0000"/>
                </a:solidFill>
              </a:rPr>
              <a:t>（</a:t>
            </a:r>
            <a:r>
              <a:rPr lang="en-US" altLang="zh-CN" sz="2400" dirty="0">
                <a:solidFill>
                  <a:srgbClr val="CC0000"/>
                </a:solidFill>
              </a:rPr>
              <a:t>1</a:t>
            </a:r>
            <a:r>
              <a:rPr lang="zh-CN" altLang="en-US" sz="2400" dirty="0">
                <a:solidFill>
                  <a:srgbClr val="CC0000"/>
                </a:solidFill>
              </a:rPr>
              <a:t>）表示方法：</a:t>
            </a:r>
            <a:r>
              <a:rPr lang="zh-CN" altLang="en-US" sz="2400" dirty="0"/>
              <a:t>最高位为符号位，其他位为数值位。</a:t>
            </a:r>
          </a:p>
          <a:p>
            <a:pPr lvl="1" eaLnBrk="1" hangingPunct="1">
              <a:lnSpc>
                <a:spcPct val="80000"/>
              </a:lnSpc>
            </a:pPr>
            <a:r>
              <a:rPr lang="zh-CN" altLang="en-US" dirty="0"/>
              <a:t>符号位：</a:t>
            </a:r>
            <a:r>
              <a:rPr lang="en-US" altLang="zh-CN" dirty="0">
                <a:solidFill>
                  <a:srgbClr val="CC0000"/>
                </a:solidFill>
              </a:rPr>
              <a:t>1</a:t>
            </a:r>
            <a:r>
              <a:rPr lang="zh-CN" altLang="en-US" dirty="0">
                <a:solidFill>
                  <a:srgbClr val="CC0000"/>
                </a:solidFill>
              </a:rPr>
              <a:t>－正数，</a:t>
            </a:r>
            <a:r>
              <a:rPr lang="en-US" altLang="zh-CN" dirty="0">
                <a:solidFill>
                  <a:srgbClr val="CC0000"/>
                </a:solidFill>
              </a:rPr>
              <a:t>0</a:t>
            </a:r>
            <a:r>
              <a:rPr lang="zh-CN" altLang="en-US" dirty="0">
                <a:solidFill>
                  <a:srgbClr val="CC0000"/>
                </a:solidFill>
              </a:rPr>
              <a:t>－负数</a:t>
            </a:r>
            <a:r>
              <a:rPr lang="zh-CN" altLang="en-US" dirty="0"/>
              <a:t>。（不同于原补反）</a:t>
            </a:r>
          </a:p>
          <a:p>
            <a:pPr lvl="1" eaLnBrk="1" hangingPunct="1">
              <a:lnSpc>
                <a:spcPct val="80000"/>
              </a:lnSpc>
            </a:pPr>
            <a:r>
              <a:rPr lang="zh-CN" altLang="en-US" dirty="0"/>
              <a:t>数值位：正数时，与绝对值相同；</a:t>
            </a:r>
            <a:r>
              <a:rPr lang="zh-CN" altLang="en-US" dirty="0">
                <a:solidFill>
                  <a:srgbClr val="FF0000"/>
                </a:solidFill>
              </a:rPr>
              <a:t>负数时，为绝对值取反后，末位加</a:t>
            </a:r>
            <a:r>
              <a:rPr lang="en-US" altLang="zh-CN" dirty="0">
                <a:solidFill>
                  <a:srgbClr val="FF0000"/>
                </a:solidFill>
              </a:rPr>
              <a:t>1</a:t>
            </a:r>
            <a:r>
              <a:rPr lang="zh-CN" altLang="en-US" dirty="0"/>
              <a:t>。</a:t>
            </a:r>
          </a:p>
        </p:txBody>
      </p:sp>
      <p:sp>
        <p:nvSpPr>
          <p:cNvPr id="122891" name="AutoShape 11"/>
          <p:cNvSpPr/>
          <p:nvPr/>
        </p:nvSpPr>
        <p:spPr>
          <a:xfrm>
            <a:off x="6227763" y="2060575"/>
            <a:ext cx="1778000" cy="1770063"/>
          </a:xfrm>
          <a:prstGeom prst="wedgeRoundRectCallout">
            <a:avLst>
              <a:gd name="adj1" fmla="val -92282"/>
              <a:gd name="adj2" fmla="val 50130"/>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rgbClr val="FF0000"/>
                </a:solidFill>
                <a:highlight>
                  <a:srgbClr val="FFFF00"/>
                </a:highlight>
                <a:latin typeface="黑体" panose="02010609060101010101" pitchFamily="2" charset="-122"/>
                <a:ea typeface="黑体" panose="02010609060101010101" pitchFamily="2" charset="-122"/>
              </a:rPr>
              <a:t>移码表示：即为补码的符号位取反</a:t>
            </a:r>
          </a:p>
        </p:txBody>
      </p:sp>
      <p:grpSp>
        <p:nvGrpSpPr>
          <p:cNvPr id="2" name="Group 13"/>
          <p:cNvGrpSpPr/>
          <p:nvPr/>
        </p:nvGrpSpPr>
        <p:grpSpPr>
          <a:xfrm>
            <a:off x="598488" y="3006725"/>
            <a:ext cx="8066087" cy="2663825"/>
            <a:chOff x="384" y="1888"/>
            <a:chExt cx="5081" cy="1678"/>
          </a:xfrm>
        </p:grpSpPr>
        <p:sp>
          <p:nvSpPr>
            <p:cNvPr id="40966" name="Line 4"/>
            <p:cNvSpPr/>
            <p:nvPr/>
          </p:nvSpPr>
          <p:spPr>
            <a:xfrm>
              <a:off x="3606" y="2413"/>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67" name="Line 5"/>
            <p:cNvSpPr/>
            <p:nvPr/>
          </p:nvSpPr>
          <p:spPr>
            <a:xfrm>
              <a:off x="3833" y="2413"/>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68" name="Line 6"/>
            <p:cNvSpPr/>
            <p:nvPr/>
          </p:nvSpPr>
          <p:spPr>
            <a:xfrm>
              <a:off x="4377" y="2413"/>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69" name="Line 7"/>
            <p:cNvSpPr/>
            <p:nvPr/>
          </p:nvSpPr>
          <p:spPr>
            <a:xfrm>
              <a:off x="3742" y="3113"/>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70" name="Line 8"/>
            <p:cNvSpPr/>
            <p:nvPr/>
          </p:nvSpPr>
          <p:spPr>
            <a:xfrm>
              <a:off x="3969" y="3122"/>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71" name="Line 9"/>
            <p:cNvSpPr/>
            <p:nvPr/>
          </p:nvSpPr>
          <p:spPr>
            <a:xfrm>
              <a:off x="4541" y="3122"/>
              <a:ext cx="181" cy="0"/>
            </a:xfrm>
            <a:prstGeom prst="line">
              <a:avLst/>
            </a:prstGeom>
            <a:ln w="2857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40972" name="Rectangle 12"/>
            <p:cNvSpPr/>
            <p:nvPr/>
          </p:nvSpPr>
          <p:spPr>
            <a:xfrm>
              <a:off x="384" y="1888"/>
              <a:ext cx="5081" cy="1678"/>
            </a:xfrm>
            <a:prstGeom prst="rect">
              <a:avLst/>
            </a:prstGeom>
            <a:noFill/>
            <a:ln w="9525">
              <a:noFill/>
            </a:ln>
          </p:spPr>
          <p:txBody>
            <a:bodyPr anchor="t" anchorCtr="0"/>
            <a:lstStyle/>
            <a:p>
              <a:pPr marL="342900" indent="-342900">
                <a:lnSpc>
                  <a:spcPct val="8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对于定点整数：</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移</a:t>
              </a:r>
              <a:r>
                <a:rPr lang="en-US" altLang="zh-CN" dirty="0">
                  <a:latin typeface="黑体" panose="02010609060101010101" pitchFamily="2" charset="-122"/>
                  <a:ea typeface="黑体" panose="02010609060101010101" pitchFamily="2" charset="-122"/>
                </a:rPr>
                <a:t>= </a:t>
              </a:r>
              <a:r>
                <a:rPr lang="en-US" altLang="zh-CN" dirty="0">
                  <a:solidFill>
                    <a:srgbClr val="CC0000"/>
                  </a:solidFill>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移</a:t>
              </a:r>
              <a:r>
                <a:rPr lang="en-US" altLang="zh-CN" dirty="0">
                  <a:latin typeface="黑体" panose="02010609060101010101" pitchFamily="2" charset="-122"/>
                  <a:ea typeface="黑体" panose="02010609060101010101" pitchFamily="2" charset="-122"/>
                </a:rPr>
                <a:t>= </a:t>
              </a:r>
              <a:r>
                <a:rPr lang="en-US" altLang="zh-CN" dirty="0">
                  <a:solidFill>
                    <a:srgbClr val="CC0000"/>
                  </a:solidFill>
                  <a:latin typeface="黑体" panose="02010609060101010101" pitchFamily="2" charset="-122"/>
                  <a:ea typeface="黑体" panose="02010609060101010101" pitchFamily="2" charset="-122"/>
                </a:rPr>
                <a:t>0</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a:t>
              </a:r>
            </a:p>
            <a:p>
              <a:pPr marL="342900" indent="-342900">
                <a:lnSpc>
                  <a:spcPct val="80000"/>
                </a:lnSpc>
                <a:spcBef>
                  <a:spcPct val="20000"/>
                </a:spcBef>
                <a:buClr>
                  <a:schemeClr val="hlink"/>
                </a:buClr>
                <a:buFont typeface="Wingdings" panose="05000000000000000000" pitchFamily="2" charset="2"/>
                <a:buChar char="v"/>
              </a:pPr>
              <a:r>
                <a:rPr lang="zh-CN" altLang="en-US" dirty="0">
                  <a:solidFill>
                    <a:srgbClr val="008000"/>
                  </a:solidFill>
                  <a:latin typeface="黑体" panose="02010609060101010101" pitchFamily="2" charset="-122"/>
                  <a:ea typeface="黑体" panose="02010609060101010101" pitchFamily="2" charset="-122"/>
                </a:rPr>
                <a:t>对于定点小数：</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X=+0. 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移</a:t>
              </a:r>
              <a:r>
                <a:rPr lang="en-US" altLang="zh-CN" dirty="0">
                  <a:latin typeface="黑体" panose="02010609060101010101" pitchFamily="2" charset="-122"/>
                  <a:ea typeface="黑体" panose="02010609060101010101" pitchFamily="2" charset="-122"/>
                </a:rPr>
                <a:t>= </a:t>
              </a:r>
              <a:r>
                <a:rPr lang="en-US" altLang="zh-CN" dirty="0">
                  <a:solidFill>
                    <a:srgbClr val="CC0000"/>
                  </a:solidFill>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p>
            <a:p>
              <a:pPr marL="742950" lvl="1" indent="-285750" eaLnBrk="1" hangingPunct="1">
                <a:lnSpc>
                  <a:spcPct val="80000"/>
                </a:lnSpc>
                <a:spcBef>
                  <a:spcPct val="20000"/>
                </a:spcBef>
                <a:buClr>
                  <a:schemeClr val="accent1"/>
                </a:buClr>
                <a:buFont typeface="Wingdings" panose="05000000000000000000" pitchFamily="2" charset="2"/>
                <a:buChar char="§"/>
              </a:pPr>
              <a:r>
                <a:rPr lang="zh-CN" altLang="en-US" dirty="0">
                  <a:latin typeface="黑体" panose="02010609060101010101" pitchFamily="2" charset="-122"/>
                  <a:ea typeface="黑体" panose="02010609060101010101" pitchFamily="2" charset="-122"/>
                </a:rPr>
                <a:t>若</a:t>
              </a:r>
              <a:r>
                <a:rPr lang="en-US" altLang="zh-CN" dirty="0">
                  <a:latin typeface="黑体" panose="02010609060101010101" pitchFamily="2" charset="-122"/>
                  <a:ea typeface="黑体" panose="02010609060101010101" pitchFamily="2" charset="-122"/>
                </a:rPr>
                <a:t>X=- 0.X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 </a:t>
              </a:r>
              <a:r>
                <a:rPr lang="zh-CN" altLang="en-US" dirty="0">
                  <a:latin typeface="黑体" panose="02010609060101010101" pitchFamily="2" charset="-122"/>
                  <a:ea typeface="黑体" panose="02010609060101010101" pitchFamily="2" charset="-122"/>
                </a:rPr>
                <a:t>，则</a:t>
              </a:r>
              <a:r>
                <a:rPr lang="en-US" altLang="zh-CN" dirty="0">
                  <a:latin typeface="黑体" panose="02010609060101010101" pitchFamily="2" charset="-122"/>
                  <a:ea typeface="黑体" panose="02010609060101010101" pitchFamily="2" charset="-122"/>
                </a:rPr>
                <a:t>[X]</a:t>
              </a:r>
              <a:r>
                <a:rPr lang="zh-CN" altLang="en-US" baseline="-25000" dirty="0">
                  <a:latin typeface="黑体" panose="02010609060101010101" pitchFamily="2" charset="-122"/>
                  <a:ea typeface="黑体" panose="02010609060101010101" pitchFamily="2" charset="-122"/>
                </a:rPr>
                <a:t>移</a:t>
              </a:r>
              <a:r>
                <a:rPr lang="en-US" altLang="zh-CN" dirty="0">
                  <a:latin typeface="黑体" panose="02010609060101010101" pitchFamily="2" charset="-122"/>
                  <a:ea typeface="黑体" panose="02010609060101010101" pitchFamily="2" charset="-122"/>
                </a:rPr>
                <a:t>= </a:t>
              </a:r>
              <a:r>
                <a:rPr lang="en-US" altLang="zh-CN" dirty="0">
                  <a:solidFill>
                    <a:srgbClr val="CC0000"/>
                  </a:solidFill>
                  <a:latin typeface="黑体" panose="02010609060101010101" pitchFamily="2" charset="-122"/>
                  <a:ea typeface="黑体" panose="02010609060101010101" pitchFamily="2" charset="-122"/>
                </a:rPr>
                <a:t>0</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1</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2</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X</a:t>
              </a:r>
              <a:r>
                <a:rPr lang="en-US" altLang="zh-CN" baseline="-25000" dirty="0">
                  <a:latin typeface="黑体" panose="02010609060101010101" pitchFamily="2" charset="-122"/>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0.00</a:t>
              </a:r>
              <a:r>
                <a:rPr lang="en-US" altLang="zh-CN" dirty="0">
                  <a:latin typeface="宋体" panose="0201060003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a:t>
              </a:r>
              <a:r>
                <a:rPr lang="zh-CN" altLang="en-US" dirty="0">
                  <a:latin typeface="Arial" panose="020B0604020202020204" pitchFamily="34" charset="0"/>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91"/>
                                        </p:tgtEl>
                                        <p:attrNameLst>
                                          <p:attrName>style.visibility</p:attrName>
                                        </p:attrNameLst>
                                      </p:cBhvr>
                                      <p:to>
                                        <p:strVal val="visible"/>
                                      </p:to>
                                    </p:set>
                                    <p:animEffect transition="in" filter="blinds(horizontal)">
                                      <p:cBhvr>
                                        <p:cTn id="7" dur="500"/>
                                        <p:tgtEl>
                                          <p:spTgt spid="1228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1986" name="Rectangle 2"/>
          <p:cNvSpPr>
            <a:spLocks noGrp="1"/>
          </p:cNvSpPr>
          <p:nvPr>
            <p:ph type="title"/>
          </p:nvPr>
        </p:nvSpPr>
        <p:spPr/>
        <p:txBody>
          <a:bodyPr wrap="square" lIns="91440" tIns="45720" rIns="91440" bIns="45720" anchor="ctr" anchorCtr="0"/>
          <a:lstStyle/>
          <a:p>
            <a:pPr eaLnBrk="1" hangingPunct="1"/>
            <a:r>
              <a:rPr lang="en-US" altLang="zh-CN" dirty="0"/>
              <a:t>4</a:t>
            </a:r>
            <a:r>
              <a:rPr lang="zh-CN" altLang="en-US" dirty="0"/>
              <a:t>、移码表示法</a:t>
            </a:r>
          </a:p>
        </p:txBody>
      </p:sp>
      <p:sp>
        <p:nvSpPr>
          <p:cNvPr id="41987" name="Rectangle 3"/>
          <p:cNvSpPr>
            <a:spLocks noGrp="1"/>
          </p:cNvSpPr>
          <p:nvPr>
            <p:ph idx="1"/>
          </p:nvPr>
        </p:nvSpPr>
        <p:spPr>
          <a:xfrm>
            <a:off x="596900" y="1341438"/>
            <a:ext cx="7288213" cy="4264025"/>
          </a:xfrm>
        </p:spPr>
        <p:txBody>
          <a:bodyPr wrap="square" lIns="91440" tIns="45720" rIns="91440" bIns="45720" anchor="t" anchorCtr="0"/>
          <a:lstStyle/>
          <a:p>
            <a:pPr eaLnBrk="1" hangingPunct="1">
              <a:lnSpc>
                <a:spcPct val="80000"/>
              </a:lnSpc>
            </a:pPr>
            <a:r>
              <a:rPr lang="zh-CN" altLang="en-US" sz="2400" dirty="0"/>
              <a:t>例</a:t>
            </a:r>
            <a:r>
              <a:rPr lang="en-US" altLang="zh-CN" sz="2400" dirty="0"/>
              <a:t>1</a:t>
            </a:r>
            <a:r>
              <a:rPr lang="zh-CN" altLang="en-US" sz="2400" dirty="0"/>
              <a:t>：</a:t>
            </a:r>
            <a:r>
              <a:rPr lang="en-US" altLang="zh-CN" sz="2400" dirty="0"/>
              <a:t>X=1011</a:t>
            </a:r>
            <a:r>
              <a:rPr lang="zh-CN" altLang="en-US" sz="2400" dirty="0"/>
              <a:t>，</a:t>
            </a:r>
            <a:r>
              <a:rPr lang="en-US" altLang="zh-CN" sz="2400" dirty="0"/>
              <a:t>Y</a:t>
            </a:r>
            <a:r>
              <a:rPr lang="zh-CN" altLang="en-US" sz="2400" dirty="0"/>
              <a:t>＝－</a:t>
            </a:r>
            <a:r>
              <a:rPr lang="en-US" altLang="zh-CN" sz="2400" dirty="0"/>
              <a:t>1011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移</a:t>
            </a:r>
            <a:r>
              <a:rPr lang="zh-CN" altLang="en-US" sz="2400" dirty="0"/>
              <a:t>＝</a:t>
            </a:r>
            <a:r>
              <a:rPr lang="zh-CN" altLang="en-US" sz="2400" u="sng" dirty="0"/>
              <a:t>             </a:t>
            </a:r>
            <a:r>
              <a:rPr lang="zh-CN" altLang="en-US" sz="2400" dirty="0"/>
              <a:t>；</a:t>
            </a:r>
            <a:r>
              <a:rPr lang="en-US" altLang="zh-CN" sz="2400" dirty="0"/>
              <a:t>[Y]</a:t>
            </a:r>
            <a:r>
              <a:rPr lang="zh-CN" altLang="en-US" sz="2400" baseline="-25000" dirty="0"/>
              <a:t>移</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2</a:t>
            </a:r>
            <a:r>
              <a:rPr lang="zh-CN" altLang="en-US" sz="2400" dirty="0"/>
              <a:t>：</a:t>
            </a:r>
            <a:r>
              <a:rPr lang="en-US" altLang="zh-CN" sz="2400" dirty="0"/>
              <a:t>X=0.1101</a:t>
            </a:r>
            <a:r>
              <a:rPr lang="zh-CN" altLang="en-US" sz="2400" dirty="0"/>
              <a:t>，</a:t>
            </a:r>
            <a:r>
              <a:rPr lang="en-US" altLang="zh-CN" sz="2400" dirty="0"/>
              <a:t>Y</a:t>
            </a:r>
            <a:r>
              <a:rPr lang="zh-CN" altLang="en-US" sz="2400" dirty="0"/>
              <a:t>＝</a:t>
            </a:r>
            <a:r>
              <a:rPr lang="en-US" altLang="zh-CN" sz="2400" dirty="0"/>
              <a:t>- 0.1101</a:t>
            </a:r>
            <a:r>
              <a:rPr lang="zh-CN" altLang="en-US" sz="2400" dirty="0"/>
              <a:t>，则：</a:t>
            </a:r>
          </a:p>
          <a:p>
            <a:pPr eaLnBrk="1" hangingPunct="1">
              <a:lnSpc>
                <a:spcPct val="80000"/>
              </a:lnSpc>
              <a:buNone/>
            </a:pPr>
            <a:r>
              <a:rPr lang="zh-CN" altLang="en-US" sz="2400" dirty="0"/>
              <a:t>	</a:t>
            </a:r>
            <a:r>
              <a:rPr lang="en-US" altLang="zh-CN" sz="2400" dirty="0"/>
              <a:t>[X]</a:t>
            </a:r>
            <a:r>
              <a:rPr lang="zh-CN" altLang="en-US" sz="2400" baseline="-25000" dirty="0"/>
              <a:t>移</a:t>
            </a:r>
            <a:r>
              <a:rPr lang="zh-CN" altLang="en-US" sz="2400" dirty="0"/>
              <a:t>＝</a:t>
            </a:r>
            <a:r>
              <a:rPr lang="zh-CN" altLang="en-US" sz="2400" u="sng" dirty="0"/>
              <a:t>             </a:t>
            </a:r>
            <a:r>
              <a:rPr lang="zh-CN" altLang="en-US" sz="2400" dirty="0"/>
              <a:t>；</a:t>
            </a:r>
            <a:r>
              <a:rPr lang="en-US" altLang="zh-CN" sz="2400" dirty="0"/>
              <a:t>[Y]</a:t>
            </a:r>
            <a:r>
              <a:rPr lang="zh-CN" altLang="en-US" sz="2400" baseline="-25000" dirty="0"/>
              <a:t>移</a:t>
            </a:r>
            <a:r>
              <a:rPr lang="zh-CN" altLang="en-US" sz="2400" dirty="0"/>
              <a:t>＝</a:t>
            </a:r>
            <a:r>
              <a:rPr lang="zh-CN" altLang="en-US" sz="2400" u="sng" dirty="0"/>
              <a:t>           </a:t>
            </a:r>
            <a:r>
              <a:rPr lang="zh-CN" altLang="en-US" sz="2400" dirty="0"/>
              <a:t>；</a:t>
            </a:r>
          </a:p>
          <a:p>
            <a:pPr eaLnBrk="1" hangingPunct="1">
              <a:lnSpc>
                <a:spcPct val="80000"/>
              </a:lnSpc>
            </a:pPr>
            <a:r>
              <a:rPr lang="zh-CN" altLang="en-US" sz="2400" dirty="0"/>
              <a:t>例</a:t>
            </a:r>
            <a:r>
              <a:rPr lang="en-US" altLang="zh-CN" sz="2400" dirty="0"/>
              <a:t>3</a:t>
            </a:r>
            <a:r>
              <a:rPr lang="zh-CN" altLang="en-US" sz="2400" dirty="0"/>
              <a:t>： </a:t>
            </a:r>
            <a:r>
              <a:rPr lang="en-US" altLang="zh-CN" sz="2400" dirty="0"/>
              <a:t>X=1011</a:t>
            </a:r>
            <a:r>
              <a:rPr lang="zh-CN" altLang="en-US" sz="2400" dirty="0"/>
              <a:t>， </a:t>
            </a:r>
            <a:r>
              <a:rPr lang="en-US" altLang="zh-CN" sz="2400" dirty="0"/>
              <a:t>Y</a:t>
            </a:r>
            <a:r>
              <a:rPr lang="zh-CN" altLang="en-US" sz="2400" dirty="0"/>
              <a:t>＝</a:t>
            </a:r>
            <a:r>
              <a:rPr lang="en-US" altLang="zh-CN" sz="2400" dirty="0"/>
              <a:t>- 0.1101</a:t>
            </a:r>
            <a:r>
              <a:rPr lang="zh-CN" altLang="en-US" sz="2400" dirty="0"/>
              <a:t>，求</a:t>
            </a:r>
            <a:r>
              <a:rPr lang="en-US" altLang="zh-CN" sz="2400" dirty="0"/>
              <a:t>X</a:t>
            </a:r>
            <a:r>
              <a:rPr lang="zh-CN" altLang="en-US" sz="2400" dirty="0"/>
              <a:t>和</a:t>
            </a:r>
            <a:r>
              <a:rPr lang="en-US" altLang="zh-CN" sz="2400" dirty="0"/>
              <a:t>Y</a:t>
            </a:r>
            <a:r>
              <a:rPr lang="zh-CN" altLang="en-US" sz="2400" dirty="0"/>
              <a:t>的</a:t>
            </a:r>
            <a:r>
              <a:rPr lang="en-US" altLang="zh-CN" sz="2400" dirty="0"/>
              <a:t>8</a:t>
            </a:r>
            <a:r>
              <a:rPr lang="zh-CN" altLang="en-US" sz="2400" dirty="0"/>
              <a:t>位移码机器数。</a:t>
            </a:r>
          </a:p>
          <a:p>
            <a:pPr eaLnBrk="1" hangingPunct="1">
              <a:lnSpc>
                <a:spcPct val="80000"/>
              </a:lnSpc>
              <a:buNone/>
            </a:pPr>
            <a:r>
              <a:rPr lang="zh-CN" altLang="en-US" sz="2400" dirty="0"/>
              <a:t>	</a:t>
            </a:r>
            <a:r>
              <a:rPr lang="en-US" altLang="zh-CN" sz="2400" dirty="0"/>
              <a:t>[X]</a:t>
            </a:r>
            <a:r>
              <a:rPr lang="zh-CN" altLang="en-US" sz="2400" baseline="-25000" dirty="0"/>
              <a:t>移</a:t>
            </a:r>
            <a:r>
              <a:rPr lang="zh-CN" altLang="en-US" sz="2400" dirty="0"/>
              <a:t>＝</a:t>
            </a:r>
            <a:r>
              <a:rPr lang="zh-CN" altLang="en-US" sz="2400" u="sng" dirty="0"/>
              <a:t>             </a:t>
            </a:r>
            <a:r>
              <a:rPr lang="zh-CN" altLang="en-US" sz="2400" dirty="0"/>
              <a:t>；</a:t>
            </a:r>
            <a:r>
              <a:rPr lang="en-US" altLang="zh-CN" sz="2400" dirty="0"/>
              <a:t>[Y]</a:t>
            </a:r>
            <a:r>
              <a:rPr lang="zh-CN" altLang="en-US" sz="2400" baseline="-25000" dirty="0"/>
              <a:t>移</a:t>
            </a:r>
            <a:r>
              <a:rPr lang="zh-CN" altLang="en-US" sz="2400" dirty="0"/>
              <a:t>＝</a:t>
            </a:r>
            <a:r>
              <a:rPr lang="zh-CN" altLang="en-US" sz="2400" u="sng" dirty="0"/>
              <a:t>            </a:t>
            </a:r>
            <a:r>
              <a:rPr lang="zh-CN" altLang="en-US" sz="2400" dirty="0"/>
              <a:t>；</a:t>
            </a:r>
          </a:p>
          <a:p>
            <a:pPr eaLnBrk="1" hangingPunct="1">
              <a:lnSpc>
                <a:spcPct val="80000"/>
              </a:lnSpc>
              <a:buNone/>
            </a:pPr>
            <a:endParaRPr lang="zh-CN" altLang="en-US" sz="2400" dirty="0"/>
          </a:p>
          <a:p>
            <a:pPr eaLnBrk="1" hangingPunct="1">
              <a:lnSpc>
                <a:spcPct val="80000"/>
              </a:lnSpc>
            </a:pPr>
            <a:r>
              <a:rPr lang="zh-CN" altLang="en-US" sz="2400" dirty="0"/>
              <a:t>例</a:t>
            </a:r>
            <a:r>
              <a:rPr lang="en-US" altLang="zh-CN" sz="2400" dirty="0"/>
              <a:t>4</a:t>
            </a:r>
            <a:r>
              <a:rPr lang="zh-CN" altLang="en-US" sz="2400" dirty="0"/>
              <a:t>：</a:t>
            </a:r>
            <a:r>
              <a:rPr lang="en-US" altLang="zh-CN" sz="2400" dirty="0"/>
              <a:t>[0]</a:t>
            </a:r>
            <a:r>
              <a:rPr lang="zh-CN" altLang="en-US" sz="2400" baseline="-25000" dirty="0"/>
              <a:t>移</a:t>
            </a:r>
            <a:r>
              <a:rPr lang="zh-CN" altLang="en-US" sz="2400" dirty="0"/>
              <a:t>＝？</a:t>
            </a:r>
          </a:p>
        </p:txBody>
      </p:sp>
      <p:sp>
        <p:nvSpPr>
          <p:cNvPr id="123908" name="Rectangle 4"/>
          <p:cNvSpPr>
            <a:spLocks noChangeArrowheads="1"/>
          </p:cNvSpPr>
          <p:nvPr/>
        </p:nvSpPr>
        <p:spPr bwMode="auto">
          <a:xfrm>
            <a:off x="2266950" y="1557338"/>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1,1011</a:t>
            </a:r>
          </a:p>
        </p:txBody>
      </p:sp>
      <p:sp>
        <p:nvSpPr>
          <p:cNvPr id="123909" name="Rectangle 5"/>
          <p:cNvSpPr>
            <a:spLocks noChangeArrowheads="1"/>
          </p:cNvSpPr>
          <p:nvPr/>
        </p:nvSpPr>
        <p:spPr bwMode="auto">
          <a:xfrm>
            <a:off x="5435600" y="1563688"/>
            <a:ext cx="1655763" cy="519113"/>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0,0101</a:t>
            </a:r>
          </a:p>
        </p:txBody>
      </p:sp>
      <p:sp>
        <p:nvSpPr>
          <p:cNvPr id="123910" name="Rectangle 6"/>
          <p:cNvSpPr>
            <a:spLocks noChangeArrowheads="1"/>
          </p:cNvSpPr>
          <p:nvPr/>
        </p:nvSpPr>
        <p:spPr bwMode="auto">
          <a:xfrm>
            <a:off x="2265363" y="2349500"/>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1 1101</a:t>
            </a:r>
          </a:p>
        </p:txBody>
      </p:sp>
      <p:sp>
        <p:nvSpPr>
          <p:cNvPr id="123911" name="Rectangle 7"/>
          <p:cNvSpPr>
            <a:spLocks noChangeArrowheads="1"/>
          </p:cNvSpPr>
          <p:nvPr/>
        </p:nvSpPr>
        <p:spPr bwMode="auto">
          <a:xfrm>
            <a:off x="5507038" y="2349500"/>
            <a:ext cx="1655763"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0 0011</a:t>
            </a:r>
          </a:p>
        </p:txBody>
      </p:sp>
      <p:sp>
        <p:nvSpPr>
          <p:cNvPr id="123912" name="Rectangle 8"/>
          <p:cNvSpPr>
            <a:spLocks noChangeArrowheads="1"/>
          </p:cNvSpPr>
          <p:nvPr/>
        </p:nvSpPr>
        <p:spPr bwMode="auto">
          <a:xfrm>
            <a:off x="2195513" y="3284538"/>
            <a:ext cx="1800225"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1 0001011</a:t>
            </a:r>
          </a:p>
        </p:txBody>
      </p:sp>
      <p:sp>
        <p:nvSpPr>
          <p:cNvPr id="123913" name="Rectangle 9"/>
          <p:cNvSpPr>
            <a:spLocks noChangeArrowheads="1"/>
          </p:cNvSpPr>
          <p:nvPr/>
        </p:nvSpPr>
        <p:spPr bwMode="auto">
          <a:xfrm>
            <a:off x="5219700" y="3287713"/>
            <a:ext cx="2374900" cy="522288"/>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1" lang="en-US" altLang="zh-CN" sz="2800" b="1" i="0" u="none" strike="noStrike" kern="1200" cap="none" spc="0" normalizeH="0" baseline="0" noProof="0">
                <a:ln>
                  <a:noFill/>
                </a:ln>
                <a:solidFill>
                  <a:srgbClr val="FF3399"/>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0 0011000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linds(horizontal)">
                                      <p:cBhvr>
                                        <p:cTn id="7" dur="500"/>
                                        <p:tgtEl>
                                          <p:spTgt spid="1239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909"/>
                                        </p:tgtEl>
                                        <p:attrNameLst>
                                          <p:attrName>style.visibility</p:attrName>
                                        </p:attrNameLst>
                                      </p:cBhvr>
                                      <p:to>
                                        <p:strVal val="visible"/>
                                      </p:to>
                                    </p:set>
                                    <p:animEffect transition="in" filter="blinds(horizontal)">
                                      <p:cBhvr>
                                        <p:cTn id="12" dur="500"/>
                                        <p:tgtEl>
                                          <p:spTgt spid="1239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10"/>
                                        </p:tgtEl>
                                        <p:attrNameLst>
                                          <p:attrName>style.visibility</p:attrName>
                                        </p:attrNameLst>
                                      </p:cBhvr>
                                      <p:to>
                                        <p:strVal val="visible"/>
                                      </p:to>
                                    </p:set>
                                    <p:animEffect transition="in" filter="blinds(horizontal)">
                                      <p:cBhvr>
                                        <p:cTn id="17" dur="500"/>
                                        <p:tgtEl>
                                          <p:spTgt spid="1239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911"/>
                                        </p:tgtEl>
                                        <p:attrNameLst>
                                          <p:attrName>style.visibility</p:attrName>
                                        </p:attrNameLst>
                                      </p:cBhvr>
                                      <p:to>
                                        <p:strVal val="visible"/>
                                      </p:to>
                                    </p:set>
                                    <p:animEffect transition="in" filter="blinds(horizontal)">
                                      <p:cBhvr>
                                        <p:cTn id="22" dur="500"/>
                                        <p:tgtEl>
                                          <p:spTgt spid="1239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912"/>
                                        </p:tgtEl>
                                        <p:attrNameLst>
                                          <p:attrName>style.visibility</p:attrName>
                                        </p:attrNameLst>
                                      </p:cBhvr>
                                      <p:to>
                                        <p:strVal val="visible"/>
                                      </p:to>
                                    </p:set>
                                    <p:animEffect transition="in" filter="blinds(horizontal)">
                                      <p:cBhvr>
                                        <p:cTn id="27" dur="500"/>
                                        <p:tgtEl>
                                          <p:spTgt spid="1239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3913"/>
                                        </p:tgtEl>
                                        <p:attrNameLst>
                                          <p:attrName>style.visibility</p:attrName>
                                        </p:attrNameLst>
                                      </p:cBhvr>
                                      <p:to>
                                        <p:strVal val="visible"/>
                                      </p:to>
                                    </p:set>
                                    <p:animEffect transition="in" filter="blinds(horizontal)">
                                      <p:cBhvr>
                                        <p:cTn id="32" dur="500"/>
                                        <p:tgtEl>
                                          <p:spTgt spid="123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09" grpId="0"/>
      <p:bldP spid="123910" grpId="0" bldLvl="0" animBg="1"/>
      <p:bldP spid="123911" grpId="0" bldLvl="0" animBg="1"/>
      <p:bldP spid="123912" grpId="0" bldLvl="0" animBg="1"/>
      <p:bldP spid="12391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3010" name="Rectangle 2"/>
          <p:cNvSpPr>
            <a:spLocks noGrp="1"/>
          </p:cNvSpPr>
          <p:nvPr>
            <p:ph type="title"/>
          </p:nvPr>
        </p:nvSpPr>
        <p:spPr/>
        <p:txBody>
          <a:bodyPr wrap="square" lIns="91440" tIns="45720" rIns="91440" bIns="45720" anchor="ctr" anchorCtr="0"/>
          <a:lstStyle/>
          <a:p>
            <a:pPr eaLnBrk="1" hangingPunct="1"/>
            <a:r>
              <a:rPr lang="en-US" altLang="zh-CN" dirty="0"/>
              <a:t>4</a:t>
            </a:r>
            <a:r>
              <a:rPr lang="zh-CN" altLang="en-US" dirty="0"/>
              <a:t>、移码表示法</a:t>
            </a:r>
          </a:p>
        </p:txBody>
      </p:sp>
      <p:sp>
        <p:nvSpPr>
          <p:cNvPr id="43011" name="Rectangle 3"/>
          <p:cNvSpPr>
            <a:spLocks noGrp="1"/>
          </p:cNvSpPr>
          <p:nvPr>
            <p:ph idx="1"/>
          </p:nvPr>
        </p:nvSpPr>
        <p:spPr>
          <a:xfrm>
            <a:off x="596900" y="1125538"/>
            <a:ext cx="7138988" cy="4121150"/>
          </a:xfrm>
        </p:spPr>
        <p:txBody>
          <a:bodyPr wrap="square" lIns="91440" tIns="45720" rIns="91440" bIns="45720" anchor="t" anchorCtr="0"/>
          <a:lstStyle/>
          <a:p>
            <a:pPr eaLnBrk="1" hangingPunct="1">
              <a:lnSpc>
                <a:spcPct val="90000"/>
              </a:lnSpc>
            </a:pPr>
            <a:r>
              <a:rPr lang="zh-CN" altLang="en-US" sz="2400" dirty="0">
                <a:solidFill>
                  <a:srgbClr val="CC0000"/>
                </a:solidFill>
              </a:rPr>
              <a:t>（</a:t>
            </a:r>
            <a:r>
              <a:rPr lang="en-US" altLang="zh-CN" sz="2400" dirty="0">
                <a:solidFill>
                  <a:srgbClr val="CC0000"/>
                </a:solidFill>
              </a:rPr>
              <a:t>2</a:t>
            </a:r>
            <a:r>
              <a:rPr lang="zh-CN" altLang="en-US" sz="2400" dirty="0">
                <a:solidFill>
                  <a:srgbClr val="CC0000"/>
                </a:solidFill>
              </a:rPr>
              <a:t>）</a:t>
            </a:r>
            <a:r>
              <a:rPr lang="en-US" altLang="zh-CN" sz="2400" dirty="0">
                <a:solidFill>
                  <a:srgbClr val="CC0000"/>
                </a:solidFill>
              </a:rPr>
              <a:t>0 </a:t>
            </a:r>
            <a:r>
              <a:rPr lang="zh-CN" altLang="en-US" sz="2400" dirty="0">
                <a:solidFill>
                  <a:srgbClr val="CC0000"/>
                </a:solidFill>
              </a:rPr>
              <a:t>的表示：</a:t>
            </a:r>
            <a:r>
              <a:rPr lang="en-US" altLang="zh-CN" sz="2400" dirty="0">
                <a:solidFill>
                  <a:srgbClr val="006600"/>
                </a:solidFill>
              </a:rPr>
              <a:t>0 </a:t>
            </a:r>
            <a:r>
              <a:rPr lang="zh-CN" altLang="en-US" sz="2400" dirty="0">
                <a:solidFill>
                  <a:srgbClr val="006600"/>
                </a:solidFill>
              </a:rPr>
              <a:t>的移码表示形式是唯一的</a:t>
            </a:r>
            <a:r>
              <a:rPr lang="zh-CN" altLang="en-US" sz="2400" dirty="0">
                <a:solidFill>
                  <a:schemeClr val="hlink"/>
                </a:solidFill>
              </a:rPr>
              <a:t>，即分别按照正数和负数表示均一致。</a:t>
            </a:r>
          </a:p>
          <a:p>
            <a:pPr lvl="1" eaLnBrk="1" hangingPunct="1">
              <a:lnSpc>
                <a:spcPct val="90000"/>
              </a:lnSpc>
            </a:pPr>
            <a:r>
              <a:rPr lang="en-US" altLang="zh-CN" dirty="0"/>
              <a:t>[+0]</a:t>
            </a:r>
            <a:r>
              <a:rPr lang="zh-CN" altLang="en-US" baseline="-25000" dirty="0"/>
              <a:t>移</a:t>
            </a:r>
            <a:r>
              <a:rPr lang="zh-CN" altLang="en-US" dirty="0"/>
              <a:t>＝ </a:t>
            </a:r>
            <a:r>
              <a:rPr lang="en-US" altLang="zh-CN" dirty="0">
                <a:solidFill>
                  <a:srgbClr val="008000"/>
                </a:solidFill>
              </a:rPr>
              <a:t>10</a:t>
            </a:r>
            <a:r>
              <a:rPr lang="en-US" altLang="zh-CN" dirty="0">
                <a:solidFill>
                  <a:srgbClr val="008000"/>
                </a:solidFill>
                <a:latin typeface="Arial" panose="020B0604020202020204" pitchFamily="34" charset="0"/>
              </a:rPr>
              <a:t>…</a:t>
            </a:r>
            <a:r>
              <a:rPr lang="en-US" altLang="zh-CN" dirty="0">
                <a:solidFill>
                  <a:srgbClr val="008000"/>
                </a:solidFill>
              </a:rPr>
              <a:t>0    </a:t>
            </a:r>
            <a:r>
              <a:rPr lang="en-US" altLang="zh-CN" dirty="0"/>
              <a:t>[-0]</a:t>
            </a:r>
            <a:r>
              <a:rPr lang="zh-CN" altLang="en-US" baseline="-25000" dirty="0"/>
              <a:t>移</a:t>
            </a:r>
            <a:r>
              <a:rPr lang="zh-CN" altLang="en-US" dirty="0"/>
              <a:t>＝ </a:t>
            </a:r>
            <a:r>
              <a:rPr lang="en-US" altLang="zh-CN" dirty="0">
                <a:solidFill>
                  <a:srgbClr val="008000"/>
                </a:solidFill>
              </a:rPr>
              <a:t>10</a:t>
            </a:r>
            <a:r>
              <a:rPr lang="en-US" altLang="zh-CN" dirty="0">
                <a:solidFill>
                  <a:srgbClr val="008000"/>
                </a:solidFill>
                <a:latin typeface="Arial" panose="020B0604020202020204" pitchFamily="34" charset="0"/>
              </a:rPr>
              <a:t>…</a:t>
            </a:r>
            <a:r>
              <a:rPr lang="en-US" altLang="zh-CN" dirty="0">
                <a:solidFill>
                  <a:srgbClr val="008000"/>
                </a:solidFill>
              </a:rPr>
              <a:t>0</a:t>
            </a:r>
            <a:endParaRPr lang="en-US" altLang="zh-CN" dirty="0">
              <a:solidFill>
                <a:schemeClr val="hlink"/>
              </a:solidFill>
            </a:endParaRPr>
          </a:p>
          <a:p>
            <a:pPr eaLnBrk="1" hangingPunct="1">
              <a:lnSpc>
                <a:spcPct val="90000"/>
              </a:lnSpc>
            </a:pPr>
            <a:r>
              <a:rPr lang="zh-CN" altLang="en-US" sz="2400" dirty="0">
                <a:solidFill>
                  <a:srgbClr val="CC0000"/>
                </a:solidFill>
              </a:rPr>
              <a:t>（</a:t>
            </a:r>
            <a:r>
              <a:rPr lang="en-US" altLang="zh-CN" sz="2400" dirty="0">
                <a:solidFill>
                  <a:srgbClr val="CC0000"/>
                </a:solidFill>
              </a:rPr>
              <a:t>3</a:t>
            </a:r>
            <a:r>
              <a:rPr lang="zh-CN" altLang="en-US" sz="2400" dirty="0">
                <a:solidFill>
                  <a:srgbClr val="CC0000"/>
                </a:solidFill>
              </a:rPr>
              <a:t>）表示范围：</a:t>
            </a:r>
            <a:r>
              <a:rPr lang="zh-CN" altLang="en-US" sz="2400" dirty="0">
                <a:solidFill>
                  <a:schemeClr val="hlink"/>
                </a:solidFill>
              </a:rPr>
              <a:t>对于</a:t>
            </a:r>
            <a:r>
              <a:rPr lang="en-US" altLang="zh-CN" sz="2400" dirty="0">
                <a:solidFill>
                  <a:srgbClr val="006600"/>
                </a:solidFill>
              </a:rPr>
              <a:t>n</a:t>
            </a:r>
            <a:r>
              <a:rPr lang="zh-CN" altLang="en-US" sz="2400" dirty="0">
                <a:solidFill>
                  <a:srgbClr val="006600"/>
                </a:solidFill>
              </a:rPr>
              <a:t>＋</a:t>
            </a:r>
            <a:r>
              <a:rPr lang="en-US" altLang="zh-CN" sz="2400" dirty="0">
                <a:solidFill>
                  <a:srgbClr val="006600"/>
                </a:solidFill>
              </a:rPr>
              <a:t>1</a:t>
            </a:r>
            <a:r>
              <a:rPr lang="zh-CN" altLang="en-US" sz="2400" dirty="0">
                <a:solidFill>
                  <a:srgbClr val="006600"/>
                </a:solidFill>
              </a:rPr>
              <a:t>位</a:t>
            </a:r>
            <a:r>
              <a:rPr lang="zh-CN" altLang="en-US" sz="2400" dirty="0">
                <a:solidFill>
                  <a:schemeClr val="hlink"/>
                </a:solidFill>
              </a:rPr>
              <a:t>移码机器数</a:t>
            </a:r>
            <a:r>
              <a:rPr lang="en-US" altLang="zh-CN" sz="2400" dirty="0">
                <a:solidFill>
                  <a:schemeClr val="hlink"/>
                </a:solidFill>
              </a:rPr>
              <a:t>X</a:t>
            </a:r>
            <a:r>
              <a:rPr lang="zh-CN" altLang="en-US" sz="2400" dirty="0">
                <a:solidFill>
                  <a:schemeClr val="hlink"/>
                </a:solidFill>
              </a:rPr>
              <a:t>，它所能表示的数据范围为：</a:t>
            </a:r>
          </a:p>
          <a:p>
            <a:pPr lvl="1" eaLnBrk="1" hangingPunct="1">
              <a:lnSpc>
                <a:spcPct val="90000"/>
              </a:lnSpc>
            </a:pPr>
            <a:r>
              <a:rPr lang="zh-CN" altLang="en-US" dirty="0"/>
              <a:t>定点整数：－</a:t>
            </a:r>
            <a:r>
              <a:rPr lang="en-US" altLang="zh-CN" dirty="0"/>
              <a:t>2</a:t>
            </a:r>
            <a:r>
              <a:rPr lang="en-US" altLang="zh-CN" baseline="30000" dirty="0"/>
              <a:t>n</a:t>
            </a:r>
            <a:r>
              <a:rPr lang="en-US" altLang="zh-CN" dirty="0"/>
              <a:t>≤X ≤ 2</a:t>
            </a:r>
            <a:r>
              <a:rPr lang="en-US" altLang="zh-CN" baseline="30000" dirty="0"/>
              <a:t>n</a:t>
            </a:r>
            <a:r>
              <a:rPr lang="zh-CN" altLang="en-US" dirty="0"/>
              <a:t>－</a:t>
            </a:r>
            <a:r>
              <a:rPr lang="en-US" altLang="zh-CN" dirty="0"/>
              <a:t>1</a:t>
            </a:r>
          </a:p>
          <a:p>
            <a:pPr lvl="1" eaLnBrk="1" hangingPunct="1">
              <a:lnSpc>
                <a:spcPct val="90000"/>
              </a:lnSpc>
            </a:pPr>
            <a:r>
              <a:rPr lang="zh-CN" altLang="en-US" dirty="0"/>
              <a:t>定点小数：－</a:t>
            </a:r>
            <a:r>
              <a:rPr lang="en-US" altLang="zh-CN" dirty="0"/>
              <a:t>1≤X ≤ 1</a:t>
            </a:r>
            <a:r>
              <a:rPr lang="zh-CN" altLang="en-US" dirty="0"/>
              <a:t>－</a:t>
            </a:r>
            <a:r>
              <a:rPr lang="en-US" altLang="zh-CN" dirty="0"/>
              <a:t>2</a:t>
            </a:r>
            <a:r>
              <a:rPr lang="zh-CN" altLang="en-US" baseline="30000" dirty="0"/>
              <a:t>－</a:t>
            </a:r>
            <a:r>
              <a:rPr lang="en-US" altLang="zh-CN" baseline="30000" dirty="0"/>
              <a:t>n</a:t>
            </a:r>
          </a:p>
          <a:p>
            <a:pPr eaLnBrk="1" hangingPunct="1">
              <a:lnSpc>
                <a:spcPct val="90000"/>
              </a:lnSpc>
            </a:pPr>
            <a:r>
              <a:rPr lang="zh-CN" altLang="en-US" sz="2400" dirty="0">
                <a:solidFill>
                  <a:srgbClr val="CC0000"/>
                </a:solidFill>
              </a:rPr>
              <a:t>移码通常作为浮点数的阶码。</a:t>
            </a:r>
          </a:p>
        </p:txBody>
      </p:sp>
      <p:sp>
        <p:nvSpPr>
          <p:cNvPr id="124933" name="AutoShape 5"/>
          <p:cNvSpPr/>
          <p:nvPr/>
        </p:nvSpPr>
        <p:spPr>
          <a:xfrm>
            <a:off x="6227763" y="1700213"/>
            <a:ext cx="2376487" cy="936625"/>
          </a:xfrm>
          <a:prstGeom prst="wedgeRoundRectCallout">
            <a:avLst>
              <a:gd name="adj1" fmla="val -92620"/>
              <a:gd name="adj2" fmla="val 96102"/>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chemeClr val="bg1"/>
                </a:solidFill>
                <a:latin typeface="黑体" panose="02010609060101010101" pitchFamily="2" charset="-122"/>
                <a:ea typeface="黑体" panose="02010609060101010101" pitchFamily="2" charset="-122"/>
              </a:rPr>
              <a:t>包括</a:t>
            </a:r>
            <a:r>
              <a:rPr lang="en-US" altLang="zh-CN" dirty="0">
                <a:solidFill>
                  <a:schemeClr val="bg1"/>
                </a:solidFill>
                <a:latin typeface="黑体" panose="02010609060101010101" pitchFamily="2" charset="-122"/>
                <a:ea typeface="黑体" panose="02010609060101010101" pitchFamily="2" charset="-122"/>
              </a:rPr>
              <a:t>1</a:t>
            </a:r>
            <a:r>
              <a:rPr lang="zh-CN" altLang="en-US" dirty="0">
                <a:solidFill>
                  <a:schemeClr val="bg1"/>
                </a:solidFill>
                <a:latin typeface="黑体" panose="02010609060101010101" pitchFamily="2" charset="-122"/>
                <a:ea typeface="黑体" panose="02010609060101010101" pitchFamily="2" charset="-122"/>
              </a:rPr>
              <a:t>位符号位，</a:t>
            </a:r>
            <a:r>
              <a:rPr lang="en-US" altLang="zh-CN" dirty="0">
                <a:solidFill>
                  <a:schemeClr val="bg1"/>
                </a:solidFill>
                <a:latin typeface="黑体" panose="02010609060101010101" pitchFamily="2" charset="-122"/>
                <a:ea typeface="黑体" panose="02010609060101010101" pitchFamily="2" charset="-122"/>
              </a:rPr>
              <a:t>n</a:t>
            </a:r>
            <a:r>
              <a:rPr lang="zh-CN" altLang="en-US" dirty="0">
                <a:solidFill>
                  <a:schemeClr val="bg1"/>
                </a:solidFill>
                <a:latin typeface="黑体" panose="02010609060101010101" pitchFamily="2" charset="-122"/>
                <a:ea typeface="黑体" panose="02010609060101010101" pitchFamily="2" charset="-122"/>
              </a:rPr>
              <a:t>位数值位</a:t>
            </a:r>
          </a:p>
        </p:txBody>
      </p:sp>
      <p:sp>
        <p:nvSpPr>
          <p:cNvPr id="43013" name="Rectangle 7"/>
          <p:cNvSpPr/>
          <p:nvPr/>
        </p:nvSpPr>
        <p:spPr>
          <a:xfrm>
            <a:off x="1071563" y="4286250"/>
            <a:ext cx="7500937" cy="763588"/>
          </a:xfrm>
          <a:prstGeom prst="rect">
            <a:avLst/>
          </a:prstGeom>
          <a:noFill/>
          <a:ln w="9525">
            <a:noFill/>
          </a:ln>
        </p:spPr>
        <p:txBody>
          <a:bodyPr tIns="12696" bIns="12696" anchor="t" anchorCtr="0">
            <a:spAutoFit/>
          </a:bodyPr>
          <a:lstStyle/>
          <a:p>
            <a:pPr eaLnBrk="0" hangingPunct="0"/>
            <a:r>
              <a:rPr lang="zh-CN" altLang="en-US" dirty="0">
                <a:solidFill>
                  <a:srgbClr val="0000FF"/>
                </a:solidFill>
                <a:latin typeface="黑体" panose="02010609060101010101" pitchFamily="2" charset="-122"/>
                <a:ea typeface="黑体" panose="02010609060101010101" pitchFamily="2" charset="-122"/>
              </a:rPr>
              <a:t>真值大的，其移码也大，反之亦然。这使移码表示的阶码便于用比较电路直接比较阶</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浮点数</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的大小。</a:t>
            </a:r>
            <a:r>
              <a:rPr lang="zh-CN" altLang="en-US" dirty="0">
                <a:latin typeface="Arial" panose="020B0604020202020204" pitchFamily="34" charset="0"/>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blinds(horizontal)">
                                      <p:cBhvr>
                                        <p:cTn id="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194" name="Rectangle 2"/>
          <p:cNvSpPr>
            <a:spLocks noGrp="1"/>
          </p:cNvSpPr>
          <p:nvPr>
            <p:ph type="title"/>
          </p:nvPr>
        </p:nvSpPr>
        <p:spPr/>
        <p:txBody>
          <a:bodyPr wrap="square" lIns="91440" tIns="45720" rIns="91440" bIns="45720" anchor="ctr" anchorCtr="0"/>
          <a:lstStyle/>
          <a:p>
            <a:pPr eaLnBrk="1" hangingPunct="1"/>
            <a:r>
              <a:rPr lang="en-US" altLang="zh-CN" dirty="0"/>
              <a:t>2.1 </a:t>
            </a:r>
            <a:r>
              <a:rPr lang="zh-CN" altLang="en-US" dirty="0"/>
              <a:t>数值数据的表示</a:t>
            </a:r>
          </a:p>
        </p:txBody>
      </p:sp>
      <p:sp>
        <p:nvSpPr>
          <p:cNvPr id="114694" name="AutoShape 6"/>
          <p:cNvSpPr>
            <a:spLocks noChangeArrowheads="1"/>
          </p:cNvSpPr>
          <p:nvPr/>
        </p:nvSpPr>
        <p:spPr bwMode="gray">
          <a:xfrm>
            <a:off x="2000250" y="1350963"/>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4695" name="AutoShape 7"/>
          <p:cNvSpPr>
            <a:spLocks noChangeArrowheads="1"/>
          </p:cNvSpPr>
          <p:nvPr/>
        </p:nvSpPr>
        <p:spPr bwMode="gray">
          <a:xfrm>
            <a:off x="1619250" y="1231900"/>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197" name="Text Box 8"/>
          <p:cNvSpPr txBox="1"/>
          <p:nvPr/>
        </p:nvSpPr>
        <p:spPr>
          <a:xfrm>
            <a:off x="2228850" y="1406525"/>
            <a:ext cx="3429000" cy="457200"/>
          </a:xfrm>
          <a:prstGeom prst="rect">
            <a:avLst/>
          </a:prstGeom>
          <a:noFill/>
          <a:ln w="9525">
            <a:noFill/>
          </a:ln>
        </p:spPr>
        <p:txBody>
          <a:bodyPr anchor="t" anchorCtr="0">
            <a:spAutoFit/>
          </a:bodyPr>
          <a:lstStyle/>
          <a:p>
            <a:pPr eaLnBrk="0" hangingPunct="0"/>
            <a:r>
              <a:rPr lang="en-US" altLang="zh-CN" dirty="0">
                <a:solidFill>
                  <a:srgbClr val="000000"/>
                </a:solidFill>
                <a:latin typeface="黑体" panose="02010609060101010101" pitchFamily="2" charset="-122"/>
                <a:ea typeface="黑体" panose="02010609060101010101" pitchFamily="2" charset="-122"/>
              </a:rPr>
              <a:t>  </a:t>
            </a:r>
            <a:r>
              <a:rPr lang="zh-CN" altLang="en-US" dirty="0">
                <a:solidFill>
                  <a:srgbClr val="000000"/>
                </a:solidFill>
                <a:latin typeface="黑体" panose="02010609060101010101" pitchFamily="2" charset="-122"/>
                <a:ea typeface="黑体" panose="02010609060101010101" pitchFamily="2" charset="-122"/>
                <a:hlinkClick r:id="rId2" action="ppaction://hlinksldjump"/>
              </a:rPr>
              <a:t>进位计数制</a:t>
            </a:r>
            <a:endParaRPr lang="zh-CN" altLang="en-US" dirty="0">
              <a:solidFill>
                <a:srgbClr val="000000"/>
              </a:solidFill>
              <a:latin typeface="黑体" panose="02010609060101010101" pitchFamily="2" charset="-122"/>
              <a:ea typeface="黑体" panose="02010609060101010101" pitchFamily="2" charset="-122"/>
            </a:endParaRPr>
          </a:p>
        </p:txBody>
      </p:sp>
      <p:sp>
        <p:nvSpPr>
          <p:cNvPr id="8198" name="Text Box 9"/>
          <p:cNvSpPr txBox="1"/>
          <p:nvPr/>
        </p:nvSpPr>
        <p:spPr>
          <a:xfrm>
            <a:off x="1706563" y="1311275"/>
            <a:ext cx="490537" cy="457200"/>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一</a:t>
            </a:r>
          </a:p>
        </p:txBody>
      </p:sp>
      <p:sp>
        <p:nvSpPr>
          <p:cNvPr id="114699" name="AutoShape 11"/>
          <p:cNvSpPr>
            <a:spLocks noChangeArrowheads="1"/>
          </p:cNvSpPr>
          <p:nvPr/>
        </p:nvSpPr>
        <p:spPr bwMode="gray">
          <a:xfrm>
            <a:off x="2000250" y="2189163"/>
            <a:ext cx="4343400"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4700" name="AutoShape 12"/>
          <p:cNvSpPr>
            <a:spLocks noChangeArrowheads="1"/>
          </p:cNvSpPr>
          <p:nvPr/>
        </p:nvSpPr>
        <p:spPr bwMode="gray">
          <a:xfrm>
            <a:off x="1619250" y="2070100"/>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201" name="Text Box 13"/>
          <p:cNvSpPr txBox="1"/>
          <p:nvPr/>
        </p:nvSpPr>
        <p:spPr>
          <a:xfrm>
            <a:off x="2228850" y="2244725"/>
            <a:ext cx="39274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3" action="ppaction://hlinksldjump"/>
              </a:rPr>
              <a:t>不同数制之间的相互转换</a:t>
            </a:r>
            <a:endParaRPr lang="zh-CN" altLang="en-US" dirty="0">
              <a:latin typeface="黑体" panose="02010609060101010101" pitchFamily="2" charset="-122"/>
              <a:ea typeface="黑体" panose="02010609060101010101" pitchFamily="2" charset="-122"/>
            </a:endParaRPr>
          </a:p>
        </p:txBody>
      </p:sp>
      <p:sp>
        <p:nvSpPr>
          <p:cNvPr id="8202" name="Text Box 14"/>
          <p:cNvSpPr txBox="1"/>
          <p:nvPr/>
        </p:nvSpPr>
        <p:spPr>
          <a:xfrm>
            <a:off x="1706563" y="2149475"/>
            <a:ext cx="490537" cy="457200"/>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二</a:t>
            </a:r>
          </a:p>
        </p:txBody>
      </p:sp>
      <p:sp>
        <p:nvSpPr>
          <p:cNvPr id="114704" name="AutoShape 16"/>
          <p:cNvSpPr>
            <a:spLocks noChangeArrowheads="1"/>
          </p:cNvSpPr>
          <p:nvPr/>
        </p:nvSpPr>
        <p:spPr bwMode="gray">
          <a:xfrm>
            <a:off x="2000250" y="3027363"/>
            <a:ext cx="4343400" cy="457200"/>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4705" name="AutoShape 17"/>
          <p:cNvSpPr>
            <a:spLocks noChangeArrowheads="1"/>
          </p:cNvSpPr>
          <p:nvPr/>
        </p:nvSpPr>
        <p:spPr bwMode="gray">
          <a:xfrm>
            <a:off x="1619250" y="2908300"/>
            <a:ext cx="685800" cy="685800"/>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205" name="Text Box 18"/>
          <p:cNvSpPr txBox="1"/>
          <p:nvPr/>
        </p:nvSpPr>
        <p:spPr>
          <a:xfrm>
            <a:off x="2228850" y="3082925"/>
            <a:ext cx="3429000"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4" action="ppaction://hlinksldjump"/>
              </a:rPr>
              <a:t>十进制数的编码</a:t>
            </a:r>
            <a:endParaRPr lang="zh-CN" altLang="en-US" dirty="0">
              <a:latin typeface="黑体" panose="02010609060101010101" pitchFamily="2" charset="-122"/>
              <a:ea typeface="黑体" panose="02010609060101010101" pitchFamily="2" charset="-122"/>
            </a:endParaRPr>
          </a:p>
        </p:txBody>
      </p:sp>
      <p:sp>
        <p:nvSpPr>
          <p:cNvPr id="8206" name="Text Box 19"/>
          <p:cNvSpPr txBox="1"/>
          <p:nvPr/>
        </p:nvSpPr>
        <p:spPr>
          <a:xfrm>
            <a:off x="1706563" y="2987675"/>
            <a:ext cx="490537" cy="457200"/>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三</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5"/>
          <p:cNvSpPr txBox="1">
            <a:spLocks noGrp="1"/>
          </p:cNvSpPr>
          <p:nvPr/>
        </p:nvSpPr>
        <p:spPr>
          <a:xfrm>
            <a:off x="6553200" y="6248400"/>
            <a:ext cx="2133600" cy="457200"/>
          </a:xfrm>
          <a:prstGeom prst="rect">
            <a:avLst/>
          </a:prstGeom>
          <a:noFill/>
          <a:ln w="9525">
            <a:noFill/>
          </a:ln>
        </p:spPr>
        <p:txBody>
          <a:bodyPr anchor="t" anchorCtr="0"/>
          <a:lstStyle/>
          <a:p>
            <a:pPr algn="r" eaLnBrk="0" hangingPunct="0"/>
            <a:fld id="{9A0DB2DC-4C9A-4742-B13C-FB6460FD3503}" type="slidenum">
              <a:rPr lang="en-US" altLang="zh-CN" sz="1000" b="0" dirty="0">
                <a:latin typeface="Arial" panose="020B0604020202020204" pitchFamily="34" charset="0"/>
                <a:ea typeface="黑体" panose="02010609060101010101" pitchFamily="2" charset="-122"/>
              </a:rPr>
              <a:t>40</a:t>
            </a:fld>
            <a:endParaRPr lang="en-US" altLang="zh-CN" sz="1000" b="0" dirty="0">
              <a:latin typeface="Arial" panose="020B0604020202020204" pitchFamily="34" charset="0"/>
              <a:ea typeface="黑体" panose="02010609060101010101" pitchFamily="2" charset="-122"/>
            </a:endParaRPr>
          </a:p>
        </p:txBody>
      </p:sp>
      <p:sp>
        <p:nvSpPr>
          <p:cNvPr id="33795" name="Rectangle 4"/>
          <p:cNvSpPr>
            <a:spLocks noChangeArrowheads="1"/>
          </p:cNvSpPr>
          <p:nvPr/>
        </p:nvSpPr>
        <p:spPr bwMode="auto">
          <a:xfrm>
            <a:off x="214313" y="1214438"/>
            <a:ext cx="8610600" cy="1006475"/>
          </a:xfrm>
          <a:prstGeom prst="rect">
            <a:avLst/>
          </a:prstGeom>
          <a:noFill/>
          <a:ln w="9525">
            <a:noFill/>
            <a:miter lim="800000"/>
          </a:ln>
        </p:spPr>
        <p:txBody>
          <a:bodyPr>
            <a:spAutoFit/>
          </a:bodyPr>
          <a:lstStyle/>
          <a:p>
            <a:pPr marL="0" marR="0" lvl="0" indent="0" algn="l" defTabSz="914400" rtl="0" eaLnBrk="0" fontAlgn="base" latinLnBrk="0" hangingPunct="0">
              <a:spcBef>
                <a:spcPct val="5000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例</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2.1</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已知二进数</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X=+0.10110</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Y=</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2" charset="-122"/>
                <a:cs typeface="Times New Roman" panose="02020603050405020304" pitchFamily="18" charset="0"/>
              </a:rPr>
              <a:t>–</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0.10110</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Z=</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2" charset="-122"/>
                <a:cs typeface="Times New Roman" panose="02020603050405020304" pitchFamily="18" charset="0"/>
              </a:rPr>
              <a:t>–</a:t>
            </a:r>
            <a:r>
              <a:rPr kumimoji="0" 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1.0 </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p>
          <a:p>
            <a:pPr marL="0" marR="0" lvl="0" indent="0" algn="l" defTabSz="914400" rtl="0" eaLnBrk="0" fontAlgn="base" latinLnBrk="0" hangingPunct="0">
              <a:spcBef>
                <a:spcPct val="5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         若计算机的字长为</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8</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位，求</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X</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Y</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和</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2" charset="-122"/>
                <a:cs typeface="Times New Roman" panose="02020603050405020304" pitchFamily="18" charset="0"/>
              </a:rPr>
              <a:t>Z</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的原码及补码。</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endParaRPr>
          </a:p>
        </p:txBody>
      </p:sp>
      <p:sp>
        <p:nvSpPr>
          <p:cNvPr id="33796" name="Rectangle 5"/>
          <p:cNvSpPr/>
          <p:nvPr/>
        </p:nvSpPr>
        <p:spPr>
          <a:xfrm>
            <a:off x="2173288" y="5397500"/>
            <a:ext cx="6629400" cy="1004888"/>
          </a:xfrm>
          <a:prstGeom prst="rect">
            <a:avLst/>
          </a:prstGeom>
          <a:noFill/>
          <a:ln w="9525">
            <a:noFill/>
          </a:ln>
        </p:spPr>
        <p:txBody>
          <a:bodyPr anchor="t" anchorCtr="0">
            <a:spAutoFit/>
          </a:bodyPr>
          <a:lstStyle/>
          <a:p>
            <a:pPr eaLnBrk="0" hangingPunct="0">
              <a:spcBef>
                <a:spcPct val="50000"/>
              </a:spcBef>
            </a:pP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的定点小数的原码不存在</a:t>
            </a:r>
          </a:p>
          <a:p>
            <a:pPr eaLnBrk="0" hangingPunct="0">
              <a:spcBef>
                <a:spcPct val="50000"/>
              </a:spcBef>
            </a:pPr>
            <a:r>
              <a:rPr lang="en-US" altLang="zh-CN" dirty="0">
                <a:latin typeface="黑体" panose="02010609060101010101" pitchFamily="2" charset="-122"/>
                <a:ea typeface="黑体" panose="02010609060101010101" pitchFamily="2" charset="-122"/>
              </a:rPr>
              <a:t>[Z]</a:t>
            </a:r>
            <a:r>
              <a:rPr lang="zh-CN" altLang="en-US" baseline="-30000" dirty="0">
                <a:latin typeface="黑体" panose="02010609060101010101" pitchFamily="2" charset="-122"/>
                <a:ea typeface="黑体" panose="02010609060101010101" pitchFamily="2" charset="-122"/>
              </a:rPr>
              <a:t>补</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1.00…0</a:t>
            </a:r>
            <a:r>
              <a:rPr lang="zh-CN" altLang="en-US" dirty="0">
                <a:latin typeface="黑体" panose="02010609060101010101" pitchFamily="2" charset="-122"/>
                <a:ea typeface="黑体" panose="02010609060101010101" pitchFamily="2" charset="-122"/>
              </a:rPr>
              <a:t>。</a:t>
            </a:r>
          </a:p>
        </p:txBody>
      </p:sp>
      <p:sp>
        <p:nvSpPr>
          <p:cNvPr id="33797" name="Rectangle 6"/>
          <p:cNvSpPr/>
          <p:nvPr/>
        </p:nvSpPr>
        <p:spPr>
          <a:xfrm>
            <a:off x="1654175" y="2246313"/>
            <a:ext cx="793750" cy="457200"/>
          </a:xfrm>
          <a:prstGeom prst="rect">
            <a:avLst/>
          </a:prstGeom>
          <a:noFill/>
          <a:ln w="9525">
            <a:noFill/>
          </a:ln>
        </p:spPr>
        <p:txBody>
          <a:bodyPr wrap="none" anchor="t" anchorCtr="0">
            <a:spAutoFit/>
          </a:bodyPr>
          <a:lstStyle/>
          <a:p>
            <a:pPr eaLnBrk="0" hangingPunct="0"/>
            <a:r>
              <a:rPr lang="zh-CN" altLang="en-US" dirty="0">
                <a:solidFill>
                  <a:srgbClr val="0000FF"/>
                </a:solidFill>
                <a:latin typeface="黑体" panose="02010609060101010101" pitchFamily="2" charset="-122"/>
                <a:ea typeface="黑体" panose="02010609060101010101" pitchFamily="2" charset="-122"/>
              </a:rPr>
              <a:t>解：</a:t>
            </a:r>
          </a:p>
        </p:txBody>
      </p:sp>
      <p:sp>
        <p:nvSpPr>
          <p:cNvPr id="33798" name="Rectangle 7"/>
          <p:cNvSpPr/>
          <p:nvPr/>
        </p:nvSpPr>
        <p:spPr>
          <a:xfrm>
            <a:off x="2339975" y="2322513"/>
            <a:ext cx="3581400"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[X]</a:t>
            </a:r>
            <a:r>
              <a:rPr lang="zh-CN" altLang="en-US" baseline="-30000" dirty="0">
                <a:latin typeface="黑体" panose="02010609060101010101" pitchFamily="2" charset="-122"/>
                <a:ea typeface="黑体" panose="02010609060101010101" pitchFamily="2" charset="-122"/>
              </a:rPr>
              <a:t>原</a:t>
            </a:r>
            <a:r>
              <a:rPr lang="en-US" altLang="zh-CN" dirty="0">
                <a:latin typeface="Times New Roman" panose="02020603050405020304" pitchFamily="18" charset="0"/>
                <a:ea typeface="黑体" panose="02010609060101010101" pitchFamily="2" charset="-122"/>
              </a:rPr>
              <a:t>=0.1011000</a:t>
            </a:r>
            <a:endParaRPr lang="en-US" altLang="zh-CN" dirty="0">
              <a:latin typeface="黑体" panose="02010609060101010101" pitchFamily="2" charset="-122"/>
              <a:ea typeface="黑体" panose="02010609060101010101" pitchFamily="2" charset="-122"/>
            </a:endParaRPr>
          </a:p>
        </p:txBody>
      </p:sp>
      <p:sp>
        <p:nvSpPr>
          <p:cNvPr id="33799" name="Rectangle 8"/>
          <p:cNvSpPr/>
          <p:nvPr/>
        </p:nvSpPr>
        <p:spPr>
          <a:xfrm>
            <a:off x="2325688" y="2949575"/>
            <a:ext cx="4100512"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[X]</a:t>
            </a:r>
            <a:r>
              <a:rPr lang="zh-CN" altLang="en-US" baseline="-30000" dirty="0">
                <a:latin typeface="黑体" panose="02010609060101010101" pitchFamily="2" charset="-122"/>
                <a:ea typeface="黑体" panose="02010609060101010101" pitchFamily="2" charset="-122"/>
              </a:rPr>
              <a:t>补</a:t>
            </a:r>
            <a:r>
              <a:rPr lang="en-US" altLang="zh-CN" dirty="0">
                <a:latin typeface="Times New Roman" panose="02020603050405020304" pitchFamily="18" charset="0"/>
                <a:ea typeface="黑体" panose="02010609060101010101" pitchFamily="2" charset="-122"/>
              </a:rPr>
              <a:t>=0.1011000</a:t>
            </a:r>
            <a:endParaRPr lang="en-US" altLang="zh-CN" dirty="0">
              <a:latin typeface="黑体" panose="02010609060101010101" pitchFamily="2" charset="-122"/>
              <a:ea typeface="黑体" panose="02010609060101010101" pitchFamily="2" charset="-122"/>
            </a:endParaRPr>
          </a:p>
        </p:txBody>
      </p:sp>
      <p:sp>
        <p:nvSpPr>
          <p:cNvPr id="33800" name="Rectangle 9"/>
          <p:cNvSpPr/>
          <p:nvPr/>
        </p:nvSpPr>
        <p:spPr>
          <a:xfrm>
            <a:off x="2339975" y="3894138"/>
            <a:ext cx="4949825"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[Y]</a:t>
            </a:r>
            <a:r>
              <a:rPr lang="zh-CN" altLang="en-US" baseline="-30000" dirty="0">
                <a:latin typeface="黑体" panose="02010609060101010101" pitchFamily="2" charset="-122"/>
                <a:ea typeface="黑体" panose="02010609060101010101" pitchFamily="2" charset="-122"/>
              </a:rPr>
              <a:t>原</a:t>
            </a:r>
            <a:r>
              <a:rPr lang="en-US" altLang="zh-CN" dirty="0">
                <a:latin typeface="Times New Roman" panose="02020603050405020304" pitchFamily="18" charset="0"/>
                <a:ea typeface="黑体" panose="02010609060101010101" pitchFamily="2" charset="-122"/>
              </a:rPr>
              <a:t>=1.1011000</a:t>
            </a:r>
            <a:endParaRPr lang="en-US" altLang="zh-CN" dirty="0">
              <a:latin typeface="黑体" panose="02010609060101010101" pitchFamily="2" charset="-122"/>
              <a:ea typeface="黑体" panose="02010609060101010101" pitchFamily="2" charset="-122"/>
            </a:endParaRPr>
          </a:p>
        </p:txBody>
      </p:sp>
      <p:sp>
        <p:nvSpPr>
          <p:cNvPr id="33801" name="Rectangle 10"/>
          <p:cNvSpPr/>
          <p:nvPr/>
        </p:nvSpPr>
        <p:spPr>
          <a:xfrm>
            <a:off x="2316163" y="4462463"/>
            <a:ext cx="4470400"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[Y]</a:t>
            </a:r>
            <a:r>
              <a:rPr lang="zh-CN" altLang="en-US" baseline="-30000" dirty="0">
                <a:latin typeface="黑体" panose="02010609060101010101" pitchFamily="2" charset="-122"/>
                <a:ea typeface="黑体" panose="02010609060101010101" pitchFamily="2" charset="-122"/>
              </a:rPr>
              <a:t>补</a:t>
            </a:r>
            <a:r>
              <a:rPr lang="en-US" altLang="zh-CN" dirty="0">
                <a:latin typeface="Times New Roman" panose="02020603050405020304" pitchFamily="18" charset="0"/>
                <a:ea typeface="黑体" panose="02010609060101010101" pitchFamily="2" charset="-122"/>
              </a:rPr>
              <a:t>=1.0101000</a:t>
            </a:r>
            <a:endParaRPr lang="en-US" altLang="zh-CN"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0-#ppt_w/2"/>
                                          </p:val>
                                        </p:tav>
                                        <p:tav tm="100000">
                                          <p:val>
                                            <p:strVal val="#ppt_x"/>
                                          </p:val>
                                        </p:tav>
                                      </p:tavLst>
                                    </p:anim>
                                    <p:anim calcmode="lin" valueType="num">
                                      <p:cBhvr additive="base">
                                        <p:cTn id="8" dur="500" fill="hold"/>
                                        <p:tgtEl>
                                          <p:spTgt spid="337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3798"/>
                                        </p:tgtEl>
                                        <p:attrNameLst>
                                          <p:attrName>style.visibility</p:attrName>
                                        </p:attrNameLst>
                                      </p:cBhvr>
                                      <p:to>
                                        <p:strVal val="visible"/>
                                      </p:to>
                                    </p:set>
                                    <p:animEffect transition="in" filter="checkerboard(across)">
                                      <p:cBhvr>
                                        <p:cTn id="13" dur="500"/>
                                        <p:tgtEl>
                                          <p:spTgt spid="3379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5" fill="hold" grpId="0" nodeType="clickEffect">
                                  <p:stCondLst>
                                    <p:cond delay="0"/>
                                  </p:stCondLst>
                                  <p:childTnLst>
                                    <p:set>
                                      <p:cBhvr>
                                        <p:cTn id="17" dur="1" fill="hold">
                                          <p:stCondLst>
                                            <p:cond delay="0"/>
                                          </p:stCondLst>
                                        </p:cTn>
                                        <p:tgtEl>
                                          <p:spTgt spid="33799"/>
                                        </p:tgtEl>
                                        <p:attrNameLst>
                                          <p:attrName>style.visibility</p:attrName>
                                        </p:attrNameLst>
                                      </p:cBhvr>
                                      <p:to>
                                        <p:strVal val="visible"/>
                                      </p:to>
                                    </p:set>
                                    <p:animEffect transition="in" filter="checkerboard(down)">
                                      <p:cBhvr>
                                        <p:cTn id="18" dur="500"/>
                                        <p:tgtEl>
                                          <p:spTgt spid="3379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3800"/>
                                        </p:tgtEl>
                                        <p:attrNameLst>
                                          <p:attrName>style.visibility</p:attrName>
                                        </p:attrNameLst>
                                      </p:cBhvr>
                                      <p:to>
                                        <p:strVal val="visible"/>
                                      </p:to>
                                    </p:set>
                                    <p:animEffect transition="in" filter="checkerboard(across)">
                                      <p:cBhvr>
                                        <p:cTn id="23" dur="500"/>
                                        <p:tgtEl>
                                          <p:spTgt spid="3380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5" fill="hold" grpId="0" nodeType="clickEffect">
                                  <p:stCondLst>
                                    <p:cond delay="0"/>
                                  </p:stCondLst>
                                  <p:childTnLst>
                                    <p:set>
                                      <p:cBhvr>
                                        <p:cTn id="27" dur="1" fill="hold">
                                          <p:stCondLst>
                                            <p:cond delay="0"/>
                                          </p:stCondLst>
                                        </p:cTn>
                                        <p:tgtEl>
                                          <p:spTgt spid="33801"/>
                                        </p:tgtEl>
                                        <p:attrNameLst>
                                          <p:attrName>style.visibility</p:attrName>
                                        </p:attrNameLst>
                                      </p:cBhvr>
                                      <p:to>
                                        <p:strVal val="visible"/>
                                      </p:to>
                                    </p:set>
                                    <p:animEffect transition="in" filter="checkerboard(down)">
                                      <p:cBhvr>
                                        <p:cTn id="28" dur="500"/>
                                        <p:tgtEl>
                                          <p:spTgt spid="33801"/>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33796"/>
                                        </p:tgtEl>
                                        <p:attrNameLst>
                                          <p:attrName>style.visibility</p:attrName>
                                        </p:attrNameLst>
                                      </p:cBhvr>
                                      <p:to>
                                        <p:strVal val="visible"/>
                                      </p:to>
                                    </p:set>
                                    <p:animEffect transition="in" filter="checkerboard(across)">
                                      <p:cBhvr>
                                        <p:cTn id="33"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p:bldP spid="33798" grpId="0"/>
      <p:bldP spid="33799" grpId="0"/>
      <p:bldP spid="33800" grpId="0"/>
      <p:bldP spid="3380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p:nvPr/>
        </p:nvSpPr>
        <p:spPr>
          <a:xfrm>
            <a:off x="0" y="1214438"/>
            <a:ext cx="8686800" cy="763587"/>
          </a:xfrm>
          <a:prstGeom prst="rect">
            <a:avLst/>
          </a:prstGeom>
          <a:noFill/>
          <a:ln w="9525">
            <a:noFill/>
          </a:ln>
        </p:spPr>
        <p:txBody>
          <a:bodyPr tIns="12696" bIns="12696" anchor="t" anchorCtr="0">
            <a:spAutoFit/>
          </a:bodyPr>
          <a:lstStyle/>
          <a:p>
            <a:pPr indent="811530" eaLnBrk="0" hangingPunct="0"/>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例</a:t>
            </a:r>
            <a:r>
              <a:rPr lang="en-US" altLang="zh-CN" dirty="0">
                <a:latin typeface="Times New Roman" panose="02020603050405020304" pitchFamily="18" charset="0"/>
                <a:ea typeface="黑体" panose="02010609060101010101" pitchFamily="2" charset="-122"/>
              </a:rPr>
              <a:t>2.2</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 </a:t>
            </a:r>
            <a:r>
              <a:rPr lang="zh-CN" altLang="en-US" dirty="0">
                <a:latin typeface="黑体" panose="02010609060101010101" pitchFamily="2" charset="-122"/>
                <a:ea typeface="黑体" panose="02010609060101010101" pitchFamily="2" charset="-122"/>
              </a:rPr>
              <a:t>设</a:t>
            </a:r>
            <a:r>
              <a:rPr lang="en-US" altLang="zh-CN" dirty="0">
                <a:latin typeface="Times New Roman" panose="02020603050405020304" pitchFamily="18" charset="0"/>
                <a:ea typeface="黑体" panose="02010609060101010101" pitchFamily="2" charset="-122"/>
              </a:rPr>
              <a:t>X=+1011</a:t>
            </a:r>
            <a:r>
              <a:rPr lang="zh-CN" altLang="en-US"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Y=</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1011</a:t>
            </a:r>
            <a:r>
              <a:rPr lang="zh-CN" altLang="en-US" dirty="0">
                <a:latin typeface="黑体" panose="02010609060101010101" pitchFamily="2" charset="-122"/>
                <a:ea typeface="黑体" panose="02010609060101010101" pitchFamily="2" charset="-122"/>
              </a:rPr>
              <a:t>，若</a:t>
            </a:r>
            <a:r>
              <a:rPr lang="en-US" altLang="zh-CN" dirty="0">
                <a:solidFill>
                  <a:srgbClr val="FF3300"/>
                </a:solidFill>
                <a:latin typeface="黑体" panose="02010609060101010101" pitchFamily="2" charset="-122"/>
                <a:ea typeface="黑体" panose="02010609060101010101" pitchFamily="2" charset="-122"/>
              </a:rPr>
              <a:t>n</a:t>
            </a:r>
            <a:r>
              <a:rPr lang="zh-CN" altLang="en-US" dirty="0">
                <a:latin typeface="黑体" panose="02010609060101010101" pitchFamily="2" charset="-122"/>
                <a:ea typeface="黑体" panose="02010609060101010101" pitchFamily="2" charset="-122"/>
              </a:rPr>
              <a:t>的位数为</a:t>
            </a:r>
            <a:r>
              <a:rPr lang="en-US" altLang="zh-CN" dirty="0">
                <a:latin typeface="Times New Roman" panose="02020603050405020304" pitchFamily="18" charset="0"/>
                <a:ea typeface="黑体" panose="02010609060101010101" pitchFamily="2" charset="-122"/>
              </a:rPr>
              <a:t>6</a:t>
            </a:r>
            <a:r>
              <a:rPr lang="zh-CN" altLang="en-US" dirty="0">
                <a:latin typeface="黑体" panose="02010609060101010101" pitchFamily="2" charset="-122"/>
                <a:ea typeface="黑体" panose="02010609060101010101" pitchFamily="2" charset="-122"/>
              </a:rPr>
              <a:t>位</a:t>
            </a:r>
            <a:r>
              <a:rPr lang="en-US" altLang="zh-CN" dirty="0">
                <a:latin typeface="Times New Roman" panose="02020603050405020304" pitchFamily="18" charset="0"/>
                <a:ea typeface="黑体" panose="02010609060101010101" pitchFamily="2" charset="-122"/>
              </a:rPr>
              <a:t>(</a:t>
            </a:r>
            <a:r>
              <a:rPr lang="zh-CN" altLang="en-US" dirty="0">
                <a:latin typeface="黑体" panose="02010609060101010101" pitchFamily="2" charset="-122"/>
                <a:ea typeface="黑体" panose="02010609060101010101" pitchFamily="2" charset="-122"/>
              </a:rPr>
              <a:t>包        括</a:t>
            </a:r>
            <a:r>
              <a:rPr lang="en-US" altLang="zh-CN" dirty="0">
                <a:latin typeface="Times New Roman" panose="02020603050405020304" pitchFamily="18" charset="0"/>
                <a:ea typeface="黑体" panose="02010609060101010101" pitchFamily="2" charset="-122"/>
              </a:rPr>
              <a:t>1</a:t>
            </a:r>
            <a:r>
              <a:rPr lang="zh-CN" altLang="en-US" dirty="0">
                <a:latin typeface="黑体" panose="02010609060101010101" pitchFamily="2" charset="-122"/>
                <a:ea typeface="黑体" panose="02010609060101010101" pitchFamily="2" charset="-122"/>
              </a:rPr>
              <a:t>位符号位</a:t>
            </a:r>
            <a:r>
              <a:rPr lang="en-US" altLang="zh-CN" dirty="0">
                <a:latin typeface="Times New Roman" panose="02020603050405020304" pitchFamily="18" charset="0"/>
                <a:ea typeface="黑体" panose="02010609060101010101" pitchFamily="2" charset="-122"/>
              </a:rPr>
              <a:t>)</a:t>
            </a:r>
            <a:r>
              <a:rPr lang="zh-CN" altLang="en-US" dirty="0">
                <a:latin typeface="黑体" panose="02010609060101010101" pitchFamily="2" charset="-122"/>
                <a:ea typeface="黑体" panose="02010609060101010101" pitchFamily="2" charset="-122"/>
              </a:rPr>
              <a:t>，求</a:t>
            </a:r>
            <a:r>
              <a:rPr lang="en-US" altLang="zh-CN" dirty="0">
                <a:latin typeface="Times New Roman" panose="02020603050405020304" pitchFamily="18" charset="0"/>
                <a:ea typeface="黑体" panose="02010609060101010101" pitchFamily="2" charset="-122"/>
              </a:rPr>
              <a:t>X</a:t>
            </a:r>
            <a:r>
              <a:rPr lang="zh-CN" altLang="en-US" dirty="0">
                <a:latin typeface="黑体" panose="02010609060101010101" pitchFamily="2" charset="-122"/>
                <a:ea typeface="黑体" panose="02010609060101010101" pitchFamily="2" charset="-122"/>
              </a:rPr>
              <a:t>和</a:t>
            </a:r>
            <a:r>
              <a:rPr lang="en-US" altLang="zh-CN" dirty="0">
                <a:latin typeface="Times New Roman" panose="02020603050405020304" pitchFamily="18" charset="0"/>
                <a:ea typeface="黑体" panose="02010609060101010101" pitchFamily="2" charset="-122"/>
              </a:rPr>
              <a:t>Y</a:t>
            </a:r>
            <a:r>
              <a:rPr lang="zh-CN" altLang="en-US" dirty="0">
                <a:latin typeface="黑体" panose="02010609060101010101" pitchFamily="2" charset="-122"/>
                <a:ea typeface="黑体" panose="02010609060101010101" pitchFamily="2" charset="-122"/>
              </a:rPr>
              <a:t>的移码、补码？</a:t>
            </a:r>
          </a:p>
        </p:txBody>
      </p:sp>
      <p:sp>
        <p:nvSpPr>
          <p:cNvPr id="34819" name="Rectangle 5"/>
          <p:cNvSpPr/>
          <p:nvPr/>
        </p:nvSpPr>
        <p:spPr>
          <a:xfrm>
            <a:off x="1295400" y="3014663"/>
            <a:ext cx="7272338" cy="822325"/>
          </a:xfrm>
          <a:prstGeom prst="rect">
            <a:avLst/>
          </a:prstGeom>
          <a:noFill/>
          <a:ln w="9525">
            <a:noFill/>
          </a:ln>
        </p:spPr>
        <p:txBody>
          <a:bodyPr anchor="t" anchorCtr="0">
            <a:spAutoFit/>
          </a:bodyPr>
          <a:lstStyle/>
          <a:p>
            <a:pPr eaLnBrk="0" hangingPunct="0"/>
            <a:r>
              <a:rPr lang="zh-CN" altLang="en-US" dirty="0">
                <a:latin typeface="黑体" panose="02010609060101010101" pitchFamily="2" charset="-122"/>
                <a:ea typeface="黑体" panose="02010609060101010101" pitchFamily="2" charset="-122"/>
              </a:rPr>
              <a:t>依定义，</a:t>
            </a:r>
            <a:r>
              <a:rPr lang="en-US" altLang="zh-CN" dirty="0">
                <a:latin typeface="Times New Roman" panose="02020603050405020304" pitchFamily="18" charset="0"/>
                <a:ea typeface="黑体" panose="02010609060101010101" pitchFamily="2" charset="-122"/>
              </a:rPr>
              <a:t>[X]</a:t>
            </a:r>
            <a:r>
              <a:rPr lang="zh-CN" altLang="en-US" baseline="-30000" dirty="0">
                <a:latin typeface="黑体" panose="02010609060101010101" pitchFamily="2" charset="-122"/>
                <a:ea typeface="黑体" panose="02010609060101010101" pitchFamily="2" charset="-122"/>
              </a:rPr>
              <a:t>移</a:t>
            </a:r>
            <a:r>
              <a:rPr lang="en-US" altLang="zh-CN" dirty="0">
                <a:latin typeface="Times New Roman" panose="02020603050405020304" pitchFamily="18" charset="0"/>
                <a:ea typeface="黑体" panose="02010609060101010101" pitchFamily="2" charset="-122"/>
              </a:rPr>
              <a:t>=2</a:t>
            </a:r>
            <a:r>
              <a:rPr lang="en-US" altLang="zh-CN" baseline="30000" dirty="0">
                <a:latin typeface="Times New Roman" panose="02020603050405020304" pitchFamily="18" charset="0"/>
                <a:ea typeface="黑体" panose="02010609060101010101" pitchFamily="2" charset="-122"/>
              </a:rPr>
              <a:t>110</a:t>
            </a:r>
            <a:r>
              <a:rPr lang="en-US" altLang="zh-CN" baseline="30000" dirty="0">
                <a:latin typeface="Arial" panose="020B0604020202020204" pitchFamily="34" charset="0"/>
                <a:ea typeface="黑体" panose="02010609060101010101" pitchFamily="2" charset="-122"/>
              </a:rPr>
              <a:t>–</a:t>
            </a:r>
            <a:r>
              <a:rPr lang="en-US" altLang="zh-CN" baseline="30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+01011=100000+01011</a:t>
            </a:r>
          </a:p>
          <a:p>
            <a:pPr eaLnBrk="0" hangingPunct="0"/>
            <a:r>
              <a:rPr lang="en-US" altLang="zh-CN" dirty="0">
                <a:latin typeface="Times New Roman" panose="02020603050405020304" pitchFamily="18" charset="0"/>
                <a:ea typeface="黑体" panose="02010609060101010101" pitchFamily="2" charset="-122"/>
              </a:rPr>
              <a:t>                                                =1</a:t>
            </a:r>
            <a:r>
              <a:rPr lang="en-US" altLang="zh-CN" dirty="0">
                <a:solidFill>
                  <a:srgbClr val="FF0000"/>
                </a:solidFill>
                <a:latin typeface="Times New Roman" panose="02020603050405020304" pitchFamily="18" charset="0"/>
                <a:ea typeface="黑体" panose="02010609060101010101" pitchFamily="2" charset="-122"/>
              </a:rPr>
              <a:t>01011</a:t>
            </a:r>
            <a:r>
              <a:rPr lang="zh-CN" altLang="en-US" dirty="0">
                <a:latin typeface="黑体" panose="02010609060101010101" pitchFamily="2" charset="-122"/>
                <a:ea typeface="黑体" panose="02010609060101010101" pitchFamily="2" charset="-122"/>
              </a:rPr>
              <a:t>，</a:t>
            </a:r>
          </a:p>
        </p:txBody>
      </p:sp>
      <p:sp>
        <p:nvSpPr>
          <p:cNvPr id="34820" name="Rectangle 6"/>
          <p:cNvSpPr/>
          <p:nvPr/>
        </p:nvSpPr>
        <p:spPr>
          <a:xfrm>
            <a:off x="1104900" y="2136775"/>
            <a:ext cx="796925" cy="457200"/>
          </a:xfrm>
          <a:prstGeom prst="rect">
            <a:avLst/>
          </a:prstGeom>
          <a:noFill/>
          <a:ln w="9525">
            <a:noFill/>
          </a:ln>
        </p:spPr>
        <p:txBody>
          <a:bodyPr anchor="t" anchorCtr="0">
            <a:spAutoFit/>
          </a:bodyPr>
          <a:lstStyle/>
          <a:p>
            <a:pPr eaLnBrk="0" hangingPunct="0"/>
            <a:r>
              <a:rPr lang="zh-CN" altLang="en-US" dirty="0">
                <a:solidFill>
                  <a:srgbClr val="0000FF"/>
                </a:solidFill>
                <a:latin typeface="黑体" panose="02010609060101010101" pitchFamily="2" charset="-122"/>
                <a:ea typeface="黑体" panose="02010609060101010101" pitchFamily="2" charset="-122"/>
              </a:rPr>
              <a:t>解：</a:t>
            </a:r>
          </a:p>
        </p:txBody>
      </p:sp>
      <p:sp>
        <p:nvSpPr>
          <p:cNvPr id="34821" name="Rectangle 7"/>
          <p:cNvSpPr/>
          <p:nvPr/>
        </p:nvSpPr>
        <p:spPr>
          <a:xfrm>
            <a:off x="2519363" y="4670425"/>
            <a:ext cx="4832350"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[Y]</a:t>
            </a:r>
            <a:r>
              <a:rPr lang="zh-CN" altLang="en-US" baseline="-30000" dirty="0">
                <a:latin typeface="黑体" panose="02010609060101010101" pitchFamily="2" charset="-122"/>
                <a:ea typeface="黑体" panose="02010609060101010101" pitchFamily="2" charset="-122"/>
              </a:rPr>
              <a:t>移</a:t>
            </a:r>
            <a:r>
              <a:rPr lang="en-US" altLang="zh-CN" dirty="0">
                <a:latin typeface="Times New Roman" panose="02020603050405020304" pitchFamily="18" charset="0"/>
                <a:ea typeface="黑体" panose="02010609060101010101" pitchFamily="2" charset="-122"/>
              </a:rPr>
              <a:t>=2</a:t>
            </a:r>
            <a:r>
              <a:rPr lang="en-US" altLang="zh-CN" baseline="30000" dirty="0">
                <a:latin typeface="Times New Roman" panose="02020603050405020304" pitchFamily="18" charset="0"/>
                <a:ea typeface="黑体" panose="02010609060101010101" pitchFamily="2" charset="-122"/>
              </a:rPr>
              <a:t>110</a:t>
            </a:r>
            <a:r>
              <a:rPr lang="en-US" altLang="zh-CN" baseline="30000" dirty="0">
                <a:latin typeface="Arial" panose="020B0604020202020204" pitchFamily="34" charset="0"/>
                <a:ea typeface="黑体" panose="02010609060101010101" pitchFamily="2" charset="-122"/>
              </a:rPr>
              <a:t>–</a:t>
            </a:r>
            <a:r>
              <a:rPr lang="en-US" altLang="zh-CN" baseline="30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a:t>
            </a:r>
            <a:r>
              <a:rPr lang="en-US" altLang="zh-CN" dirty="0">
                <a:latin typeface="Arial" panose="020B0604020202020204" pitchFamily="34"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1011)=0</a:t>
            </a:r>
            <a:r>
              <a:rPr lang="en-US" altLang="zh-CN" dirty="0">
                <a:solidFill>
                  <a:srgbClr val="FF0000"/>
                </a:solidFill>
                <a:latin typeface="Times New Roman" panose="02020603050405020304" pitchFamily="18" charset="0"/>
                <a:ea typeface="黑体" panose="02010609060101010101" pitchFamily="2" charset="-122"/>
              </a:rPr>
              <a:t>10101</a:t>
            </a:r>
            <a:r>
              <a:rPr lang="zh-CN" altLang="en-US" dirty="0">
                <a:latin typeface="黑体" panose="02010609060101010101" pitchFamily="2" charset="-122"/>
                <a:ea typeface="黑体" panose="02010609060101010101" pitchFamily="2" charset="-122"/>
              </a:rPr>
              <a:t>。</a:t>
            </a:r>
          </a:p>
        </p:txBody>
      </p:sp>
      <p:sp>
        <p:nvSpPr>
          <p:cNvPr id="34822" name="Rectangle 8"/>
          <p:cNvSpPr/>
          <p:nvPr/>
        </p:nvSpPr>
        <p:spPr>
          <a:xfrm>
            <a:off x="1222375" y="3878263"/>
            <a:ext cx="5818188"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                 [X]</a:t>
            </a:r>
            <a:r>
              <a:rPr lang="zh-CN" altLang="en-US" baseline="-30000" dirty="0">
                <a:latin typeface="黑体" panose="02010609060101010101" pitchFamily="2" charset="-122"/>
                <a:ea typeface="黑体" panose="02010609060101010101" pitchFamily="2" charset="-122"/>
              </a:rPr>
              <a:t>补</a:t>
            </a:r>
            <a:r>
              <a:rPr lang="en-US" altLang="zh-CN" dirty="0">
                <a:latin typeface="Times New Roman" panose="02020603050405020304" pitchFamily="18" charset="0"/>
                <a:ea typeface="黑体" panose="02010609060101010101" pitchFamily="2" charset="-122"/>
              </a:rPr>
              <a:t>=X = 0</a:t>
            </a:r>
            <a:r>
              <a:rPr lang="en-US" altLang="zh-CN" dirty="0">
                <a:solidFill>
                  <a:srgbClr val="FF0000"/>
                </a:solidFill>
                <a:latin typeface="Times New Roman" panose="02020603050405020304" pitchFamily="18" charset="0"/>
                <a:ea typeface="黑体" panose="02010609060101010101" pitchFamily="2" charset="-122"/>
              </a:rPr>
              <a:t>01011</a:t>
            </a:r>
            <a:r>
              <a:rPr lang="zh-CN" altLang="en-US" dirty="0">
                <a:latin typeface="黑体" panose="02010609060101010101" pitchFamily="2" charset="-122"/>
                <a:ea typeface="黑体" panose="02010609060101010101" pitchFamily="2" charset="-122"/>
              </a:rPr>
              <a:t>，</a:t>
            </a:r>
          </a:p>
        </p:txBody>
      </p:sp>
      <p:sp>
        <p:nvSpPr>
          <p:cNvPr id="34823" name="Rectangle 10"/>
          <p:cNvSpPr/>
          <p:nvPr/>
        </p:nvSpPr>
        <p:spPr>
          <a:xfrm>
            <a:off x="2519363" y="5462588"/>
            <a:ext cx="4832350" cy="822325"/>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[Y]</a:t>
            </a:r>
            <a:r>
              <a:rPr lang="zh-CN" altLang="en-US" baseline="-30000" dirty="0">
                <a:latin typeface="黑体" panose="02010609060101010101" pitchFamily="2" charset="-122"/>
                <a:ea typeface="黑体" panose="02010609060101010101" pitchFamily="2" charset="-122"/>
              </a:rPr>
              <a:t>补</a:t>
            </a:r>
            <a:r>
              <a:rPr lang="en-US" altLang="zh-CN" dirty="0">
                <a:latin typeface="Times New Roman" panose="02020603050405020304" pitchFamily="18" charset="0"/>
                <a:ea typeface="黑体" panose="02010609060101010101" pitchFamily="2" charset="-122"/>
              </a:rPr>
              <a:t>=2</a:t>
            </a:r>
            <a:r>
              <a:rPr lang="en-US" altLang="zh-CN" baseline="30000" dirty="0">
                <a:latin typeface="Times New Roman" panose="02020603050405020304" pitchFamily="18" charset="0"/>
                <a:ea typeface="黑体" panose="02010609060101010101" pitchFamily="2" charset="-122"/>
              </a:rPr>
              <a:t>110</a:t>
            </a:r>
            <a:r>
              <a:rPr lang="en-US" altLang="zh-CN" dirty="0">
                <a:latin typeface="Times New Roman" panose="02020603050405020304" pitchFamily="18" charset="0"/>
                <a:ea typeface="黑体" panose="02010609060101010101" pitchFamily="2" charset="-122"/>
              </a:rPr>
              <a:t>+(</a:t>
            </a:r>
            <a:r>
              <a:rPr lang="en-US" altLang="zh-CN" dirty="0">
                <a:latin typeface="Arial" panose="020B0604020202020204" pitchFamily="34"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1011)</a:t>
            </a:r>
          </a:p>
          <a:p>
            <a:pPr eaLnBrk="0" hangingPunct="0"/>
            <a:r>
              <a:rPr lang="en-US" altLang="zh-CN" dirty="0">
                <a:latin typeface="Times New Roman" panose="02020603050405020304" pitchFamily="18" charset="0"/>
                <a:ea typeface="黑体" panose="02010609060101010101" pitchFamily="2" charset="-122"/>
              </a:rPr>
              <a:t>        =1000000</a:t>
            </a:r>
            <a:r>
              <a:rPr lang="en-US" altLang="zh-CN" dirty="0">
                <a:latin typeface="Arial" panose="020B0604020202020204" pitchFamily="34"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001011=1</a:t>
            </a:r>
            <a:r>
              <a:rPr lang="en-US" altLang="zh-CN" dirty="0">
                <a:solidFill>
                  <a:srgbClr val="FF0000"/>
                </a:solidFill>
                <a:latin typeface="Times New Roman" panose="02020603050405020304" pitchFamily="18" charset="0"/>
                <a:ea typeface="黑体" panose="02010609060101010101" pitchFamily="2" charset="-122"/>
              </a:rPr>
              <a:t>10101</a:t>
            </a:r>
            <a:r>
              <a:rPr lang="zh-CN" altLang="en-US" dirty="0">
                <a:latin typeface="黑体" panose="02010609060101010101" pitchFamily="2" charset="-122"/>
                <a:ea typeface="黑体" panose="02010609060101010101" pitchFamily="2" charset="-122"/>
              </a:rPr>
              <a:t>。</a:t>
            </a:r>
          </a:p>
        </p:txBody>
      </p:sp>
      <p:sp>
        <p:nvSpPr>
          <p:cNvPr id="34824" name="Rectangle 11"/>
          <p:cNvSpPr/>
          <p:nvPr/>
        </p:nvSpPr>
        <p:spPr>
          <a:xfrm>
            <a:off x="1727200" y="2151063"/>
            <a:ext cx="7086600" cy="457200"/>
          </a:xfrm>
          <a:prstGeom prst="rect">
            <a:avLst/>
          </a:prstGeom>
          <a:noFill/>
          <a:ln w="9525">
            <a:noFill/>
          </a:ln>
        </p:spPr>
        <p:txBody>
          <a:bodyPr anchor="t" anchorCtr="0">
            <a:spAutoFit/>
          </a:bodyPr>
          <a:lstStyle/>
          <a:p>
            <a:pPr eaLnBrk="0" hangingPunct="0"/>
            <a:r>
              <a:rPr lang="en-US" altLang="zh-CN" dirty="0">
                <a:latin typeface="Times New Roman" panose="02020603050405020304" pitchFamily="18" charset="0"/>
                <a:ea typeface="黑体" panose="02010609060101010101" pitchFamily="2" charset="-122"/>
              </a:rPr>
              <a:t>[X]</a:t>
            </a:r>
            <a:r>
              <a:rPr lang="zh-CN" altLang="en-US" baseline="-30000" dirty="0">
                <a:latin typeface="黑体" panose="02010609060101010101" pitchFamily="2" charset="-122"/>
                <a:ea typeface="黑体" panose="02010609060101010101" pitchFamily="2" charset="-122"/>
              </a:rPr>
              <a:t>移</a:t>
            </a:r>
            <a:r>
              <a:rPr lang="en-US" altLang="zh-CN" dirty="0">
                <a:latin typeface="Times New Roman" panose="02020603050405020304" pitchFamily="18" charset="0"/>
                <a:ea typeface="黑体" panose="02010609060101010101" pitchFamily="2" charset="-122"/>
              </a:rPr>
              <a:t>=2</a:t>
            </a:r>
            <a:r>
              <a:rPr lang="en-US" altLang="zh-CN" baseline="30000" dirty="0">
                <a:latin typeface="Times New Roman" panose="02020603050405020304" pitchFamily="18" charset="0"/>
                <a:ea typeface="黑体" panose="02010609060101010101" pitchFamily="2" charset="-122"/>
              </a:rPr>
              <a:t>n-1</a:t>
            </a:r>
            <a:r>
              <a:rPr lang="en-US" altLang="zh-CN" dirty="0">
                <a:latin typeface="Times New Roman" panose="02020603050405020304" pitchFamily="18" charset="0"/>
                <a:ea typeface="黑体" panose="02010609060101010101" pitchFamily="2" charset="-122"/>
              </a:rPr>
              <a:t>+X      </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2</a:t>
            </a:r>
            <a:r>
              <a:rPr lang="en-US" altLang="zh-CN" baseline="30000" dirty="0">
                <a:latin typeface="Times New Roman" panose="02020603050405020304" pitchFamily="18" charset="0"/>
                <a:ea typeface="黑体" panose="02010609060101010101" pitchFamily="2" charset="-122"/>
              </a:rPr>
              <a:t>n-1</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X&lt;2</a:t>
            </a:r>
            <a:r>
              <a:rPr lang="en-US" altLang="zh-CN" baseline="30000" dirty="0">
                <a:latin typeface="Times New Roman" panose="02020603050405020304" pitchFamily="18" charset="0"/>
                <a:ea typeface="黑体" panose="02010609060101010101" pitchFamily="2" charset="-122"/>
              </a:rPr>
              <a:t>n-1</a:t>
            </a:r>
            <a:r>
              <a:rPr lang="en-US" altLang="zh-CN" dirty="0">
                <a:latin typeface="Times New Roman" panose="02020603050405020304" pitchFamily="18" charset="0"/>
                <a:ea typeface="黑体" panose="02010609060101010101" pitchFamily="2" charset="-122"/>
              </a:rPr>
              <a:t>  (mod  2</a:t>
            </a:r>
            <a:r>
              <a:rPr lang="en-US" altLang="zh-CN" baseline="30000" dirty="0">
                <a:latin typeface="Times New Roman" panose="02020603050405020304" pitchFamily="18" charset="0"/>
                <a:ea typeface="黑体" panose="02010609060101010101" pitchFamily="2" charset="-122"/>
              </a:rPr>
              <a:t>n</a:t>
            </a:r>
            <a:r>
              <a:rPr lang="en-US" altLang="zh-CN" dirty="0">
                <a:latin typeface="Times New Roman" panose="02020603050405020304" pitchFamily="18" charset="0"/>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20"/>
                                        </p:tgtEl>
                                        <p:attrNameLst>
                                          <p:attrName>style.visibility</p:attrName>
                                        </p:attrNameLst>
                                      </p:cBhvr>
                                      <p:to>
                                        <p:strVal val="visible"/>
                                      </p:to>
                                    </p:set>
                                  </p:childTnLst>
                                </p:cTn>
                              </p:par>
                            </p:childTnLst>
                          </p:cTn>
                        </p:par>
                        <p:par>
                          <p:cTn id="7" fill="hold">
                            <p:stCondLst>
                              <p:cond delay="500"/>
                            </p:stCondLst>
                            <p:childTnLst>
                              <p:par>
                                <p:cTn id="8" presetID="4" presetClass="entr" presetSubtype="16" fill="hold" grpId="0" nodeType="afterEffect">
                                  <p:stCondLst>
                                    <p:cond delay="0"/>
                                  </p:stCondLst>
                                  <p:childTnLst>
                                    <p:set>
                                      <p:cBhvr>
                                        <p:cTn id="9" dur="1" fill="hold">
                                          <p:stCondLst>
                                            <p:cond delay="0"/>
                                          </p:stCondLst>
                                        </p:cTn>
                                        <p:tgtEl>
                                          <p:spTgt spid="34824"/>
                                        </p:tgtEl>
                                        <p:attrNameLst>
                                          <p:attrName>style.visibility</p:attrName>
                                        </p:attrNameLst>
                                      </p:cBhvr>
                                      <p:to>
                                        <p:strVal val="visible"/>
                                      </p:to>
                                    </p:set>
                                    <p:animEffect transition="in" filter="box(in)">
                                      <p:cBhvr>
                                        <p:cTn id="10" dur="500"/>
                                        <p:tgtEl>
                                          <p:spTgt spid="348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819"/>
                                        </p:tgtEl>
                                        <p:attrNameLst>
                                          <p:attrName>style.visibility</p:attrName>
                                        </p:attrNameLst>
                                      </p:cBhvr>
                                      <p:to>
                                        <p:strVal val="visible"/>
                                      </p:to>
                                    </p:set>
                                    <p:animEffect transition="in" filter="dissolve">
                                      <p:cBhvr>
                                        <p:cTn id="15" dur="500"/>
                                        <p:tgtEl>
                                          <p:spTgt spid="3481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4822"/>
                                        </p:tgtEl>
                                        <p:attrNameLst>
                                          <p:attrName>style.visibility</p:attrName>
                                        </p:attrNameLst>
                                      </p:cBhvr>
                                      <p:to>
                                        <p:strVal val="visible"/>
                                      </p:to>
                                    </p:set>
                                    <p:animEffect transition="in" filter="dissolve">
                                      <p:cBhvr>
                                        <p:cTn id="19" dur="500"/>
                                        <p:tgtEl>
                                          <p:spTgt spid="3482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4821"/>
                                        </p:tgtEl>
                                        <p:attrNameLst>
                                          <p:attrName>style.visibility</p:attrName>
                                        </p:attrNameLst>
                                      </p:cBhvr>
                                      <p:to>
                                        <p:strVal val="visible"/>
                                      </p:to>
                                    </p:set>
                                    <p:animEffect transition="in" filter="dissolve">
                                      <p:cBhvr>
                                        <p:cTn id="24" dur="500"/>
                                        <p:tgtEl>
                                          <p:spTgt spid="34821"/>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34823"/>
                                        </p:tgtEl>
                                        <p:attrNameLst>
                                          <p:attrName>style.visibility</p:attrName>
                                        </p:attrNameLst>
                                      </p:cBhvr>
                                      <p:to>
                                        <p:strVal val="visible"/>
                                      </p:to>
                                    </p:set>
                                    <p:animEffect transition="in" filter="dissolve">
                                      <p:cBhvr>
                                        <p:cTn id="28"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34820" grpId="0"/>
      <p:bldP spid="34821" grpId="0"/>
      <p:bldP spid="34822" grpId="0"/>
      <p:bldP spid="34823" grpId="0"/>
      <p:bldP spid="348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6082" name="Rectangle 2"/>
          <p:cNvSpPr>
            <a:spLocks noGrp="1"/>
          </p:cNvSpPr>
          <p:nvPr>
            <p:ph type="title"/>
          </p:nvPr>
        </p:nvSpPr>
        <p:spPr/>
        <p:txBody>
          <a:bodyPr wrap="square" lIns="91440" tIns="45720" rIns="91440" bIns="45720" anchor="ctr" anchorCtr="0"/>
          <a:lstStyle/>
          <a:p>
            <a:pPr eaLnBrk="1" hangingPunct="1"/>
            <a:r>
              <a:rPr lang="en-US" altLang="zh-CN" dirty="0"/>
              <a:t>5</a:t>
            </a:r>
            <a:r>
              <a:rPr lang="zh-CN" altLang="en-US" dirty="0"/>
              <a:t>、定点机器数转换 </a:t>
            </a:r>
          </a:p>
        </p:txBody>
      </p:sp>
      <p:sp>
        <p:nvSpPr>
          <p:cNvPr id="46083" name="Rectangle 3"/>
          <p:cNvSpPr>
            <a:spLocks noGrp="1"/>
          </p:cNvSpPr>
          <p:nvPr>
            <p:ph idx="1"/>
          </p:nvPr>
        </p:nvSpPr>
        <p:spPr>
          <a:xfrm>
            <a:off x="539750" y="1268413"/>
            <a:ext cx="7085013" cy="4478337"/>
          </a:xfrm>
        </p:spPr>
        <p:txBody>
          <a:bodyPr wrap="square" lIns="91440" tIns="45720" rIns="91440" bIns="45720" anchor="t" anchorCtr="0"/>
          <a:lstStyle/>
          <a:p>
            <a:pPr marL="533400" indent="-533400" eaLnBrk="1" hangingPunct="1"/>
            <a:r>
              <a:rPr lang="zh-CN" altLang="en-US" dirty="0"/>
              <a:t>机器数之间的相互转换</a:t>
            </a:r>
          </a:p>
          <a:p>
            <a:pPr marL="914400" lvl="1" indent="-457200" eaLnBrk="1" hangingPunct="1"/>
            <a:r>
              <a:rPr lang="zh-CN" altLang="en-US" dirty="0"/>
              <a:t>最简单的方法是先求出它们的真值，然后再转换为另一种表示方法。</a:t>
            </a:r>
          </a:p>
        </p:txBody>
      </p:sp>
      <p:pic>
        <p:nvPicPr>
          <p:cNvPr id="46084" name="Picture 2"/>
          <p:cNvPicPr>
            <a:picLocks noChangeAspect="1"/>
          </p:cNvPicPr>
          <p:nvPr/>
        </p:nvPicPr>
        <p:blipFill>
          <a:blip r:embed="rId2"/>
          <a:srcRect t="62051" r="15384"/>
          <a:stretch>
            <a:fillRect/>
          </a:stretch>
        </p:blipFill>
        <p:spPr>
          <a:xfrm>
            <a:off x="395288" y="2781300"/>
            <a:ext cx="7531100" cy="2865438"/>
          </a:xfrm>
          <a:prstGeom prst="rect">
            <a:avLst/>
          </a:prstGeom>
          <a:noFill/>
          <a:ln w="9525">
            <a:noFill/>
          </a:ln>
        </p:spPr>
      </p:pic>
      <p:sp>
        <p:nvSpPr>
          <p:cNvPr id="46085" name="文本框 1"/>
          <p:cNvSpPr txBox="1"/>
          <p:nvPr/>
        </p:nvSpPr>
        <p:spPr>
          <a:xfrm>
            <a:off x="263525" y="5972175"/>
            <a:ext cx="7585075" cy="396875"/>
          </a:xfrm>
          <a:prstGeom prst="rect">
            <a:avLst/>
          </a:prstGeom>
          <a:noFill/>
          <a:ln w="9525">
            <a:noFill/>
          </a:ln>
        </p:spPr>
        <p:txBody>
          <a:bodyPr wrap="none" anchor="t" anchorCtr="0">
            <a:spAutoFit/>
          </a:bodyPr>
          <a:lstStyle/>
          <a:p>
            <a:r>
              <a:rPr lang="zh-CN" altLang="en-US" sz="2000" dirty="0">
                <a:latin typeface="黑体" panose="02010609060101010101" pitchFamily="2" charset="-122"/>
                <a:ea typeface="黑体" panose="02010609060101010101" pitchFamily="2" charset="-122"/>
              </a:rPr>
              <a:t>上面给的机器数整数数轴，请思考机器数小数应该在数轴上表示？</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7106" name="Rectangle 2"/>
          <p:cNvSpPr>
            <a:spLocks noGrp="1"/>
          </p:cNvSpPr>
          <p:nvPr>
            <p:ph type="title"/>
          </p:nvPr>
        </p:nvSpPr>
        <p:spPr/>
        <p:txBody>
          <a:bodyPr wrap="square" lIns="91440" tIns="45720" rIns="91440" bIns="45720" anchor="ctr" anchorCtr="0"/>
          <a:lstStyle/>
          <a:p>
            <a:pPr eaLnBrk="1" hangingPunct="1"/>
            <a:r>
              <a:rPr lang="en-US" altLang="zh-CN" sz="2800" dirty="0"/>
              <a:t>5</a:t>
            </a:r>
            <a:r>
              <a:rPr lang="zh-CN" altLang="en-US" sz="2800" dirty="0"/>
              <a:t>、定点机器数转换</a:t>
            </a:r>
          </a:p>
        </p:txBody>
      </p:sp>
      <p:sp>
        <p:nvSpPr>
          <p:cNvPr id="47107" name="Rectangle 3"/>
          <p:cNvSpPr>
            <a:spLocks noGrp="1"/>
          </p:cNvSpPr>
          <p:nvPr>
            <p:ph idx="1"/>
          </p:nvPr>
        </p:nvSpPr>
        <p:spPr>
          <a:xfrm>
            <a:off x="457200" y="1076325"/>
            <a:ext cx="7786688" cy="1344613"/>
          </a:xfrm>
        </p:spPr>
        <p:txBody>
          <a:bodyPr wrap="square" lIns="91440" tIns="45720" rIns="91440" bIns="45720" anchor="t" anchorCtr="0"/>
          <a:lstStyle/>
          <a:p>
            <a:pPr eaLnBrk="1" hangingPunct="1"/>
            <a:r>
              <a:rPr lang="zh-CN" altLang="en-US" dirty="0"/>
              <a:t>机器数转换为真值</a:t>
            </a:r>
            <a:r>
              <a:rPr lang="zh-CN" altLang="en-US" sz="2400" dirty="0"/>
              <a:t> </a:t>
            </a:r>
          </a:p>
          <a:p>
            <a:pPr lvl="1" eaLnBrk="1" hangingPunct="1"/>
            <a:r>
              <a:rPr lang="zh-CN" altLang="en-US" dirty="0"/>
              <a:t>首先根据机器数的符号位确定真值的正负，然后对照机器数的定义和表示，反方向求出真值的绝对值 </a:t>
            </a:r>
          </a:p>
        </p:txBody>
      </p:sp>
      <p:sp>
        <p:nvSpPr>
          <p:cNvPr id="47108" name="Rectangle 4"/>
          <p:cNvSpPr/>
          <p:nvPr/>
        </p:nvSpPr>
        <p:spPr>
          <a:xfrm>
            <a:off x="468313" y="2492375"/>
            <a:ext cx="5613400" cy="530225"/>
          </a:xfrm>
          <a:prstGeom prst="rect">
            <a:avLst/>
          </a:prstGeom>
          <a:noFill/>
          <a:ln w="9525">
            <a:noFill/>
          </a:ln>
        </p:spPr>
        <p:txBody>
          <a:bodyPr wrap="none" tIns="82800" bIns="82800" anchor="t" anchorCtr="0">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例</a:t>
            </a:r>
            <a:r>
              <a:rPr lang="en-US" altLang="zh-CN" dirty="0">
                <a:latin typeface="宋体" panose="02010600030101010101" pitchFamily="2" charset="-122"/>
                <a:ea typeface="宋体" panose="02010600030101010101" pitchFamily="2" charset="-122"/>
              </a:rPr>
              <a:t>2.3】 </a:t>
            </a:r>
            <a:r>
              <a:rPr lang="zh-CN" altLang="en-US" dirty="0">
                <a:latin typeface="宋体" panose="02010600030101010101" pitchFamily="2" charset="-122"/>
                <a:ea typeface="宋体" panose="02010600030101010101" pitchFamily="2" charset="-122"/>
              </a:rPr>
              <a:t>已知</a:t>
            </a:r>
            <a:r>
              <a:rPr lang="en-US" altLang="zh-CN" dirty="0">
                <a:latin typeface="宋体" panose="02010600030101010101" pitchFamily="2" charset="-122"/>
                <a:ea typeface="宋体" panose="02010600030101010101" pitchFamily="2" charset="-122"/>
              </a:rPr>
              <a:t>[X]</a:t>
            </a:r>
            <a:r>
              <a:rPr lang="zh-CN" altLang="en-US" baseline="-25000" dirty="0">
                <a:latin typeface="宋体" panose="02010600030101010101" pitchFamily="2" charset="-122"/>
                <a:ea typeface="宋体" panose="02010600030101010101" pitchFamily="2" charset="-122"/>
              </a:rPr>
              <a:t>补</a:t>
            </a:r>
            <a:r>
              <a:rPr lang="en-US" altLang="zh-CN" dirty="0">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0</a:t>
            </a:r>
            <a:r>
              <a:rPr lang="en-US" altLang="zh-CN" dirty="0">
                <a:latin typeface="宋体" panose="02010600030101010101" pitchFamily="2" charset="-122"/>
                <a:ea typeface="宋体" panose="02010600030101010101" pitchFamily="2" charset="-122"/>
              </a:rPr>
              <a:t>10011011</a:t>
            </a:r>
            <a:r>
              <a:rPr lang="zh-CN" altLang="en-US" dirty="0">
                <a:latin typeface="宋体" panose="02010600030101010101" pitchFamily="2" charset="-122"/>
                <a:ea typeface="宋体" panose="02010600030101010101" pitchFamily="2" charset="-122"/>
              </a:rPr>
              <a:t>，求</a:t>
            </a:r>
            <a:r>
              <a:rPr lang="en-US" altLang="zh-CN" dirty="0">
                <a:latin typeface="宋体" panose="02010600030101010101" pitchFamily="2" charset="-122"/>
                <a:ea typeface="宋体" panose="02010600030101010101" pitchFamily="2" charset="-122"/>
              </a:rPr>
              <a:t>X=?</a:t>
            </a:r>
          </a:p>
        </p:txBody>
      </p:sp>
      <p:sp>
        <p:nvSpPr>
          <p:cNvPr id="47109" name="Rectangle 5"/>
          <p:cNvSpPr/>
          <p:nvPr/>
        </p:nvSpPr>
        <p:spPr>
          <a:xfrm>
            <a:off x="539750" y="3068638"/>
            <a:ext cx="6705600" cy="1187450"/>
          </a:xfrm>
          <a:prstGeom prst="rect">
            <a:avLst/>
          </a:prstGeom>
          <a:noFill/>
          <a:ln w="9525">
            <a:noFill/>
          </a:ln>
        </p:spPr>
        <p:txBody>
          <a:bodyPr anchor="t" anchorCtr="0">
            <a:spAutoFit/>
          </a:bodyPr>
          <a:lstStyle/>
          <a:p>
            <a:r>
              <a:rPr lang="zh-CN" altLang="en-US" dirty="0">
                <a:latin typeface="宋体" panose="02010600030101010101" pitchFamily="2" charset="-122"/>
                <a:ea typeface="宋体" panose="02010600030101010101" pitchFamily="2" charset="-122"/>
              </a:rPr>
              <a:t>解</a:t>
            </a:r>
            <a:r>
              <a:rPr lang="en-US" altLang="zh-CN" dirty="0">
                <a:latin typeface="宋体" panose="02010600030101010101" pitchFamily="2" charset="-122"/>
                <a:ea typeface="宋体" panose="02010600030101010101" pitchFamily="2" charset="-122"/>
              </a:rPr>
              <a:t>: X =  </a:t>
            </a:r>
            <a:r>
              <a:rPr lang="en-US" altLang="zh-CN" dirty="0">
                <a:solidFill>
                  <a:srgbClr val="FF0000"/>
                </a:solidFill>
                <a:latin typeface="宋体" panose="02010600030101010101" pitchFamily="2" charset="-122"/>
                <a:ea typeface="宋体" panose="02010600030101010101" pitchFamily="2" charset="-122"/>
              </a:rPr>
              <a:t>0×2</a:t>
            </a:r>
            <a:r>
              <a:rPr lang="en-US" altLang="zh-CN" baseline="30000" dirty="0">
                <a:solidFill>
                  <a:srgbClr val="FF0000"/>
                </a:solidFill>
                <a:latin typeface="宋体" panose="02010600030101010101" pitchFamily="2" charset="-122"/>
                <a:ea typeface="宋体" panose="02010600030101010101" pitchFamily="2" charset="-122"/>
              </a:rPr>
              <a:t>8</a:t>
            </a:r>
            <a:r>
              <a:rPr lang="en-US" altLang="zh-CN" baseline="300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7</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6</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5</a:t>
            </a:r>
            <a:r>
              <a:rPr lang="en-US" altLang="zh-CN" dirty="0">
                <a:latin typeface="宋体" panose="02010600030101010101" pitchFamily="2" charset="-122"/>
                <a:ea typeface="宋体" panose="02010600030101010101" pitchFamily="2" charset="-122"/>
              </a:rPr>
              <a:t> + 1×2</a:t>
            </a:r>
            <a:r>
              <a:rPr lang="en-US" altLang="zh-CN" baseline="30000" dirty="0">
                <a:latin typeface="宋体" panose="02010600030101010101" pitchFamily="2" charset="-122"/>
                <a:ea typeface="宋体" panose="02010600030101010101" pitchFamily="2" charset="-122"/>
              </a:rPr>
              <a:t>4</a:t>
            </a:r>
            <a:r>
              <a:rPr lang="en-US" altLang="zh-CN" dirty="0">
                <a:latin typeface="宋体" panose="02010600030101010101" pitchFamily="2" charset="-122"/>
                <a:ea typeface="宋体" panose="02010600030101010101" pitchFamily="2" charset="-122"/>
              </a:rPr>
              <a:t> </a:t>
            </a:r>
          </a:p>
          <a:p>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3</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2</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1</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0</a:t>
            </a:r>
            <a:r>
              <a:rPr lang="en-US" altLang="zh-CN" dirty="0">
                <a:latin typeface="宋体" panose="02010600030101010101" pitchFamily="2" charset="-122"/>
                <a:ea typeface="宋体" panose="02010600030101010101" pitchFamily="2" charset="-122"/>
              </a:rPr>
              <a:t> </a:t>
            </a:r>
          </a:p>
          <a:p>
            <a:r>
              <a:rPr lang="en-US" altLang="zh-CN" dirty="0">
                <a:latin typeface="宋体" panose="02010600030101010101" pitchFamily="2" charset="-122"/>
                <a:ea typeface="宋体" panose="02010600030101010101" pitchFamily="2" charset="-122"/>
              </a:rPr>
              <a:t>      =  155</a:t>
            </a:r>
          </a:p>
        </p:txBody>
      </p:sp>
      <p:sp>
        <p:nvSpPr>
          <p:cNvPr id="47110" name="Rectangle 6"/>
          <p:cNvSpPr/>
          <p:nvPr/>
        </p:nvSpPr>
        <p:spPr>
          <a:xfrm>
            <a:off x="539750" y="4221163"/>
            <a:ext cx="5613400" cy="530225"/>
          </a:xfrm>
          <a:prstGeom prst="rect">
            <a:avLst/>
          </a:prstGeom>
          <a:noFill/>
          <a:ln w="9525">
            <a:noFill/>
          </a:ln>
        </p:spPr>
        <p:txBody>
          <a:bodyPr tIns="82800" bIns="82800" anchor="t" anchorCtr="0">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例</a:t>
            </a:r>
            <a:r>
              <a:rPr lang="en-US" altLang="zh-CN" dirty="0">
                <a:latin typeface="宋体" panose="02010600030101010101" pitchFamily="2" charset="-122"/>
                <a:ea typeface="宋体" panose="02010600030101010101" pitchFamily="2" charset="-122"/>
              </a:rPr>
              <a:t>2.4】 </a:t>
            </a:r>
            <a:r>
              <a:rPr lang="zh-CN" altLang="en-US" dirty="0">
                <a:latin typeface="宋体" panose="02010600030101010101" pitchFamily="2" charset="-122"/>
                <a:ea typeface="宋体" panose="02010600030101010101" pitchFamily="2" charset="-122"/>
              </a:rPr>
              <a:t>已知</a:t>
            </a:r>
            <a:r>
              <a:rPr lang="en-US" altLang="zh-CN" dirty="0">
                <a:latin typeface="宋体" panose="02010600030101010101" pitchFamily="2" charset="-122"/>
                <a:ea typeface="宋体" panose="02010600030101010101" pitchFamily="2" charset="-122"/>
              </a:rPr>
              <a:t>[X]</a:t>
            </a:r>
            <a:r>
              <a:rPr lang="zh-CN" altLang="en-US" baseline="-25000" dirty="0">
                <a:latin typeface="宋体" panose="02010600030101010101" pitchFamily="2" charset="-122"/>
                <a:ea typeface="宋体" panose="02010600030101010101" pitchFamily="2" charset="-122"/>
              </a:rPr>
              <a:t>补</a:t>
            </a:r>
            <a:r>
              <a:rPr lang="en-US" altLang="zh-CN" dirty="0">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1</a:t>
            </a:r>
            <a:r>
              <a:rPr lang="en-US" altLang="zh-CN" dirty="0">
                <a:latin typeface="宋体" panose="02010600030101010101" pitchFamily="2" charset="-122"/>
                <a:ea typeface="宋体" panose="02010600030101010101" pitchFamily="2" charset="-122"/>
              </a:rPr>
              <a:t>10011011</a:t>
            </a:r>
            <a:r>
              <a:rPr lang="zh-CN" altLang="en-US" dirty="0">
                <a:latin typeface="宋体" panose="02010600030101010101" pitchFamily="2" charset="-122"/>
                <a:ea typeface="宋体" panose="02010600030101010101" pitchFamily="2" charset="-122"/>
              </a:rPr>
              <a:t>，求</a:t>
            </a:r>
            <a:r>
              <a:rPr lang="en-US" altLang="zh-CN" dirty="0">
                <a:latin typeface="宋体" panose="02010600030101010101" pitchFamily="2" charset="-122"/>
                <a:ea typeface="宋体" panose="02010600030101010101" pitchFamily="2" charset="-122"/>
              </a:rPr>
              <a:t>X=?</a:t>
            </a:r>
          </a:p>
        </p:txBody>
      </p:sp>
      <p:sp>
        <p:nvSpPr>
          <p:cNvPr id="47111" name="Rectangle 7"/>
          <p:cNvSpPr/>
          <p:nvPr/>
        </p:nvSpPr>
        <p:spPr>
          <a:xfrm>
            <a:off x="611188" y="4868863"/>
            <a:ext cx="7704137" cy="1552575"/>
          </a:xfrm>
          <a:prstGeom prst="rect">
            <a:avLst/>
          </a:prstGeom>
          <a:noFill/>
          <a:ln w="9525">
            <a:noFill/>
          </a:ln>
        </p:spPr>
        <p:txBody>
          <a:bodyPr anchor="t" anchorCtr="0">
            <a:spAutoFit/>
          </a:bodyPr>
          <a:lstStyle/>
          <a:p>
            <a:r>
              <a:rPr lang="zh-CN" altLang="en-US" dirty="0">
                <a:latin typeface="宋体" panose="02010600030101010101" pitchFamily="2" charset="-122"/>
                <a:ea typeface="宋体" panose="02010600030101010101" pitchFamily="2" charset="-122"/>
              </a:rPr>
              <a:t>解</a:t>
            </a:r>
            <a:r>
              <a:rPr lang="en-US" altLang="zh-CN" dirty="0">
                <a:latin typeface="宋体" panose="02010600030101010101" pitchFamily="2" charset="-122"/>
                <a:ea typeface="宋体" panose="02010600030101010101" pitchFamily="2" charset="-122"/>
              </a:rPr>
              <a:t>: X = </a:t>
            </a:r>
            <a:r>
              <a:rPr lang="en-US" altLang="zh-CN" dirty="0">
                <a:solidFill>
                  <a:srgbClr val="FF0000"/>
                </a:solidFill>
                <a:latin typeface="宋体" panose="02010600030101010101" pitchFamily="2" charset="-122"/>
                <a:ea typeface="宋体" panose="02010600030101010101" pitchFamily="2" charset="-122"/>
              </a:rPr>
              <a:t>-1×2</a:t>
            </a:r>
            <a:r>
              <a:rPr lang="en-US" altLang="zh-CN" baseline="30000" dirty="0">
                <a:solidFill>
                  <a:srgbClr val="FF0000"/>
                </a:solidFill>
                <a:latin typeface="宋体" panose="02010600030101010101" pitchFamily="2" charset="-122"/>
                <a:ea typeface="宋体" panose="02010600030101010101" pitchFamily="2" charset="-122"/>
              </a:rPr>
              <a:t>8</a:t>
            </a:r>
            <a:r>
              <a:rPr lang="en-US" altLang="zh-CN" baseline="300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7</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6</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5</a:t>
            </a:r>
            <a:r>
              <a:rPr lang="en-US" altLang="zh-CN" dirty="0">
                <a:latin typeface="宋体" panose="02010600030101010101" pitchFamily="2" charset="-122"/>
                <a:ea typeface="宋体" panose="02010600030101010101" pitchFamily="2" charset="-122"/>
              </a:rPr>
              <a:t> + 1×2</a:t>
            </a:r>
            <a:r>
              <a:rPr lang="en-US" altLang="zh-CN" baseline="30000" dirty="0">
                <a:latin typeface="宋体" panose="02010600030101010101" pitchFamily="2" charset="-122"/>
                <a:ea typeface="宋体" panose="02010600030101010101" pitchFamily="2" charset="-122"/>
              </a:rPr>
              <a:t>4</a:t>
            </a:r>
            <a:r>
              <a:rPr lang="en-US" altLang="zh-CN" dirty="0">
                <a:latin typeface="宋体" panose="02010600030101010101" pitchFamily="2" charset="-122"/>
                <a:ea typeface="宋体" panose="02010600030101010101" pitchFamily="2" charset="-122"/>
              </a:rPr>
              <a:t> </a:t>
            </a:r>
          </a:p>
          <a:p>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3</a:t>
            </a:r>
            <a:r>
              <a:rPr lang="en-US" altLang="zh-CN" dirty="0">
                <a:latin typeface="宋体" panose="02010600030101010101" pitchFamily="2" charset="-122"/>
                <a:ea typeface="宋体" panose="02010600030101010101" pitchFamily="2" charset="-122"/>
              </a:rPr>
              <a:t> +0×2</a:t>
            </a:r>
            <a:r>
              <a:rPr lang="en-US" altLang="zh-CN" baseline="30000" dirty="0">
                <a:latin typeface="宋体" panose="02010600030101010101" pitchFamily="2" charset="-122"/>
                <a:ea typeface="宋体" panose="02010600030101010101" pitchFamily="2" charset="-122"/>
              </a:rPr>
              <a:t>2</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1</a:t>
            </a:r>
            <a:r>
              <a:rPr lang="en-US" altLang="zh-CN" dirty="0">
                <a:latin typeface="宋体" panose="02010600030101010101" pitchFamily="2" charset="-122"/>
                <a:ea typeface="宋体" panose="02010600030101010101" pitchFamily="2" charset="-122"/>
              </a:rPr>
              <a:t> +1×2</a:t>
            </a:r>
            <a:r>
              <a:rPr lang="en-US" altLang="zh-CN" baseline="30000" dirty="0">
                <a:latin typeface="宋体" panose="02010600030101010101" pitchFamily="2" charset="-122"/>
                <a:ea typeface="宋体" panose="02010600030101010101" pitchFamily="2" charset="-122"/>
              </a:rPr>
              <a:t>0</a:t>
            </a:r>
            <a:r>
              <a:rPr lang="en-US" altLang="zh-CN" dirty="0">
                <a:latin typeface="宋体" panose="02010600030101010101" pitchFamily="2" charset="-122"/>
                <a:ea typeface="宋体" panose="02010600030101010101" pitchFamily="2" charset="-122"/>
              </a:rPr>
              <a:t> </a:t>
            </a:r>
          </a:p>
          <a:p>
            <a:r>
              <a:rPr lang="en-US" altLang="zh-CN" dirty="0">
                <a:latin typeface="宋体" panose="02010600030101010101" pitchFamily="2" charset="-122"/>
                <a:ea typeface="宋体" panose="02010600030101010101" pitchFamily="2" charset="-122"/>
              </a:rPr>
              <a:t>      = -256+155</a:t>
            </a:r>
          </a:p>
          <a:p>
            <a:r>
              <a:rPr lang="en-US" altLang="zh-CN" dirty="0">
                <a:latin typeface="宋体" panose="02010600030101010101" pitchFamily="2" charset="-122"/>
                <a:ea typeface="宋体" panose="02010600030101010101" pitchFamily="2" charset="-122"/>
              </a:rPr>
              <a:t>      = -101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5"/>
          <p:cNvSpPr txBox="1">
            <a:spLocks noGrp="1"/>
          </p:cNvSpPr>
          <p:nvPr/>
        </p:nvSpPr>
        <p:spPr>
          <a:xfrm>
            <a:off x="6553200" y="6248400"/>
            <a:ext cx="2133600" cy="457200"/>
          </a:xfrm>
          <a:prstGeom prst="rect">
            <a:avLst/>
          </a:prstGeom>
          <a:noFill/>
          <a:ln w="9525">
            <a:noFill/>
          </a:ln>
        </p:spPr>
        <p:txBody>
          <a:bodyPr anchor="t" anchorCtr="0"/>
          <a:lstStyle/>
          <a:p>
            <a:pPr algn="r" eaLnBrk="0" hangingPunct="0"/>
            <a:fld id="{9A0DB2DC-4C9A-4742-B13C-FB6460FD3503}" type="slidenum">
              <a:rPr lang="en-US" altLang="zh-CN" sz="1000" b="0" dirty="0">
                <a:latin typeface="Arial" panose="020B0604020202020204" pitchFamily="34" charset="0"/>
                <a:ea typeface="黑体" panose="02010609060101010101" pitchFamily="2" charset="-122"/>
              </a:rPr>
              <a:t>44</a:t>
            </a:fld>
            <a:endParaRPr lang="en-US" altLang="zh-CN" sz="1000" b="0" dirty="0">
              <a:latin typeface="Arial" panose="020B0604020202020204" pitchFamily="34" charset="0"/>
              <a:ea typeface="黑体" panose="02010609060101010101" pitchFamily="2" charset="-122"/>
            </a:endParaRPr>
          </a:p>
        </p:txBody>
      </p:sp>
      <p:grpSp>
        <p:nvGrpSpPr>
          <p:cNvPr id="48130" name="Group 4"/>
          <p:cNvGrpSpPr/>
          <p:nvPr/>
        </p:nvGrpSpPr>
        <p:grpSpPr>
          <a:xfrm>
            <a:off x="0" y="1071563"/>
            <a:ext cx="9067800" cy="785812"/>
            <a:chOff x="0" y="12"/>
            <a:chExt cx="5712" cy="495"/>
          </a:xfrm>
        </p:grpSpPr>
        <p:sp>
          <p:nvSpPr>
            <p:cNvPr id="48131" name="Text Box 6"/>
            <p:cNvSpPr txBox="1"/>
            <p:nvPr/>
          </p:nvSpPr>
          <p:spPr>
            <a:xfrm>
              <a:off x="0" y="147"/>
              <a:ext cx="5712" cy="291"/>
            </a:xfrm>
            <a:prstGeom prst="rect">
              <a:avLst/>
            </a:prstGeom>
            <a:noFill/>
            <a:ln w="9525">
              <a:noFill/>
            </a:ln>
          </p:spPr>
          <p:txBody>
            <a:bodyPr anchor="t" anchorCtr="0">
              <a:spAutoFit/>
            </a:bodyPr>
            <a:lstStyle/>
            <a:p>
              <a:pPr eaLnBrk="0" hangingPunct="0">
                <a:spcBef>
                  <a:spcPct val="50000"/>
                </a:spcBef>
              </a:pPr>
              <a:r>
                <a:rPr lang="zh-CN" altLang="en-US" dirty="0">
                  <a:latin typeface="Times New Roman" panose="02020603050405020304" pitchFamily="18" charset="0"/>
                  <a:ea typeface="黑体" panose="02010609060101010101" pitchFamily="2" charset="-122"/>
                </a:rPr>
                <a:t>已知[</a:t>
              </a:r>
              <a:r>
                <a:rPr lang="en-US" altLang="zh-CN" dirty="0">
                  <a:latin typeface="Times New Roman" panose="02020603050405020304" pitchFamily="18" charset="0"/>
                  <a:ea typeface="黑体" panose="02010609060101010101" pitchFamily="2" charset="-122"/>
                </a:rPr>
                <a:t>Y]</a:t>
              </a:r>
              <a:r>
                <a:rPr lang="zh-CN" altLang="en-US" baseline="-25000" dirty="0">
                  <a:latin typeface="Times New Roman" panose="02020603050405020304" pitchFamily="18" charset="0"/>
                  <a:ea typeface="黑体" panose="02010609060101010101" pitchFamily="2" charset="-122"/>
                </a:rPr>
                <a:t>补</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y</a:t>
              </a:r>
              <a:r>
                <a:rPr lang="en-US" altLang="zh-CN" sz="3200" baseline="-25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2</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3</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n</a:t>
              </a:r>
              <a:r>
                <a:rPr lang="en-US" altLang="zh-CN" dirty="0">
                  <a:latin typeface="Times New Roman" panose="02020603050405020304" pitchFamily="18" charset="0"/>
                  <a:ea typeface="黑体" panose="02010609060101010101" pitchFamily="2" charset="-122"/>
                </a:rPr>
                <a:t>，</a:t>
              </a:r>
              <a:r>
                <a:rPr lang="zh-CN" altLang="en-US" dirty="0">
                  <a:latin typeface="Times New Roman" panose="02020603050405020304" pitchFamily="18" charset="0"/>
                  <a:ea typeface="黑体" panose="02010609060101010101" pitchFamily="2" charset="-122"/>
                </a:rPr>
                <a:t>证明真值</a:t>
              </a:r>
              <a:r>
                <a:rPr lang="en-US" altLang="zh-CN" dirty="0">
                  <a:latin typeface="Times New Roman" panose="02020603050405020304" pitchFamily="18" charset="0"/>
                  <a:ea typeface="黑体" panose="02010609060101010101" pitchFamily="2" charset="-122"/>
                </a:rPr>
                <a:t>Y= </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 y</a:t>
              </a:r>
              <a:r>
                <a:rPr lang="en-US" altLang="zh-CN" sz="3200" baseline="-25000" dirty="0">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 </a:t>
              </a:r>
            </a:p>
          </p:txBody>
        </p:sp>
        <p:graphicFrame>
          <p:nvGraphicFramePr>
            <p:cNvPr id="48132" name="Object 6"/>
            <p:cNvGraphicFramePr>
              <a:graphicFrameLocks noChangeAspect="1"/>
            </p:cNvGraphicFramePr>
            <p:nvPr/>
          </p:nvGraphicFramePr>
          <p:xfrm>
            <a:off x="4095" y="12"/>
            <a:ext cx="720" cy="495"/>
          </p:xfrm>
          <a:graphic>
            <a:graphicData uri="http://schemas.openxmlformats.org/presentationml/2006/ole">
              <mc:AlternateContent xmlns:mc="http://schemas.openxmlformats.org/markup-compatibility/2006">
                <mc:Choice xmlns:v="urn:schemas-microsoft-com:vml" Requires="v">
                  <p:oleObj r:id="rId2" imgW="585470" imgH="432435" progId="Equation.DSMT4">
                    <p:embed/>
                  </p:oleObj>
                </mc:Choice>
                <mc:Fallback>
                  <p:oleObj r:id="rId2" imgW="585470" imgH="432435" progId="Equation.DSMT4">
                    <p:embed/>
                    <p:pic>
                      <p:nvPicPr>
                        <p:cNvPr id="0" name="图片 3083"/>
                        <p:cNvPicPr/>
                        <p:nvPr/>
                      </p:nvPicPr>
                      <p:blipFill>
                        <a:blip r:embed="rId3"/>
                        <a:stretch>
                          <a:fillRect/>
                        </a:stretch>
                      </p:blipFill>
                      <p:spPr>
                        <a:xfrm>
                          <a:off x="4095" y="12"/>
                          <a:ext cx="720" cy="495"/>
                        </a:xfrm>
                        <a:prstGeom prst="rect">
                          <a:avLst/>
                        </a:prstGeom>
                        <a:noFill/>
                        <a:ln w="38100">
                          <a:noFill/>
                          <a:miter/>
                        </a:ln>
                      </p:spPr>
                    </p:pic>
                  </p:oleObj>
                </mc:Fallback>
              </mc:AlternateContent>
            </a:graphicData>
          </a:graphic>
        </p:graphicFrame>
      </p:grpSp>
      <p:grpSp>
        <p:nvGrpSpPr>
          <p:cNvPr id="48133" name="Group 7"/>
          <p:cNvGrpSpPr/>
          <p:nvPr/>
        </p:nvGrpSpPr>
        <p:grpSpPr>
          <a:xfrm>
            <a:off x="0" y="1844675"/>
            <a:ext cx="9067800" cy="1217613"/>
            <a:chOff x="0" y="0"/>
            <a:chExt cx="5712" cy="767"/>
          </a:xfrm>
        </p:grpSpPr>
        <p:sp>
          <p:nvSpPr>
            <p:cNvPr id="48134" name="Text Box 6"/>
            <p:cNvSpPr txBox="1"/>
            <p:nvPr/>
          </p:nvSpPr>
          <p:spPr>
            <a:xfrm>
              <a:off x="0" y="0"/>
              <a:ext cx="5712" cy="633"/>
            </a:xfrm>
            <a:prstGeom prst="rect">
              <a:avLst/>
            </a:prstGeom>
            <a:noFill/>
            <a:ln w="9525">
              <a:noFill/>
            </a:ln>
          </p:spPr>
          <p:txBody>
            <a:bodyPr anchor="t" anchorCtr="0">
              <a:spAutoFit/>
            </a:bodyPr>
            <a:lstStyle/>
            <a:p>
              <a:pPr eaLnBrk="0" hangingPunct="0">
                <a:spcBef>
                  <a:spcPct val="50000"/>
                </a:spcBef>
              </a:pPr>
              <a:r>
                <a:rPr lang="zh-CN" altLang="en-US" dirty="0">
                  <a:latin typeface="Times New Roman" panose="02020603050405020304" pitchFamily="18" charset="0"/>
                  <a:ea typeface="黑体" panose="02010609060101010101" pitchFamily="2" charset="-122"/>
                </a:rPr>
                <a:t>证明：</a:t>
              </a:r>
            </a:p>
            <a:p>
              <a:pPr eaLnBrk="0" hangingPunct="0">
                <a:spcBef>
                  <a:spcPct val="50000"/>
                </a:spcBef>
              </a:pPr>
              <a:r>
                <a:rPr lang="en-US" altLang="zh-CN" dirty="0">
                  <a:latin typeface="黑体" panose="02010609060101010101" pitchFamily="2" charset="-122"/>
                  <a:ea typeface="黑体" panose="02010609060101010101" pitchFamily="2" charset="-122"/>
                </a:rPr>
                <a:t>①</a:t>
              </a:r>
              <a:r>
                <a:rPr lang="en-US" altLang="zh-CN"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ea typeface="黑体" panose="02010609060101010101" pitchFamily="2" charset="-122"/>
                </a:rPr>
                <a:t>当</a:t>
              </a:r>
              <a:r>
                <a:rPr lang="en-US" altLang="zh-CN" dirty="0">
                  <a:latin typeface="Times New Roman" panose="02020603050405020304" pitchFamily="18" charset="0"/>
                  <a:ea typeface="黑体" panose="02010609060101010101" pitchFamily="2" charset="-122"/>
                </a:rPr>
                <a:t>Y≥0，y</a:t>
              </a:r>
              <a:r>
                <a:rPr lang="en-US" altLang="zh-CN" sz="3200" baseline="-25000" dirty="0">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=0,  </a:t>
              </a:r>
              <a:r>
                <a:rPr lang="zh-CN" altLang="en-US" dirty="0">
                  <a:latin typeface="Times New Roman" panose="02020603050405020304" pitchFamily="18" charset="0"/>
                  <a:ea typeface="黑体" panose="02010609060101010101" pitchFamily="2" charset="-122"/>
                </a:rPr>
                <a:t>真值</a:t>
              </a:r>
              <a:r>
                <a:rPr lang="en-US" altLang="zh-CN" dirty="0">
                  <a:latin typeface="Times New Roman" panose="02020603050405020304" pitchFamily="18" charset="0"/>
                  <a:ea typeface="黑体" panose="02010609060101010101" pitchFamily="2" charset="-122"/>
                </a:rPr>
                <a:t>Y=[Y]</a:t>
              </a:r>
              <a:r>
                <a:rPr lang="zh-CN" altLang="en-US" sz="3200" baseline="-25000" dirty="0">
                  <a:latin typeface="Times New Roman" panose="02020603050405020304" pitchFamily="18" charset="0"/>
                  <a:ea typeface="黑体" panose="02010609060101010101" pitchFamily="2" charset="-122"/>
                </a:rPr>
                <a:t>补</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0. y</a:t>
              </a:r>
              <a:r>
                <a:rPr lang="en-US" altLang="zh-CN" sz="3200" baseline="-25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2</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3</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n</a:t>
              </a:r>
              <a:r>
                <a:rPr lang="en-US" altLang="zh-CN" dirty="0">
                  <a:latin typeface="Times New Roman" panose="02020603050405020304" pitchFamily="18" charset="0"/>
                  <a:ea typeface="黑体" panose="02010609060101010101" pitchFamily="2" charset="-122"/>
                </a:rPr>
                <a:t>. =</a:t>
              </a:r>
              <a:endParaRPr lang="en-US" altLang="zh-CN" dirty="0">
                <a:latin typeface="黑体" panose="02010609060101010101" pitchFamily="2" charset="-122"/>
                <a:ea typeface="黑体" panose="02010609060101010101" pitchFamily="2" charset="-122"/>
              </a:endParaRPr>
            </a:p>
          </p:txBody>
        </p:sp>
        <p:graphicFrame>
          <p:nvGraphicFramePr>
            <p:cNvPr id="48135" name="Object 9"/>
            <p:cNvGraphicFramePr>
              <a:graphicFrameLocks noChangeAspect="1"/>
            </p:cNvGraphicFramePr>
            <p:nvPr/>
          </p:nvGraphicFramePr>
          <p:xfrm>
            <a:off x="4241" y="272"/>
            <a:ext cx="720" cy="495"/>
          </p:xfrm>
          <a:graphic>
            <a:graphicData uri="http://schemas.openxmlformats.org/presentationml/2006/ole">
              <mc:AlternateContent xmlns:mc="http://schemas.openxmlformats.org/markup-compatibility/2006">
                <mc:Choice xmlns:v="urn:schemas-microsoft-com:vml" Requires="v">
                  <p:oleObj r:id="rId4" imgW="585470" imgH="432435" progId="Equation.DSMT4">
                    <p:embed/>
                  </p:oleObj>
                </mc:Choice>
                <mc:Fallback>
                  <p:oleObj r:id="rId4" imgW="585470" imgH="432435" progId="Equation.DSMT4">
                    <p:embed/>
                    <p:pic>
                      <p:nvPicPr>
                        <p:cNvPr id="0" name="图片 3086"/>
                        <p:cNvPicPr/>
                        <p:nvPr/>
                      </p:nvPicPr>
                      <p:blipFill>
                        <a:blip r:embed="rId5"/>
                        <a:stretch>
                          <a:fillRect/>
                        </a:stretch>
                      </p:blipFill>
                      <p:spPr>
                        <a:xfrm>
                          <a:off x="4241" y="272"/>
                          <a:ext cx="720" cy="495"/>
                        </a:xfrm>
                        <a:prstGeom prst="rect">
                          <a:avLst/>
                        </a:prstGeom>
                        <a:noFill/>
                        <a:ln w="38100">
                          <a:noFill/>
                          <a:miter/>
                        </a:ln>
                      </p:spPr>
                    </p:pic>
                  </p:oleObj>
                </mc:Fallback>
              </mc:AlternateContent>
            </a:graphicData>
          </a:graphic>
        </p:graphicFrame>
      </p:grpSp>
      <p:grpSp>
        <p:nvGrpSpPr>
          <p:cNvPr id="48136" name="Group 10"/>
          <p:cNvGrpSpPr/>
          <p:nvPr/>
        </p:nvGrpSpPr>
        <p:grpSpPr>
          <a:xfrm>
            <a:off x="76200" y="3644900"/>
            <a:ext cx="9067800" cy="1220788"/>
            <a:chOff x="0" y="0"/>
            <a:chExt cx="5712" cy="769"/>
          </a:xfrm>
        </p:grpSpPr>
        <p:sp>
          <p:nvSpPr>
            <p:cNvPr id="48137" name="Text Box 6"/>
            <p:cNvSpPr txBox="1"/>
            <p:nvPr/>
          </p:nvSpPr>
          <p:spPr>
            <a:xfrm>
              <a:off x="0" y="0"/>
              <a:ext cx="5712" cy="633"/>
            </a:xfrm>
            <a:prstGeom prst="rect">
              <a:avLst/>
            </a:prstGeom>
            <a:noFill/>
            <a:ln w="9525">
              <a:noFill/>
            </a:ln>
          </p:spPr>
          <p:txBody>
            <a:bodyPr anchor="t" anchorCtr="0">
              <a:spAutoFit/>
            </a:bodyPr>
            <a:lstStyle/>
            <a:p>
              <a:pPr eaLnBrk="0" hangingPunct="0">
                <a:spcBef>
                  <a:spcPct val="50000"/>
                </a:spcBef>
              </a:pPr>
              <a:endParaRPr lang="zh-CN" altLang="en-US" dirty="0">
                <a:latin typeface="Times New Roman" panose="02020603050405020304" pitchFamily="18" charset="0"/>
                <a:ea typeface="黑体" panose="02010609060101010101" pitchFamily="2" charset="-122"/>
              </a:endParaRPr>
            </a:p>
            <a:p>
              <a:pPr eaLnBrk="0" hangingPunct="0">
                <a:spcBef>
                  <a:spcPct val="50000"/>
                </a:spcBef>
              </a:pPr>
              <a:r>
                <a:rPr lang="zh-CN" altLang="en-US" dirty="0">
                  <a:latin typeface="Times New Roman" panose="02020603050405020304" pitchFamily="18" charset="0"/>
                  <a:ea typeface="黑体" panose="02010609060101010101" pitchFamily="2" charset="-122"/>
                </a:rPr>
                <a:t>真值</a:t>
              </a:r>
              <a:r>
                <a:rPr lang="en-US" altLang="zh-CN" dirty="0">
                  <a:latin typeface="Times New Roman" panose="02020603050405020304" pitchFamily="18" charset="0"/>
                  <a:ea typeface="黑体" panose="02010609060101010101" pitchFamily="2" charset="-122"/>
                </a:rPr>
                <a:t>  Y= </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Y]</a:t>
              </a:r>
              <a:r>
                <a:rPr lang="zh-CN" altLang="en-US" sz="3200" baseline="-25000" dirty="0">
                  <a:latin typeface="Times New Roman" panose="02020603050405020304" pitchFamily="18" charset="0"/>
                  <a:ea typeface="黑体" panose="02010609060101010101" pitchFamily="2" charset="-122"/>
                </a:rPr>
                <a:t>补</a:t>
              </a:r>
              <a:r>
                <a:rPr lang="zh-CN" altLang="en-US" dirty="0">
                  <a:latin typeface="Times New Roman" panose="02020603050405020304" pitchFamily="18" charset="0"/>
                  <a:ea typeface="黑体" panose="02010609060101010101" pitchFamily="2" charset="-122"/>
                </a:rPr>
                <a:t>－2 =1</a:t>
              </a:r>
              <a:r>
                <a:rPr lang="en-US" altLang="zh-CN" dirty="0">
                  <a:latin typeface="Times New Roman" panose="02020603050405020304" pitchFamily="18" charset="0"/>
                  <a:ea typeface="黑体" panose="02010609060101010101" pitchFamily="2" charset="-122"/>
                </a:rPr>
                <a:t>.  y</a:t>
              </a:r>
              <a:r>
                <a:rPr lang="en-US" altLang="zh-CN" sz="3200" baseline="-25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2</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3</a:t>
              </a:r>
              <a:r>
                <a:rPr lang="en-US" altLang="zh-CN" dirty="0">
                  <a:latin typeface="Times New Roman" panose="02020603050405020304" pitchFamily="18" charset="0"/>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n</a:t>
              </a:r>
              <a:r>
                <a:rPr lang="en-US" altLang="zh-CN"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ea typeface="黑体" panose="02010609060101010101" pitchFamily="2" charset="-122"/>
                </a:rPr>
                <a:t>－2= －1+</a:t>
              </a:r>
              <a:endParaRPr lang="en-US" altLang="zh-CN" dirty="0">
                <a:latin typeface="Times New Roman" panose="02020603050405020304" pitchFamily="18" charset="0"/>
                <a:ea typeface="黑体" panose="02010609060101010101" pitchFamily="2" charset="-122"/>
              </a:endParaRPr>
            </a:p>
          </p:txBody>
        </p:sp>
        <p:graphicFrame>
          <p:nvGraphicFramePr>
            <p:cNvPr id="48138" name="Object 12"/>
            <p:cNvGraphicFramePr>
              <a:graphicFrameLocks noChangeAspect="1"/>
            </p:cNvGraphicFramePr>
            <p:nvPr/>
          </p:nvGraphicFramePr>
          <p:xfrm>
            <a:off x="3833" y="226"/>
            <a:ext cx="721" cy="543"/>
          </p:xfrm>
          <a:graphic>
            <a:graphicData uri="http://schemas.openxmlformats.org/presentationml/2006/ole">
              <mc:AlternateContent xmlns:mc="http://schemas.openxmlformats.org/markup-compatibility/2006">
                <mc:Choice xmlns:v="urn:schemas-microsoft-com:vml" Requires="v">
                  <p:oleObj r:id="rId6" imgW="534670" imgH="432435" progId="Equation.DSMT4">
                    <p:embed/>
                  </p:oleObj>
                </mc:Choice>
                <mc:Fallback>
                  <p:oleObj r:id="rId6" imgW="534670" imgH="432435" progId="Equation.DSMT4">
                    <p:embed/>
                    <p:pic>
                      <p:nvPicPr>
                        <p:cNvPr id="0" name="图片 3085"/>
                        <p:cNvPicPr/>
                        <p:nvPr/>
                      </p:nvPicPr>
                      <p:blipFill>
                        <a:blip r:embed="rId7"/>
                        <a:stretch>
                          <a:fillRect/>
                        </a:stretch>
                      </p:blipFill>
                      <p:spPr>
                        <a:xfrm>
                          <a:off x="3833" y="226"/>
                          <a:ext cx="721" cy="543"/>
                        </a:xfrm>
                        <a:prstGeom prst="rect">
                          <a:avLst/>
                        </a:prstGeom>
                        <a:noFill/>
                        <a:ln w="38100">
                          <a:noFill/>
                          <a:miter/>
                        </a:ln>
                      </p:spPr>
                    </p:pic>
                  </p:oleObj>
                </mc:Fallback>
              </mc:AlternateContent>
            </a:graphicData>
          </a:graphic>
        </p:graphicFrame>
      </p:grpSp>
      <p:grpSp>
        <p:nvGrpSpPr>
          <p:cNvPr id="48139" name="Group 13"/>
          <p:cNvGrpSpPr/>
          <p:nvPr/>
        </p:nvGrpSpPr>
        <p:grpSpPr>
          <a:xfrm>
            <a:off x="0" y="4635500"/>
            <a:ext cx="9067800" cy="2222500"/>
            <a:chOff x="0" y="0"/>
            <a:chExt cx="5712" cy="1400"/>
          </a:xfrm>
        </p:grpSpPr>
        <p:sp>
          <p:nvSpPr>
            <p:cNvPr id="48140" name="Text Box 6"/>
            <p:cNvSpPr txBox="1"/>
            <p:nvPr/>
          </p:nvSpPr>
          <p:spPr>
            <a:xfrm>
              <a:off x="0" y="0"/>
              <a:ext cx="5712" cy="1400"/>
            </a:xfrm>
            <a:prstGeom prst="rect">
              <a:avLst/>
            </a:prstGeom>
            <a:noFill/>
            <a:ln w="9525">
              <a:noFill/>
            </a:ln>
          </p:spPr>
          <p:txBody>
            <a:bodyPr anchor="t" anchorCtr="0">
              <a:spAutoFit/>
            </a:bodyPr>
            <a:lstStyle/>
            <a:p>
              <a:pPr eaLnBrk="0" hangingPunct="0">
                <a:spcBef>
                  <a:spcPct val="50000"/>
                </a:spcBef>
              </a:pPr>
              <a:r>
                <a:rPr lang="zh-CN" altLang="en-US" sz="3200" dirty="0">
                  <a:solidFill>
                    <a:srgbClr val="FF0000"/>
                  </a:solidFill>
                  <a:latin typeface="Times New Roman" panose="02020603050405020304" pitchFamily="18" charset="0"/>
                  <a:ea typeface="黑体" panose="02010609060101010101" pitchFamily="2" charset="-122"/>
                </a:rPr>
                <a:t>       </a:t>
              </a:r>
            </a:p>
            <a:p>
              <a:pPr eaLnBrk="0" hangingPunct="0">
                <a:spcBef>
                  <a:spcPct val="50000"/>
                </a:spcBef>
              </a:pPr>
              <a:r>
                <a:rPr lang="zh-CN" altLang="en-US" dirty="0">
                  <a:latin typeface="Times New Roman" panose="02020603050405020304" pitchFamily="18" charset="0"/>
                  <a:ea typeface="黑体" panose="02010609060101010101" pitchFamily="2" charset="-122"/>
                </a:rPr>
                <a:t>综合以上结果有</a:t>
              </a:r>
            </a:p>
            <a:p>
              <a:pPr eaLnBrk="0" hangingPunct="0">
                <a:spcBef>
                  <a:spcPct val="50000"/>
                </a:spcBef>
              </a:pPr>
              <a:r>
                <a:rPr lang="en-US" altLang="zh-CN" dirty="0">
                  <a:latin typeface="Times New Roman" panose="02020603050405020304" pitchFamily="18" charset="0"/>
                  <a:ea typeface="黑体" panose="02010609060101010101" pitchFamily="2" charset="-122"/>
                </a:rPr>
                <a:t>                    Y= </a:t>
              </a:r>
              <a:r>
                <a:rPr lang="zh-CN" altLang="en-US" dirty="0">
                  <a:latin typeface="Times New Roman" panose="02020603050405020304" pitchFamily="18" charset="0"/>
                  <a:ea typeface="黑体" panose="02010609060101010101" pitchFamily="2" charset="-122"/>
                </a:rPr>
                <a:t>－</a:t>
              </a:r>
              <a:r>
                <a:rPr lang="en-US" altLang="zh-CN" dirty="0">
                  <a:latin typeface="Times New Roman" panose="02020603050405020304" pitchFamily="18" charset="0"/>
                  <a:ea typeface="黑体" panose="02010609060101010101" pitchFamily="2" charset="-122"/>
                </a:rPr>
                <a:t> y</a:t>
              </a:r>
              <a:r>
                <a:rPr lang="en-US" altLang="zh-CN" sz="3200" baseline="-25000" dirty="0">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a:t>
              </a:r>
              <a:r>
                <a:rPr lang="en-US" altLang="zh-CN" dirty="0">
                  <a:latin typeface="黑体" panose="02010609060101010101" pitchFamily="2" charset="-122"/>
                  <a:ea typeface="黑体" panose="02010609060101010101" pitchFamily="2" charset="-122"/>
                </a:rPr>
                <a:t>+</a:t>
              </a:r>
            </a:p>
            <a:p>
              <a:pPr eaLnBrk="0" hangingPunct="0">
                <a:spcBef>
                  <a:spcPct val="50000"/>
                </a:spcBef>
              </a:pPr>
              <a:endParaRPr lang="en-US" altLang="zh-CN" dirty="0">
                <a:latin typeface="Times New Roman" panose="02020603050405020304" pitchFamily="18" charset="0"/>
                <a:ea typeface="黑体" panose="02010609060101010101" pitchFamily="2" charset="-122"/>
              </a:endParaRPr>
            </a:p>
          </p:txBody>
        </p:sp>
        <p:graphicFrame>
          <p:nvGraphicFramePr>
            <p:cNvPr id="48141" name="Object 15"/>
            <p:cNvGraphicFramePr>
              <a:graphicFrameLocks noChangeAspect="1"/>
            </p:cNvGraphicFramePr>
            <p:nvPr/>
          </p:nvGraphicFramePr>
          <p:xfrm>
            <a:off x="2018" y="709"/>
            <a:ext cx="638" cy="481"/>
          </p:xfrm>
          <a:graphic>
            <a:graphicData uri="http://schemas.openxmlformats.org/presentationml/2006/ole">
              <mc:AlternateContent xmlns:mc="http://schemas.openxmlformats.org/markup-compatibility/2006">
                <mc:Choice xmlns:v="urn:schemas-microsoft-com:vml" Requires="v">
                  <p:oleObj r:id="rId8" imgW="534670" imgH="432435" progId="Equation.DSMT4">
                    <p:embed/>
                  </p:oleObj>
                </mc:Choice>
                <mc:Fallback>
                  <p:oleObj r:id="rId8" imgW="534670" imgH="432435" progId="Equation.DSMT4">
                    <p:embed/>
                    <p:pic>
                      <p:nvPicPr>
                        <p:cNvPr id="0" name="图片 3084"/>
                        <p:cNvPicPr/>
                        <p:nvPr/>
                      </p:nvPicPr>
                      <p:blipFill>
                        <a:blip r:embed="rId9"/>
                        <a:stretch>
                          <a:fillRect/>
                        </a:stretch>
                      </p:blipFill>
                      <p:spPr>
                        <a:xfrm>
                          <a:off x="2018" y="709"/>
                          <a:ext cx="638" cy="481"/>
                        </a:xfrm>
                        <a:prstGeom prst="rect">
                          <a:avLst/>
                        </a:prstGeom>
                        <a:noFill/>
                        <a:ln w="38100">
                          <a:noFill/>
                          <a:miter/>
                        </a:ln>
                      </p:spPr>
                    </p:pic>
                  </p:oleObj>
                </mc:Fallback>
              </mc:AlternateContent>
            </a:graphicData>
          </a:graphic>
        </p:graphicFrame>
      </p:grpSp>
      <p:sp>
        <p:nvSpPr>
          <p:cNvPr id="48142" name="Rectangle 38"/>
          <p:cNvSpPr/>
          <p:nvPr/>
        </p:nvSpPr>
        <p:spPr>
          <a:xfrm>
            <a:off x="0" y="3182938"/>
            <a:ext cx="8505825" cy="512762"/>
          </a:xfrm>
          <a:prstGeom prst="rect">
            <a:avLst/>
          </a:prstGeom>
          <a:noFill/>
          <a:ln w="9525">
            <a:noFill/>
          </a:ln>
        </p:spPr>
        <p:txBody>
          <a:bodyPr wrap="none" anchor="t" anchorCtr="0">
            <a:spAutoFit/>
          </a:bodyPr>
          <a:lstStyle/>
          <a:p>
            <a:pPr eaLnBrk="0" hangingPunct="0">
              <a:lnSpc>
                <a:spcPct val="115000"/>
              </a:lnSpc>
              <a:spcBef>
                <a:spcPct val="50000"/>
              </a:spcBef>
              <a:spcAft>
                <a:spcPct val="50000"/>
              </a:spcAft>
            </a:pPr>
            <a:r>
              <a:rPr lang="en-US" altLang="zh-CN" dirty="0">
                <a:latin typeface="黑体" panose="02010609060101010101" pitchFamily="2" charset="-122"/>
                <a:ea typeface="黑体" panose="02010609060101010101" pitchFamily="2" charset="-122"/>
              </a:rPr>
              <a:t>②</a:t>
            </a:r>
            <a:r>
              <a:rPr lang="zh-CN" altLang="en-US" dirty="0">
                <a:latin typeface="黑体" panose="02010609060101010101" pitchFamily="2" charset="-122"/>
                <a:ea typeface="黑体" panose="02010609060101010101" pitchFamily="2" charset="-122"/>
              </a:rPr>
              <a:t>当</a:t>
            </a:r>
            <a:r>
              <a:rPr lang="en-US" altLang="zh-CN" dirty="0">
                <a:latin typeface="黑体" panose="02010609060101010101" pitchFamily="2" charset="-122"/>
                <a:ea typeface="黑体" panose="02010609060101010101" pitchFamily="2" charset="-122"/>
              </a:rPr>
              <a:t>Y＜0， y</a:t>
            </a:r>
            <a:r>
              <a:rPr lang="en-US" altLang="zh-CN" sz="3200" baseline="-25000" dirty="0">
                <a:latin typeface="Times New Roman" panose="02020603050405020304" pitchFamily="18" charset="0"/>
                <a:ea typeface="黑体" panose="02010609060101010101" pitchFamily="2" charset="-122"/>
              </a:rPr>
              <a:t>0</a:t>
            </a:r>
            <a:r>
              <a:rPr lang="en-US" altLang="zh-CN" dirty="0">
                <a:latin typeface="黑体" panose="02010609060101010101" pitchFamily="2" charset="-122"/>
                <a:ea typeface="黑体" panose="02010609060101010101" pitchFamily="2" charset="-122"/>
              </a:rPr>
              <a:t> =1，</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Y]</a:t>
            </a:r>
            <a:r>
              <a:rPr lang="zh-CN" altLang="en-US" sz="3200" baseline="-25000" dirty="0">
                <a:latin typeface="Times New Roman" panose="02020603050405020304" pitchFamily="18" charset="0"/>
                <a:ea typeface="黑体" panose="02010609060101010101" pitchFamily="2" charset="-122"/>
              </a:rPr>
              <a:t>补</a:t>
            </a:r>
            <a:r>
              <a:rPr lang="zh-CN" altLang="en-US" dirty="0">
                <a:latin typeface="黑体" panose="02010609060101010101" pitchFamily="2" charset="-122"/>
                <a:ea typeface="黑体" panose="02010609060101010101" pitchFamily="2" charset="-122"/>
              </a:rPr>
              <a:t>=1. </a:t>
            </a:r>
            <a:r>
              <a:rPr lang="en-US" altLang="zh-CN" dirty="0">
                <a:latin typeface="黑体" panose="02010609060101010101" pitchFamily="2" charset="-122"/>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1</a:t>
            </a:r>
            <a:r>
              <a:rPr lang="en-US" altLang="zh-CN" dirty="0">
                <a:latin typeface="黑体" panose="02010609060101010101" pitchFamily="2" charset="-122"/>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2</a:t>
            </a:r>
            <a:r>
              <a:rPr lang="en-US" altLang="zh-CN" dirty="0">
                <a:latin typeface="黑体" panose="02010609060101010101" pitchFamily="2" charset="-122"/>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3</a:t>
            </a:r>
            <a:r>
              <a:rPr lang="en-US" altLang="zh-CN" dirty="0">
                <a:latin typeface="黑体" panose="02010609060101010101" pitchFamily="2" charset="-122"/>
                <a:ea typeface="黑体" panose="02010609060101010101" pitchFamily="2" charset="-122"/>
              </a:rPr>
              <a:t>…y</a:t>
            </a:r>
            <a:r>
              <a:rPr lang="en-US" altLang="zh-CN" sz="3200" baseline="-25000" dirty="0">
                <a:latin typeface="Times New Roman" panose="02020603050405020304" pitchFamily="18" charset="0"/>
                <a:ea typeface="黑体" panose="02010609060101010101" pitchFamily="2" charset="-122"/>
              </a:rPr>
              <a:t>n</a:t>
            </a:r>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依补码的定义, </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287338" y="1143000"/>
            <a:ext cx="6962775" cy="401638"/>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20XX</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年硕士研究生入学统考试题</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lang="zh-CN" altLang="en-US" sz="2400">
                <a:latin typeface="黑体" panose="02010609060101010101" pitchFamily="2" charset="-122"/>
                <a:ea typeface="黑体" panose="02010609060101010101" pitchFamily="2" charset="-122"/>
                <a:sym typeface="Arial" panose="020B0604020202020204" pitchFamily="34" charset="0"/>
              </a:rPr>
              <a:t>一个</a:t>
            </a:r>
            <a:r>
              <a:rPr lang="en-US" altLang="zh-CN" sz="2400">
                <a:latin typeface="黑体" panose="02010609060101010101" pitchFamily="2" charset="-122"/>
                <a:ea typeface="黑体" panose="02010609060101010101" pitchFamily="2" charset="-122"/>
                <a:sym typeface="Arial" panose="020B0604020202020204" pitchFamily="34" charset="0"/>
              </a:rPr>
              <a:t>C</a:t>
            </a:r>
            <a:r>
              <a:rPr lang="zh-CN" altLang="en-US" sz="2400">
                <a:latin typeface="黑体" panose="02010609060101010101" pitchFamily="2" charset="-122"/>
                <a:ea typeface="黑体" panose="02010609060101010101" pitchFamily="2" charset="-122"/>
                <a:sym typeface="Arial" panose="020B0604020202020204" pitchFamily="34" charset="0"/>
              </a:rPr>
              <a:t>语言程序在一台</a:t>
            </a:r>
            <a:r>
              <a:rPr lang="en-US" altLang="zh-CN" sz="2400">
                <a:latin typeface="黑体" panose="02010609060101010101" pitchFamily="2" charset="-122"/>
                <a:ea typeface="黑体" panose="02010609060101010101" pitchFamily="2" charset="-122"/>
                <a:sym typeface="Arial" panose="020B0604020202020204" pitchFamily="34" charset="0"/>
              </a:rPr>
              <a:t>32</a:t>
            </a:r>
            <a:r>
              <a:rPr lang="zh-CN" altLang="en-US" sz="2400">
                <a:latin typeface="黑体" panose="02010609060101010101" pitchFamily="2" charset="-122"/>
                <a:ea typeface="黑体" panose="02010609060101010101" pitchFamily="2" charset="-122"/>
                <a:sym typeface="Arial" panose="020B0604020202020204" pitchFamily="34" charset="0"/>
              </a:rPr>
              <a:t>位机器上运行。程序中定义了三个变量，</a:t>
            </a:r>
            <a:r>
              <a:rPr lang="en-US" altLang="zh-CN" sz="2400">
                <a:latin typeface="黑体" panose="02010609060101010101" pitchFamily="2" charset="-122"/>
                <a:ea typeface="黑体" panose="02010609060101010101" pitchFamily="2" charset="-122"/>
                <a:sym typeface="Arial" panose="020B0604020202020204" pitchFamily="34" charset="0"/>
              </a:rPr>
              <a:t>x</a:t>
            </a:r>
            <a:r>
              <a:rPr lang="zh-CN" altLang="en-US" sz="2400">
                <a:latin typeface="黑体" panose="02010609060101010101" pitchFamily="2" charset="-122"/>
                <a:ea typeface="黑体" panose="02010609060101010101" pitchFamily="2" charset="-122"/>
                <a:sym typeface="Arial" panose="020B0604020202020204" pitchFamily="34" charset="0"/>
              </a:rPr>
              <a:t>、</a:t>
            </a:r>
            <a:r>
              <a:rPr lang="en-US" altLang="zh-CN" sz="2400">
                <a:latin typeface="黑体" panose="02010609060101010101" pitchFamily="2" charset="-122"/>
                <a:ea typeface="黑体" panose="02010609060101010101" pitchFamily="2" charset="-122"/>
                <a:sym typeface="Arial" panose="020B0604020202020204" pitchFamily="34" charset="0"/>
              </a:rPr>
              <a:t>y</a:t>
            </a:r>
            <a:r>
              <a:rPr lang="zh-CN" altLang="en-US" sz="2400">
                <a:latin typeface="黑体" panose="02010609060101010101" pitchFamily="2" charset="-122"/>
                <a:ea typeface="黑体" panose="02010609060101010101" pitchFamily="2" charset="-122"/>
                <a:sym typeface="Arial" panose="020B0604020202020204" pitchFamily="34" charset="0"/>
              </a:rPr>
              <a:t>和</a:t>
            </a:r>
            <a:r>
              <a:rPr lang="en-US" altLang="zh-CN" sz="2400">
                <a:latin typeface="黑体" panose="02010609060101010101" pitchFamily="2" charset="-122"/>
                <a:ea typeface="黑体" panose="02010609060101010101" pitchFamily="2" charset="-122"/>
                <a:sym typeface="Arial" panose="020B0604020202020204" pitchFamily="34" charset="0"/>
              </a:rPr>
              <a:t>z</a:t>
            </a:r>
            <a:r>
              <a:rPr lang="zh-CN" altLang="en-US" sz="2400">
                <a:latin typeface="黑体" panose="02010609060101010101" pitchFamily="2" charset="-122"/>
                <a:ea typeface="黑体" panose="02010609060101010101" pitchFamily="2" charset="-122"/>
                <a:sym typeface="Arial" panose="020B0604020202020204" pitchFamily="34" charset="0"/>
              </a:rPr>
              <a:t>，其中</a:t>
            </a:r>
            <a:r>
              <a:rPr lang="en-US" altLang="zh-CN" sz="2400">
                <a:latin typeface="黑体" panose="02010609060101010101" pitchFamily="2" charset="-122"/>
                <a:ea typeface="黑体" panose="02010609060101010101" pitchFamily="2" charset="-122"/>
                <a:sym typeface="Arial" panose="020B0604020202020204" pitchFamily="34" charset="0"/>
              </a:rPr>
              <a:t>x</a:t>
            </a:r>
            <a:r>
              <a:rPr lang="zh-CN" altLang="en-US" sz="2400">
                <a:latin typeface="黑体" panose="02010609060101010101" pitchFamily="2" charset="-122"/>
                <a:ea typeface="黑体" panose="02010609060101010101" pitchFamily="2" charset="-122"/>
                <a:sym typeface="Arial" panose="020B0604020202020204" pitchFamily="34" charset="0"/>
              </a:rPr>
              <a:t>和</a:t>
            </a:r>
            <a:r>
              <a:rPr lang="en-US" altLang="zh-CN" sz="2400">
                <a:latin typeface="黑体" panose="02010609060101010101" pitchFamily="2" charset="-122"/>
                <a:ea typeface="黑体" panose="02010609060101010101" pitchFamily="2" charset="-122"/>
                <a:sym typeface="Arial" panose="020B0604020202020204" pitchFamily="34" charset="0"/>
              </a:rPr>
              <a:t>z</a:t>
            </a:r>
            <a:r>
              <a:rPr lang="zh-CN" altLang="en-US" sz="2400">
                <a:latin typeface="黑体" panose="02010609060101010101" pitchFamily="2" charset="-122"/>
                <a:ea typeface="黑体" panose="02010609060101010101" pitchFamily="2" charset="-122"/>
                <a:sym typeface="Arial" panose="020B0604020202020204" pitchFamily="34" charset="0"/>
              </a:rPr>
              <a:t>为</a:t>
            </a:r>
            <a:r>
              <a:rPr lang="en-US" altLang="zh-CN" sz="2400">
                <a:latin typeface="黑体" panose="02010609060101010101" pitchFamily="2" charset="-122"/>
                <a:ea typeface="黑体" panose="02010609060101010101" pitchFamily="2" charset="-122"/>
                <a:sym typeface="Arial" panose="020B0604020202020204" pitchFamily="34" charset="0"/>
              </a:rPr>
              <a:t>int</a:t>
            </a:r>
            <a:r>
              <a:rPr lang="zh-CN" altLang="en-US" sz="2400">
                <a:latin typeface="黑体" panose="02010609060101010101" pitchFamily="2" charset="-122"/>
                <a:ea typeface="黑体" panose="02010609060101010101" pitchFamily="2" charset="-122"/>
                <a:sym typeface="Arial" panose="020B0604020202020204" pitchFamily="34" charset="0"/>
              </a:rPr>
              <a:t>型，</a:t>
            </a:r>
            <a:r>
              <a:rPr lang="en-US" altLang="zh-CN" sz="2400">
                <a:latin typeface="黑体" panose="02010609060101010101" pitchFamily="2" charset="-122"/>
                <a:ea typeface="黑体" panose="02010609060101010101" pitchFamily="2" charset="-122"/>
                <a:sym typeface="Arial" panose="020B0604020202020204" pitchFamily="34" charset="0"/>
              </a:rPr>
              <a:t>y</a:t>
            </a:r>
            <a:r>
              <a:rPr lang="zh-CN" altLang="en-US" sz="2400">
                <a:latin typeface="黑体" panose="02010609060101010101" pitchFamily="2" charset="-122"/>
                <a:ea typeface="黑体" panose="02010609060101010101" pitchFamily="2" charset="-122"/>
                <a:sym typeface="Arial" panose="020B0604020202020204" pitchFamily="34" charset="0"/>
              </a:rPr>
              <a:t>为</a:t>
            </a:r>
            <a:r>
              <a:rPr lang="en-US" altLang="zh-CN" sz="2400">
                <a:latin typeface="黑体" panose="02010609060101010101" pitchFamily="2" charset="-122"/>
                <a:ea typeface="黑体" panose="02010609060101010101" pitchFamily="2" charset="-122"/>
                <a:sym typeface="Arial" panose="020B0604020202020204" pitchFamily="34" charset="0"/>
              </a:rPr>
              <a:t>short</a:t>
            </a:r>
            <a:r>
              <a:rPr lang="zh-CN" altLang="en-US" sz="2400">
                <a:latin typeface="黑体" panose="02010609060101010101" pitchFamily="2" charset="-122"/>
                <a:ea typeface="黑体" panose="02010609060101010101" pitchFamily="2" charset="-122"/>
                <a:sym typeface="Arial" panose="020B0604020202020204" pitchFamily="34" charset="0"/>
              </a:rPr>
              <a:t>型，当</a:t>
            </a:r>
            <a:r>
              <a:rPr lang="en-US" altLang="zh-CN" sz="2400">
                <a:latin typeface="黑体" panose="02010609060101010101" pitchFamily="2" charset="-122"/>
                <a:ea typeface="黑体" panose="02010609060101010101" pitchFamily="2" charset="-122"/>
                <a:sym typeface="Arial" panose="020B0604020202020204" pitchFamily="34" charset="0"/>
              </a:rPr>
              <a:t>x=127</a:t>
            </a:r>
            <a:r>
              <a:rPr lang="zh-CN" altLang="en-US" sz="2400">
                <a:latin typeface="黑体" panose="02010609060101010101" pitchFamily="2" charset="-122"/>
                <a:ea typeface="黑体" panose="02010609060101010101" pitchFamily="2" charset="-122"/>
                <a:sym typeface="Arial" panose="020B0604020202020204" pitchFamily="34" charset="0"/>
              </a:rPr>
              <a:t>，</a:t>
            </a:r>
            <a:r>
              <a:rPr lang="en-US" altLang="zh-CN" sz="2400">
                <a:latin typeface="黑体" panose="02010609060101010101" pitchFamily="2" charset="-122"/>
                <a:ea typeface="黑体" panose="02010609060101010101" pitchFamily="2" charset="-122"/>
                <a:sym typeface="Arial" panose="020B0604020202020204" pitchFamily="34" charset="0"/>
              </a:rPr>
              <a:t>y=-9</a:t>
            </a:r>
            <a:r>
              <a:rPr lang="zh-CN" altLang="en-US" sz="2400">
                <a:latin typeface="黑体" panose="02010609060101010101" pitchFamily="2" charset="-122"/>
                <a:ea typeface="黑体" panose="02010609060101010101" pitchFamily="2" charset="-122"/>
                <a:sym typeface="Arial" panose="020B0604020202020204" pitchFamily="34" charset="0"/>
              </a:rPr>
              <a:t>时，执行赋值语句</a:t>
            </a:r>
            <a:r>
              <a:rPr lang="en-US" altLang="zh-CN" sz="2400">
                <a:latin typeface="黑体" panose="02010609060101010101" pitchFamily="2" charset="-122"/>
                <a:ea typeface="黑体" panose="02010609060101010101" pitchFamily="2" charset="-122"/>
                <a:sym typeface="Arial" panose="020B0604020202020204" pitchFamily="34" charset="0"/>
              </a:rPr>
              <a:t>z=x+y</a:t>
            </a:r>
            <a:r>
              <a:rPr lang="zh-CN" altLang="en-US" sz="2400">
                <a:latin typeface="黑体" panose="02010609060101010101" pitchFamily="2" charset="-122"/>
                <a:ea typeface="黑体" panose="02010609060101010101" pitchFamily="2" charset="-122"/>
                <a:sym typeface="Arial" panose="020B0604020202020204" pitchFamily="34" charset="0"/>
              </a:rPr>
              <a:t>后，</a:t>
            </a:r>
            <a:r>
              <a:rPr lang="en-US" altLang="zh-CN" sz="2400">
                <a:latin typeface="黑体" panose="02010609060101010101" pitchFamily="2" charset="-122"/>
                <a:ea typeface="黑体" panose="02010609060101010101" pitchFamily="2" charset="-122"/>
                <a:sym typeface="Arial" panose="020B0604020202020204" pitchFamily="34" charset="0"/>
              </a:rPr>
              <a:t>x y</a:t>
            </a:r>
            <a:r>
              <a:rPr lang="zh-CN" altLang="en-US" sz="2400">
                <a:latin typeface="黑体" panose="02010609060101010101" pitchFamily="2" charset="-122"/>
                <a:ea typeface="黑体" panose="02010609060101010101" pitchFamily="2" charset="-122"/>
                <a:sym typeface="Arial" panose="020B0604020202020204" pitchFamily="34" charset="0"/>
              </a:rPr>
              <a:t>和</a:t>
            </a:r>
            <a:r>
              <a:rPr lang="en-US" altLang="zh-CN" sz="2400">
                <a:latin typeface="黑体" panose="02010609060101010101" pitchFamily="2" charset="-122"/>
                <a:ea typeface="黑体" panose="02010609060101010101" pitchFamily="2" charset="-122"/>
                <a:sym typeface="Arial" panose="020B0604020202020204" pitchFamily="34" charset="0"/>
              </a:rPr>
              <a:t>z</a:t>
            </a:r>
            <a:r>
              <a:rPr lang="zh-CN" altLang="en-US" sz="2400">
                <a:latin typeface="黑体" panose="02010609060101010101" pitchFamily="2" charset="-122"/>
                <a:ea typeface="黑体" panose="02010609060101010101" pitchFamily="2" charset="-122"/>
                <a:sym typeface="Arial" panose="020B0604020202020204" pitchFamily="34" charset="0"/>
              </a:rPr>
              <a:t>的值分别是（</a:t>
            </a:r>
            <a:r>
              <a:rPr lang="en-US" altLang="zh-CN" sz="2400">
                <a:latin typeface="黑体" panose="02010609060101010101" pitchFamily="2" charset="-122"/>
                <a:ea typeface="黑体" panose="02010609060101010101" pitchFamily="2" charset="-122"/>
                <a:sym typeface="Arial" panose="020B0604020202020204" pitchFamily="34" charset="0"/>
              </a:rPr>
              <a:t>  </a:t>
            </a:r>
            <a:r>
              <a:rPr lang="zh-CN" altLang="en-US" sz="2400">
                <a:latin typeface="黑体" panose="02010609060101010101" pitchFamily="2" charset="-122"/>
                <a:ea typeface="黑体" panose="02010609060101010101" pitchFamily="2" charset="-122"/>
                <a:sym typeface="Arial" panose="020B0604020202020204" pitchFamily="34" charset="0"/>
              </a:rPr>
              <a:t>）</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49154" name="Rectangle 2"/>
          <p:cNvSpPr>
            <a:spLocks noGrp="1"/>
          </p:cNvSpPr>
          <p:nvPr>
            <p:ph type="title"/>
          </p:nvPr>
        </p:nvSpPr>
        <p:spPr/>
        <p:txBody>
          <a:bodyPr wrap="square" lIns="91440" tIns="45720" rIns="91440" bIns="45720" anchor="ctr" anchorCtr="0"/>
          <a:lstStyle/>
          <a:p>
            <a:pPr eaLnBrk="1" hangingPunct="1"/>
            <a:r>
              <a:rPr lang="zh-CN" altLang="en-US" dirty="0"/>
              <a:t>硕士研究生入学统一考试试题 </a:t>
            </a:r>
          </a:p>
        </p:txBody>
      </p:sp>
      <p:sp>
        <p:nvSpPr>
          <p:cNvPr id="6" name="文本框 5"/>
          <p:cNvSpPr txBox="1"/>
          <p:nvPr/>
        </p:nvSpPr>
        <p:spPr>
          <a:xfrm>
            <a:off x="287655" y="3937000"/>
            <a:ext cx="7524750" cy="1752600"/>
          </a:xfrm>
          <a:prstGeom prst="rect">
            <a:avLst/>
          </a:prstGeom>
          <a:noFill/>
          <a:ln w="9525">
            <a:noFill/>
          </a:ln>
        </p:spPr>
        <p:txBody>
          <a:bodyPr wrap="square" anchor="t">
            <a:spAutoFit/>
          </a:bodyPr>
          <a:lstStyle/>
          <a:p>
            <a:r>
              <a:rPr lang="zh-CN" altLang="en-US" sz="3600" noProof="1">
                <a:latin typeface="黑体" panose="02010609060101010101" pitchFamily="2" charset="-122"/>
                <a:ea typeface="黑体" panose="02010609060101010101" pitchFamily="2" charset="-122"/>
                <a:cs typeface="+mn-cs"/>
              </a:rPr>
              <a:t>解：</a:t>
            </a:r>
            <a:r>
              <a:rPr lang="en-US" altLang="zh-CN" sz="3600" noProof="1">
                <a:latin typeface="黑体" panose="02010609060101010101" pitchFamily="2" charset="-122"/>
                <a:ea typeface="黑体" panose="02010609060101010101" pitchFamily="2" charset="-122"/>
                <a:cs typeface="+mn-cs"/>
              </a:rPr>
              <a:t>x=0x0000007f</a:t>
            </a:r>
            <a:endParaRPr lang="en-US" altLang="zh-CN" sz="3600" noProof="1">
              <a:latin typeface="黑体" panose="02010609060101010101" pitchFamily="2" charset="-122"/>
              <a:ea typeface="黑体" panose="02010609060101010101" pitchFamily="2" charset="-122"/>
            </a:endParaRPr>
          </a:p>
          <a:p>
            <a:r>
              <a:rPr lang="en-US" altLang="zh-CN" sz="3600" noProof="1">
                <a:latin typeface="黑体" panose="02010609060101010101" pitchFamily="2" charset="-122"/>
                <a:ea typeface="黑体" panose="02010609060101010101" pitchFamily="2" charset="-122"/>
                <a:cs typeface="+mn-cs"/>
              </a:rPr>
              <a:t>    </a:t>
            </a:r>
            <a:r>
              <a:rPr lang="en-US" altLang="zh-CN" sz="3600" noProof="1">
                <a:solidFill>
                  <a:srgbClr val="FF0000"/>
                </a:solidFill>
                <a:latin typeface="黑体" panose="02010609060101010101" pitchFamily="2" charset="-122"/>
                <a:ea typeface="黑体" panose="02010609060101010101" pitchFamily="2" charset="-122"/>
                <a:cs typeface="+mn-cs"/>
              </a:rPr>
              <a:t>y=0xfff7</a:t>
            </a:r>
            <a:endParaRPr lang="en-US" altLang="zh-CN" sz="3600" u="sng" noProof="1">
              <a:latin typeface="黑体" panose="02010609060101010101" pitchFamily="2" charset="-122"/>
              <a:ea typeface="黑体" panose="02010609060101010101" pitchFamily="2" charset="-122"/>
            </a:endParaRPr>
          </a:p>
          <a:p>
            <a:r>
              <a:rPr lang="en-US" altLang="zh-CN" sz="3600" noProof="1">
                <a:latin typeface="黑体" panose="02010609060101010101" pitchFamily="2" charset="-122"/>
                <a:ea typeface="黑体" panose="02010609060101010101" pitchFamily="2" charset="-122"/>
                <a:cs typeface="+mn-cs"/>
              </a:rPr>
              <a:t>    </a:t>
            </a:r>
            <a:r>
              <a:rPr lang="en-US" altLang="zh-CN" sz="3600" noProof="1">
                <a:solidFill>
                  <a:schemeClr val="accent4"/>
                </a:solidFill>
                <a:latin typeface="黑体" panose="02010609060101010101" pitchFamily="2" charset="-122"/>
                <a:ea typeface="黑体" panose="02010609060101010101" pitchFamily="2" charset="-122"/>
                <a:cs typeface="+mn-cs"/>
              </a:rPr>
              <a:t>z=0x00000076</a:t>
            </a:r>
            <a:endParaRPr lang="en-US" altLang="zh-CN" sz="3600" noProof="1">
              <a:solidFill>
                <a:schemeClr val="accent4"/>
              </a:solidFill>
              <a:latin typeface="黑体" panose="02010609060101010101" pitchFamily="2" charset="-122"/>
              <a:ea typeface="黑体" panose="02010609060101010101" pitchFamily="2" charset="-122"/>
            </a:endParaRPr>
          </a:p>
        </p:txBody>
      </p:sp>
      <p:sp>
        <p:nvSpPr>
          <p:cNvPr id="7" name="文本框 6"/>
          <p:cNvSpPr txBox="1"/>
          <p:nvPr/>
        </p:nvSpPr>
        <p:spPr>
          <a:xfrm>
            <a:off x="322898" y="3479483"/>
            <a:ext cx="2925762" cy="457200"/>
          </a:xfrm>
          <a:prstGeom prst="rect">
            <a:avLst/>
          </a:prstGeom>
          <a:noFill/>
          <a:ln w="9525">
            <a:noFill/>
          </a:ln>
        </p:spPr>
        <p:txBody>
          <a:bodyPr wrap="none" anchor="t" anchorCtr="0">
            <a:spAutoFit/>
          </a:bodyPr>
          <a:lstStyle/>
          <a:p>
            <a:r>
              <a:rPr lang="zh-CN" altLang="en-US">
                <a:latin typeface="黑体" panose="02010609060101010101" pitchFamily="2" charset="-122"/>
                <a:ea typeface="黑体" panose="02010609060101010101" pitchFamily="2" charset="-122"/>
                <a:sym typeface="Arial" panose="020B0604020202020204" pitchFamily="34" charset="0"/>
              </a:rPr>
              <a:t>结果用</a:t>
            </a:r>
            <a:r>
              <a:rPr lang="en-US" altLang="zh-CN">
                <a:latin typeface="黑体" panose="02010609060101010101" pitchFamily="2" charset="-122"/>
                <a:ea typeface="黑体" panose="02010609060101010101" pitchFamily="2" charset="-122"/>
                <a:sym typeface="Arial" panose="020B0604020202020204" pitchFamily="34" charset="0"/>
              </a:rPr>
              <a:t>16</a:t>
            </a:r>
            <a:r>
              <a:rPr lang="zh-CN" altLang="en-US">
                <a:latin typeface="黑体" panose="02010609060101010101" pitchFamily="2" charset="-122"/>
                <a:ea typeface="黑体" panose="02010609060101010101" pitchFamily="2" charset="-122"/>
                <a:sym typeface="Arial" panose="020B0604020202020204" pitchFamily="34" charset="0"/>
              </a:rPr>
              <a:t>进制数表示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287655" y="1143000"/>
            <a:ext cx="8628380" cy="1928495"/>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2012</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年硕士研究生入学统考试题</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13. </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假定编译器规定</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int</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和</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short</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类型长度分别为</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32</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位和</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16</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位，执行下列</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C</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程序语句：</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 unsigned short x=65530;</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lang="en-US" altLang="zh-CN" sz="2400" kern="1200" noProof="0" dirty="0">
                <a:ln>
                  <a:noFill/>
                </a:ln>
                <a:solidFill>
                  <a:schemeClr val="accent4"/>
                </a:solidFill>
                <a:uLnTx/>
                <a:uFillTx/>
                <a:latin typeface="宋体" panose="02010600030101010101" pitchFamily="2" charset="-122"/>
                <a:ea typeface="宋体" panose="02010600030101010101" pitchFamily="2" charset="-122"/>
                <a:sym typeface="+mn-ea"/>
              </a:rPr>
              <a:t> unsigned </a:t>
            </a: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int y=x;</a:t>
            </a:r>
            <a:endPar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endParaRP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50178" name="Rectangle 2"/>
          <p:cNvSpPr>
            <a:spLocks noGrp="1"/>
          </p:cNvSpPr>
          <p:nvPr>
            <p:ph type="title"/>
          </p:nvPr>
        </p:nvSpPr>
        <p:spPr/>
        <p:txBody>
          <a:bodyPr wrap="square" lIns="91440" tIns="45720" rIns="91440" bIns="45720" anchor="ctr" anchorCtr="0"/>
          <a:lstStyle/>
          <a:p>
            <a:pPr eaLnBrk="1" hangingPunct="1"/>
            <a:r>
              <a:rPr lang="zh-CN" altLang="en-US" dirty="0"/>
              <a:t>硕士研究生入学统一考试试题 </a:t>
            </a:r>
          </a:p>
        </p:txBody>
      </p:sp>
      <p:sp>
        <p:nvSpPr>
          <p:cNvPr id="50179" name="文本框 2"/>
          <p:cNvSpPr txBox="1"/>
          <p:nvPr/>
        </p:nvSpPr>
        <p:spPr>
          <a:xfrm>
            <a:off x="179705" y="3285173"/>
            <a:ext cx="7345363" cy="457200"/>
          </a:xfrm>
          <a:prstGeom prst="rect">
            <a:avLst/>
          </a:prstGeom>
          <a:noFill/>
          <a:ln w="9525">
            <a:noFill/>
          </a:ln>
        </p:spPr>
        <p:txBody>
          <a:bodyPr wrap="none" anchor="t" anchorCtr="0">
            <a:spAutoFit/>
          </a:bodyPr>
          <a:lstStyle/>
          <a:p>
            <a:r>
              <a:rPr lang="zh-CN" altLang="en-US">
                <a:latin typeface="黑体" panose="02010609060101010101" pitchFamily="2" charset="-122"/>
                <a:ea typeface="黑体" panose="02010609060101010101" pitchFamily="2" charset="-122"/>
                <a:sym typeface="黑体" panose="02010609060101010101" pitchFamily="2" charset="-122"/>
              </a:rPr>
              <a:t>得到</a:t>
            </a:r>
            <a:r>
              <a:rPr lang="en-US" altLang="zh-CN">
                <a:latin typeface="黑体" panose="02010609060101010101" pitchFamily="2" charset="-122"/>
                <a:ea typeface="黑体" panose="02010609060101010101" pitchFamily="2" charset="-122"/>
                <a:sym typeface="黑体" panose="02010609060101010101" pitchFamily="2" charset="-122"/>
              </a:rPr>
              <a:t>y</a:t>
            </a:r>
            <a:r>
              <a:rPr lang="zh-CN" altLang="en-US">
                <a:latin typeface="黑体" panose="02010609060101010101" pitchFamily="2" charset="-122"/>
                <a:ea typeface="黑体" panose="02010609060101010101" pitchFamily="2" charset="-122"/>
                <a:sym typeface="黑体" panose="02010609060101010101" pitchFamily="2" charset="-122"/>
              </a:rPr>
              <a:t>的机器数（补码）是多少？结果用</a:t>
            </a:r>
            <a:r>
              <a:rPr lang="en-US" altLang="zh-CN">
                <a:latin typeface="黑体" panose="02010609060101010101" pitchFamily="2" charset="-122"/>
                <a:ea typeface="黑体" panose="02010609060101010101" pitchFamily="2" charset="-122"/>
                <a:sym typeface="黑体" panose="02010609060101010101" pitchFamily="2" charset="-122"/>
              </a:rPr>
              <a:t>16</a:t>
            </a:r>
            <a:r>
              <a:rPr lang="zh-CN" altLang="en-US">
                <a:latin typeface="黑体" panose="02010609060101010101" pitchFamily="2" charset="-122"/>
                <a:ea typeface="黑体" panose="02010609060101010101" pitchFamily="2" charset="-122"/>
                <a:sym typeface="黑体" panose="02010609060101010101" pitchFamily="2" charset="-122"/>
              </a:rPr>
              <a:t>进制数表示</a:t>
            </a:r>
          </a:p>
        </p:txBody>
      </p:sp>
      <p:sp>
        <p:nvSpPr>
          <p:cNvPr id="5" name="文本框 4"/>
          <p:cNvSpPr txBox="1"/>
          <p:nvPr/>
        </p:nvSpPr>
        <p:spPr>
          <a:xfrm>
            <a:off x="179388" y="4077335"/>
            <a:ext cx="2620962" cy="457200"/>
          </a:xfrm>
          <a:prstGeom prst="rect">
            <a:avLst/>
          </a:prstGeom>
          <a:noFill/>
          <a:ln w="9525">
            <a:noFill/>
          </a:ln>
        </p:spPr>
        <p:txBody>
          <a:bodyPr wrap="none" anchor="t" anchorCtr="0">
            <a:spAutoFit/>
          </a:bodyPr>
          <a:lstStyle/>
          <a:p>
            <a:r>
              <a:rPr lang="zh-CN" altLang="en-US">
                <a:latin typeface="黑体" panose="02010609060101010101" pitchFamily="2" charset="-122"/>
                <a:ea typeface="黑体" panose="02010609060101010101" pitchFamily="2" charset="-122"/>
                <a:sym typeface="黑体" panose="02010609060101010101" pitchFamily="2" charset="-122"/>
              </a:rPr>
              <a:t>解：</a:t>
            </a:r>
            <a:r>
              <a:rPr lang="en-US" altLang="zh-CN">
                <a:latin typeface="黑体" panose="02010609060101010101" pitchFamily="2" charset="-122"/>
                <a:ea typeface="黑体" panose="02010609060101010101" pitchFamily="2" charset="-122"/>
                <a:sym typeface="黑体" panose="02010609060101010101" pitchFamily="2" charset="-122"/>
              </a:rPr>
              <a:t>y=0x0000fffa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287655" y="1143000"/>
            <a:ext cx="8676640" cy="1727835"/>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20XX</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年硕士研究生入学统考试题</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由</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3</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个</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lang="en-US" altLang="zh-CN" sz="2400" kern="120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sym typeface="+mn-ea"/>
              </a:rPr>
              <a:t>1</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和</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5</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个</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lang="en-US" altLang="zh-CN" sz="2400" kern="120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sym typeface="+mn-ea"/>
              </a:rPr>
              <a:t>0</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组成的</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8</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位二进制补码，能表示的最小整数是</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A.-126	</a:t>
            </a:r>
            <a:r>
              <a:rPr lang="en-US" altLang="zh-CN" sz="2400" kern="120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sym typeface="+mn-ea"/>
              </a:rPr>
              <a:t>B.-125	C.-32		D.-3</a:t>
            </a:r>
            <a:endPar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0" marR="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None/>
            </a:pP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51202" name="Rectangle 2"/>
          <p:cNvSpPr>
            <a:spLocks noGrp="1"/>
          </p:cNvSpPr>
          <p:nvPr>
            <p:ph type="title"/>
          </p:nvPr>
        </p:nvSpPr>
        <p:spPr/>
        <p:txBody>
          <a:bodyPr wrap="square" lIns="91440" tIns="45720" rIns="91440" bIns="45720" anchor="ctr" anchorCtr="0"/>
          <a:lstStyle/>
          <a:p>
            <a:pPr eaLnBrk="1" hangingPunct="1"/>
            <a:r>
              <a:rPr lang="zh-CN" altLang="en-US" dirty="0"/>
              <a:t>硕士研究生入学统一考试试题 </a:t>
            </a:r>
          </a:p>
        </p:txBody>
      </p:sp>
      <p:sp>
        <p:nvSpPr>
          <p:cNvPr id="2" name="Rectangle 3"/>
          <p:cNvSpPr>
            <a:spLocks noGrp="1"/>
          </p:cNvSpPr>
          <p:nvPr/>
        </p:nvSpPr>
        <p:spPr>
          <a:xfrm>
            <a:off x="395605" y="3213100"/>
            <a:ext cx="7548245" cy="401955"/>
          </a:xfrm>
          <a:prstGeom prst="rect">
            <a:avLst/>
          </a:prstGeom>
          <a:noFill/>
          <a:ln w="9525">
            <a:noFill/>
            <a:miter/>
          </a:ln>
        </p:spPr>
        <p:txBody>
          <a:bodyPr wrap="square" lIns="91440" tIns="45720" rIns="91440" bIns="45720"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pPr marL="0" indent="0" eaLnBrk="1" fontAlgn="base" hangingPunct="1">
              <a:lnSpc>
                <a:spcPct val="90000"/>
              </a:lnSpc>
              <a:buNone/>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答案  </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B</a:t>
            </a:r>
          </a:p>
          <a:p>
            <a:pPr marL="0" indent="0" eaLnBrk="1" fontAlgn="base" hangingPunct="1">
              <a:lnSpc>
                <a:spcPct val="90000"/>
              </a:lnSpc>
              <a:buNone/>
            </a:pP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10000000	10000001	10000010	10000011</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eaLnBrk="1" fontAlgn="base" hangingPunct="1">
              <a:lnSpc>
                <a:spcPct val="90000"/>
              </a:lnSpc>
            </a:pPr>
            <a:endParaRPr lang="en-US" altLang="zh-CN" strike="noStrike" baseline="30000"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287338" y="1143000"/>
            <a:ext cx="6962775" cy="401638"/>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硕士研究生入学统考试题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52226" name="Rectangle 2"/>
          <p:cNvSpPr>
            <a:spLocks noGrp="1"/>
          </p:cNvSpPr>
          <p:nvPr>
            <p:ph type="title"/>
          </p:nvPr>
        </p:nvSpPr>
        <p:spPr/>
        <p:txBody>
          <a:bodyPr wrap="square" lIns="91440" tIns="45720" rIns="91440" bIns="45720" anchor="ctr" anchorCtr="0"/>
          <a:lstStyle/>
          <a:p>
            <a:pPr eaLnBrk="1" hangingPunct="1"/>
            <a:r>
              <a:rPr lang="zh-CN" altLang="en-US" dirty="0"/>
              <a:t>硕士研究生入学统一考试试题 </a:t>
            </a:r>
          </a:p>
        </p:txBody>
      </p:sp>
      <p:pic>
        <p:nvPicPr>
          <p:cNvPr id="52227" name="图片 1"/>
          <p:cNvPicPr>
            <a:picLocks noChangeAspect="1"/>
          </p:cNvPicPr>
          <p:nvPr/>
        </p:nvPicPr>
        <p:blipFill>
          <a:blip r:embed="rId2"/>
          <a:stretch>
            <a:fillRect/>
          </a:stretch>
        </p:blipFill>
        <p:spPr>
          <a:xfrm>
            <a:off x="174625" y="2151063"/>
            <a:ext cx="8605838" cy="2465387"/>
          </a:xfrm>
          <a:prstGeom prst="rect">
            <a:avLst/>
          </a:prstGeom>
          <a:noFill/>
          <a:ln w="9525">
            <a:noFill/>
          </a:ln>
        </p:spPr>
      </p:pic>
      <p:sp>
        <p:nvSpPr>
          <p:cNvPr id="2" name="Rectangle 3"/>
          <p:cNvSpPr>
            <a:spLocks noGrp="1"/>
          </p:cNvSpPr>
          <p:nvPr/>
        </p:nvSpPr>
        <p:spPr>
          <a:xfrm>
            <a:off x="1143000" y="4916488"/>
            <a:ext cx="1454150" cy="401638"/>
          </a:xfrm>
          <a:prstGeom prst="rect">
            <a:avLst/>
          </a:prstGeom>
          <a:noFill/>
          <a:ln w="9525">
            <a:noFill/>
            <a:miter/>
          </a:ln>
        </p:spPr>
        <p:txBody>
          <a:bodyPr wrap="square" lIns="91440" tIns="45720" rIns="91440" bIns="45720"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pPr marL="0" indent="0" eaLnBrk="1" fontAlgn="base" hangingPunct="1">
              <a:lnSpc>
                <a:spcPct val="90000"/>
              </a:lnSpc>
              <a:buNone/>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答案 </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C</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eaLnBrk="1" fontAlgn="base" hangingPunct="1">
              <a:lnSpc>
                <a:spcPct val="90000"/>
              </a:lnSpc>
            </a:pPr>
            <a:endParaRPr lang="en-US" altLang="zh-CN" strike="noStrike" baseline="30000"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ppt_x</p:attrName>
                                        </p:attrNameLst>
                                      </p:cBhvr>
                                      <p:tavLst>
                                        <p:tav tm="0">
                                          <p:val>
                                            <p:strVal val="#ppt_x"/>
                                          </p:val>
                                        </p:tav>
                                        <p:tav tm="100000">
                                          <p:val>
                                            <p:strVal val="#ppt_x"/>
                                          </p:val>
                                        </p:tav>
                                      </p:tavLst>
                                    </p:anim>
                                    <p:anim calcmode="lin" valueType="num">
                                      <p:cBhvr>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3"/>
          <p:cNvSpPr>
            <a:spLocks noGrp="1"/>
          </p:cNvSpPr>
          <p:nvPr>
            <p:ph type="title"/>
          </p:nvPr>
        </p:nvSpPr>
        <p:spPr/>
        <p:txBody>
          <a:bodyPr anchor="ctr" anchorCtr="0"/>
          <a:lstStyle/>
          <a:p>
            <a:r>
              <a:rPr lang="zh-CN" altLang="en-US"/>
              <a:t>大小端模式</a:t>
            </a:r>
          </a:p>
        </p:txBody>
      </p:sp>
      <p:sp>
        <p:nvSpPr>
          <p:cNvPr id="53250" name="标题 3"/>
          <p:cNvSpPr/>
          <p:nvPr/>
        </p:nvSpPr>
        <p:spPr>
          <a:xfrm>
            <a:off x="142875" y="836712"/>
            <a:ext cx="8858250" cy="1139825"/>
          </a:xfrm>
          <a:prstGeom prst="rect">
            <a:avLst/>
          </a:prstGeom>
          <a:noFill/>
          <a:ln w="9525">
            <a:noFill/>
          </a:ln>
        </p:spPr>
        <p:txBody>
          <a:bodyPr anchor="ctr" anchorCtr="0"/>
          <a:lstStyle/>
          <a:p>
            <a:pPr eaLnBrk="0" hangingPunct="0"/>
            <a:r>
              <a:rPr lang="zh-CN" altLang="en-US" sz="3200" dirty="0">
                <a:highlight>
                  <a:srgbClr val="FFFF00"/>
                </a:highlight>
                <a:latin typeface="黑体" panose="02010609060101010101" pitchFamily="2" charset="-122"/>
                <a:ea typeface="黑体" panose="02010609060101010101" pitchFamily="2" charset="-122"/>
              </a:rPr>
              <a:t>大端模式</a:t>
            </a:r>
            <a:r>
              <a:rPr lang="en-US" altLang="zh-CN" sz="3200" dirty="0">
                <a:highlight>
                  <a:srgbClr val="FFFF00"/>
                </a:highlight>
                <a:latin typeface="黑体" panose="02010609060101010101" pitchFamily="2" charset="-122"/>
                <a:ea typeface="黑体" panose="02010609060101010101" pitchFamily="2" charset="-122"/>
              </a:rPr>
              <a:t>-</a:t>
            </a:r>
            <a:r>
              <a:rPr lang="en-US" altLang="zh-CN" sz="3200" dirty="0" err="1">
                <a:highlight>
                  <a:srgbClr val="FFFF00"/>
                </a:highlight>
                <a:latin typeface="黑体" panose="02010609060101010101" pitchFamily="2" charset="-122"/>
                <a:ea typeface="黑体" panose="02010609060101010101" pitchFamily="2" charset="-122"/>
              </a:rPr>
              <a:t>是指数据的</a:t>
            </a:r>
            <a:r>
              <a:rPr lang="en-US" altLang="zh-CN" sz="3200" dirty="0" err="1">
                <a:solidFill>
                  <a:srgbClr val="FF0000"/>
                </a:solidFill>
                <a:highlight>
                  <a:srgbClr val="FFFF00"/>
                </a:highlight>
                <a:latin typeface="黑体" panose="02010609060101010101" pitchFamily="2" charset="-122"/>
                <a:ea typeface="黑体" panose="02010609060101010101" pitchFamily="2" charset="-122"/>
              </a:rPr>
              <a:t>高字节保存在内存的低地址</a:t>
            </a:r>
            <a:r>
              <a:rPr lang="en-US" altLang="zh-CN" sz="3200" dirty="0" err="1">
                <a:highlight>
                  <a:srgbClr val="FFFF00"/>
                </a:highlight>
                <a:latin typeface="黑体" panose="02010609060101010101" pitchFamily="2" charset="-122"/>
                <a:ea typeface="黑体" panose="02010609060101010101" pitchFamily="2" charset="-122"/>
              </a:rPr>
              <a:t>中，而数据的低字节保存在内存的高地址中</a:t>
            </a:r>
            <a:endParaRPr lang="en-US" altLang="zh-CN" sz="3200" dirty="0">
              <a:highlight>
                <a:srgbClr val="FFFF00"/>
              </a:highlight>
              <a:latin typeface="黑体" panose="02010609060101010101" pitchFamily="2" charset="-122"/>
              <a:ea typeface="黑体" panose="02010609060101010101" pitchFamily="2" charset="-122"/>
            </a:endParaRPr>
          </a:p>
        </p:txBody>
      </p:sp>
      <p:sp>
        <p:nvSpPr>
          <p:cNvPr id="53251" name="标题 3"/>
          <p:cNvSpPr/>
          <p:nvPr/>
        </p:nvSpPr>
        <p:spPr>
          <a:xfrm>
            <a:off x="131702" y="1863130"/>
            <a:ext cx="8859837" cy="1138237"/>
          </a:xfrm>
          <a:prstGeom prst="rect">
            <a:avLst/>
          </a:prstGeom>
          <a:noFill/>
          <a:ln w="9525">
            <a:noFill/>
          </a:ln>
        </p:spPr>
        <p:txBody>
          <a:bodyPr anchor="ctr" anchorCtr="0"/>
          <a:lstStyle/>
          <a:p>
            <a:pPr eaLnBrk="0" hangingPunct="0"/>
            <a:r>
              <a:rPr lang="zh-CN" altLang="en-US" sz="3200" dirty="0">
                <a:highlight>
                  <a:srgbClr val="FFFF00"/>
                </a:highlight>
                <a:latin typeface="黑体" panose="02010609060101010101" pitchFamily="2" charset="-122"/>
                <a:ea typeface="黑体" panose="02010609060101010101" pitchFamily="2" charset="-122"/>
              </a:rPr>
              <a:t>小端模式</a:t>
            </a:r>
            <a:r>
              <a:rPr lang="en-US" altLang="zh-CN" sz="3200" dirty="0">
                <a:highlight>
                  <a:srgbClr val="FFFF00"/>
                </a:highlight>
                <a:latin typeface="黑体" panose="02010609060101010101" pitchFamily="2" charset="-122"/>
                <a:ea typeface="黑体" panose="02010609060101010101" pitchFamily="2" charset="-122"/>
              </a:rPr>
              <a:t>-</a:t>
            </a:r>
            <a:r>
              <a:rPr lang="en-US" altLang="zh-CN" sz="3200" dirty="0" err="1">
                <a:highlight>
                  <a:srgbClr val="FFFF00"/>
                </a:highlight>
                <a:latin typeface="黑体" panose="02010609060101010101" pitchFamily="2" charset="-122"/>
                <a:ea typeface="黑体" panose="02010609060101010101" pitchFamily="2" charset="-122"/>
              </a:rPr>
              <a:t>是指数据的</a:t>
            </a:r>
            <a:r>
              <a:rPr lang="en-US" altLang="zh-CN" sz="3200" dirty="0" err="1">
                <a:solidFill>
                  <a:srgbClr val="FF0000"/>
                </a:solidFill>
                <a:highlight>
                  <a:srgbClr val="FFFF00"/>
                </a:highlight>
                <a:latin typeface="黑体" panose="02010609060101010101" pitchFamily="2" charset="-122"/>
                <a:ea typeface="黑体" panose="02010609060101010101" pitchFamily="2" charset="-122"/>
              </a:rPr>
              <a:t>高字节保存在内存的高地址</a:t>
            </a:r>
            <a:r>
              <a:rPr lang="en-US" altLang="zh-CN" sz="3200" dirty="0" err="1">
                <a:highlight>
                  <a:srgbClr val="FFFF00"/>
                </a:highlight>
                <a:latin typeface="黑体" panose="02010609060101010101" pitchFamily="2" charset="-122"/>
                <a:ea typeface="黑体" panose="02010609060101010101" pitchFamily="2" charset="-122"/>
              </a:rPr>
              <a:t>中，而数据的低字节保存在内存的低地址中</a:t>
            </a:r>
            <a:endParaRPr lang="en-US" altLang="zh-CN" sz="3200" dirty="0">
              <a:highlight>
                <a:srgbClr val="FFFF00"/>
              </a:highlight>
              <a:latin typeface="黑体" panose="02010609060101010101" pitchFamily="2" charset="-122"/>
              <a:ea typeface="黑体" panose="02010609060101010101" pitchFamily="2" charset="-122"/>
            </a:endParaRPr>
          </a:p>
        </p:txBody>
      </p:sp>
      <p:sp>
        <p:nvSpPr>
          <p:cNvPr id="2" name="文本框 1">
            <a:extLst>
              <a:ext uri="{FF2B5EF4-FFF2-40B4-BE49-F238E27FC236}">
                <a16:creationId xmlns:a16="http://schemas.microsoft.com/office/drawing/2014/main" id="{D898AF7D-C862-8881-319C-1ECB0963F1F0}"/>
              </a:ext>
            </a:extLst>
          </p:cNvPr>
          <p:cNvSpPr txBox="1"/>
          <p:nvPr/>
        </p:nvSpPr>
        <p:spPr>
          <a:xfrm>
            <a:off x="132717" y="3215084"/>
            <a:ext cx="8237537" cy="460375"/>
          </a:xfrm>
          <a:prstGeom prst="rect">
            <a:avLst/>
          </a:prstGeom>
          <a:noFill/>
          <a:ln w="9525">
            <a:noFill/>
          </a:ln>
        </p:spPr>
        <p:txBody>
          <a:bodyPr wrap="square" anchor="t" anchorCtr="0">
            <a:spAutoFit/>
          </a:bodyPr>
          <a:lstStyle/>
          <a:p>
            <a:r>
              <a:rPr lang="zh-CN" altLang="en-US" dirty="0">
                <a:latin typeface="黑体" panose="02010609060101010101" pitchFamily="2" charset="-122"/>
                <a:ea typeface="黑体" panose="02010609060101010101" pitchFamily="2" charset="-122"/>
              </a:rPr>
              <a:t>以unsigned int value = 0x12345678为例，</a:t>
            </a:r>
          </a:p>
        </p:txBody>
      </p:sp>
      <p:pic>
        <p:nvPicPr>
          <p:cNvPr id="3" name="图片 2">
            <a:extLst>
              <a:ext uri="{FF2B5EF4-FFF2-40B4-BE49-F238E27FC236}">
                <a16:creationId xmlns:a16="http://schemas.microsoft.com/office/drawing/2014/main" id="{8868BEC0-1C09-3B28-833A-878D4FAE9CCF}"/>
              </a:ext>
            </a:extLst>
          </p:cNvPr>
          <p:cNvPicPr>
            <a:picLocks noChangeAspect="1"/>
          </p:cNvPicPr>
          <p:nvPr/>
        </p:nvPicPr>
        <p:blipFill>
          <a:blip r:embed="rId2"/>
          <a:stretch>
            <a:fillRect/>
          </a:stretch>
        </p:blipFill>
        <p:spPr>
          <a:xfrm>
            <a:off x="207329" y="3919934"/>
            <a:ext cx="8121650" cy="20447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218" name="Rectangle 2"/>
          <p:cNvSpPr>
            <a:spLocks noGrp="1"/>
          </p:cNvSpPr>
          <p:nvPr>
            <p:ph type="title"/>
          </p:nvPr>
        </p:nvSpPr>
        <p:spPr/>
        <p:txBody>
          <a:bodyPr wrap="square" lIns="91440" tIns="45720" rIns="91440" bIns="45720" anchor="ctr" anchorCtr="0"/>
          <a:lstStyle/>
          <a:p>
            <a:pPr eaLnBrk="1" hangingPunct="1"/>
            <a:r>
              <a:rPr lang="zh-CN" altLang="en-US" dirty="0"/>
              <a:t>一、进位计数制</a:t>
            </a:r>
          </a:p>
        </p:txBody>
      </p:sp>
      <p:sp>
        <p:nvSpPr>
          <p:cNvPr id="9219" name="Rectangle 3"/>
          <p:cNvSpPr>
            <a:spLocks noGrp="1"/>
          </p:cNvSpPr>
          <p:nvPr>
            <p:ph type="body" sz="half" idx="1"/>
          </p:nvPr>
        </p:nvSpPr>
        <p:spPr>
          <a:xfrm>
            <a:off x="276225" y="1016000"/>
            <a:ext cx="7680325" cy="5842000"/>
          </a:xfrm>
        </p:spPr>
        <p:txBody>
          <a:bodyPr wrap="square" lIns="91440" tIns="45720" rIns="91440" bIns="45720" anchor="t" anchorCtr="0"/>
          <a:lstStyle/>
          <a:p>
            <a:pPr eaLnBrk="1" hangingPunct="1">
              <a:buClr>
                <a:schemeClr val="hlink"/>
              </a:buClr>
              <a:buSzTx/>
              <a:buFont typeface="Wingdings" panose="05000000000000000000" pitchFamily="2" charset="2"/>
            </a:pPr>
            <a:r>
              <a:rPr lang="zh-CN" altLang="en-US" sz="2400" b="0" dirty="0"/>
              <a:t>数制</a:t>
            </a:r>
            <a:r>
              <a:rPr lang="en-US" altLang="zh-CN" sz="2400" b="0" dirty="0"/>
              <a:t>(</a:t>
            </a:r>
            <a:r>
              <a:rPr lang="en-US" altLang="zh-CN" sz="2400" b="0" u="sng" dirty="0">
                <a:solidFill>
                  <a:srgbClr val="CC0000"/>
                </a:solidFill>
              </a:rPr>
              <a:t>数制是人们利用符号进行计数的科学方法</a:t>
            </a:r>
            <a:r>
              <a:rPr lang="en-US" altLang="zh-CN" sz="2400" b="0" dirty="0"/>
              <a:t>)</a:t>
            </a:r>
            <a:r>
              <a:rPr lang="zh-CN" altLang="en-US" sz="2400" b="0" dirty="0"/>
              <a:t>的两大要素：</a:t>
            </a:r>
          </a:p>
          <a:p>
            <a:pPr lvl="1" eaLnBrk="1" hangingPunct="1">
              <a:spcAft>
                <a:spcPct val="20000"/>
              </a:spcAft>
              <a:buClr>
                <a:schemeClr val="accent1"/>
              </a:buClr>
              <a:buFont typeface="Wingdings" panose="05000000000000000000" pitchFamily="2" charset="2"/>
            </a:pPr>
            <a:r>
              <a:rPr lang="zh-CN" altLang="en-US" b="0" dirty="0">
                <a:solidFill>
                  <a:srgbClr val="008000"/>
                </a:solidFill>
              </a:rPr>
              <a:t>基数</a:t>
            </a:r>
            <a:r>
              <a:rPr lang="en-US" altLang="zh-CN" b="0" dirty="0">
                <a:solidFill>
                  <a:srgbClr val="008000"/>
                </a:solidFill>
              </a:rPr>
              <a:t>R</a:t>
            </a:r>
            <a:r>
              <a:rPr lang="zh-CN" altLang="en-US" b="0" dirty="0"/>
              <a:t>：指在这种进位制中允许使用的基本数码个数。</a:t>
            </a:r>
            <a:r>
              <a:rPr lang="zh-CN" altLang="en-US" b="0" dirty="0">
                <a:solidFill>
                  <a:srgbClr val="FF0000"/>
                </a:solidFill>
              </a:rPr>
              <a:t>基数为</a:t>
            </a:r>
            <a:r>
              <a:rPr lang="en-US" altLang="zh-CN" b="0" dirty="0">
                <a:solidFill>
                  <a:srgbClr val="FF0000"/>
                </a:solidFill>
              </a:rPr>
              <a:t>R</a:t>
            </a:r>
            <a:r>
              <a:rPr lang="zh-CN" altLang="en-US" b="0" dirty="0">
                <a:solidFill>
                  <a:srgbClr val="FF0000"/>
                </a:solidFill>
              </a:rPr>
              <a:t>的数制称为</a:t>
            </a:r>
            <a:r>
              <a:rPr lang="en-US" altLang="zh-CN" b="0" dirty="0">
                <a:solidFill>
                  <a:srgbClr val="FF0000"/>
                </a:solidFill>
              </a:rPr>
              <a:t>R</a:t>
            </a:r>
            <a:r>
              <a:rPr lang="zh-CN" altLang="en-US" b="0" dirty="0">
                <a:solidFill>
                  <a:srgbClr val="FF0000"/>
                </a:solidFill>
              </a:rPr>
              <a:t>进制数。</a:t>
            </a:r>
            <a:r>
              <a:rPr lang="zh-CN" altLang="en-US" b="0" dirty="0"/>
              <a:t> </a:t>
            </a:r>
            <a:r>
              <a:rPr lang="en-US" altLang="zh-CN" b="0" dirty="0"/>
              <a:t>R</a:t>
            </a:r>
            <a:r>
              <a:rPr lang="zh-CN" altLang="en-US" b="0" dirty="0"/>
              <a:t>进制数的主要特点就是</a:t>
            </a:r>
            <a:r>
              <a:rPr lang="zh-CN" altLang="en-US" b="0" dirty="0">
                <a:solidFill>
                  <a:srgbClr val="FF0000"/>
                </a:solidFill>
              </a:rPr>
              <a:t>逢</a:t>
            </a:r>
            <a:r>
              <a:rPr lang="en-US" altLang="zh-CN" b="0" dirty="0">
                <a:solidFill>
                  <a:srgbClr val="FF0000"/>
                </a:solidFill>
              </a:rPr>
              <a:t>R</a:t>
            </a:r>
            <a:r>
              <a:rPr lang="zh-CN" altLang="en-US" b="0" dirty="0">
                <a:solidFill>
                  <a:srgbClr val="FF0000"/>
                </a:solidFill>
              </a:rPr>
              <a:t>进</a:t>
            </a:r>
            <a:r>
              <a:rPr lang="en-US" altLang="zh-CN" b="0" dirty="0">
                <a:solidFill>
                  <a:srgbClr val="FF0000"/>
                </a:solidFill>
              </a:rPr>
              <a:t>1</a:t>
            </a:r>
            <a:r>
              <a:rPr lang="en-US" altLang="zh-CN" b="0" dirty="0"/>
              <a:t> </a:t>
            </a:r>
            <a:r>
              <a:rPr lang="zh-CN" altLang="en-US" b="0" dirty="0"/>
              <a:t>。</a:t>
            </a:r>
          </a:p>
          <a:p>
            <a:pPr lvl="1" eaLnBrk="1" hangingPunct="1">
              <a:spcAft>
                <a:spcPct val="20000"/>
              </a:spcAft>
              <a:buClr>
                <a:schemeClr val="accent1"/>
              </a:buClr>
              <a:buFont typeface="Wingdings" panose="05000000000000000000" pitchFamily="2" charset="2"/>
            </a:pPr>
            <a:r>
              <a:rPr lang="zh-CN" altLang="en-US" b="0" dirty="0">
                <a:solidFill>
                  <a:srgbClr val="008000"/>
                </a:solidFill>
              </a:rPr>
              <a:t>权</a:t>
            </a:r>
            <a:r>
              <a:rPr lang="en-US" altLang="zh-CN" b="0" dirty="0">
                <a:solidFill>
                  <a:srgbClr val="008000"/>
                </a:solidFill>
              </a:rPr>
              <a:t>W</a:t>
            </a:r>
            <a:r>
              <a:rPr lang="en-US" altLang="zh-CN" b="0" baseline="-25000" dirty="0">
                <a:solidFill>
                  <a:srgbClr val="008000"/>
                </a:solidFill>
              </a:rPr>
              <a:t>i</a:t>
            </a:r>
            <a:r>
              <a:rPr lang="zh-CN" altLang="en-US" b="0" dirty="0">
                <a:solidFill>
                  <a:srgbClr val="008000"/>
                </a:solidFill>
              </a:rPr>
              <a:t>：</a:t>
            </a:r>
            <a:r>
              <a:rPr lang="zh-CN" altLang="en-US" b="0" dirty="0"/>
              <a:t>权也称位权，指某一位</a:t>
            </a:r>
            <a:r>
              <a:rPr lang="en-US" altLang="zh-CN" b="0" dirty="0"/>
              <a:t>i</a:t>
            </a:r>
            <a:r>
              <a:rPr lang="zh-CN" altLang="en-US" b="0" dirty="0"/>
              <a:t>上的数码的权重值，即权与数码所处的位置</a:t>
            </a:r>
            <a:r>
              <a:rPr lang="en-US" altLang="zh-CN" b="0" dirty="0"/>
              <a:t>i</a:t>
            </a:r>
            <a:r>
              <a:rPr lang="zh-CN" altLang="en-US" b="0" dirty="0"/>
              <a:t>有关。 </a:t>
            </a:r>
            <a:r>
              <a:rPr lang="en-US" altLang="zh-CN" b="0" dirty="0"/>
              <a:t>W</a:t>
            </a:r>
            <a:r>
              <a:rPr lang="en-US" altLang="zh-CN" b="0" baseline="-25000" dirty="0"/>
              <a:t>i</a:t>
            </a:r>
            <a:r>
              <a:rPr lang="en-US" altLang="zh-CN" b="0" dirty="0"/>
              <a:t> </a:t>
            </a:r>
            <a:r>
              <a:rPr lang="zh-CN" altLang="en-US" b="0" dirty="0"/>
              <a:t>＝</a:t>
            </a:r>
            <a:r>
              <a:rPr lang="en-US" altLang="zh-CN" b="0" dirty="0"/>
              <a:t>R</a:t>
            </a:r>
            <a:r>
              <a:rPr lang="en-US" altLang="zh-CN" b="0" baseline="30000" dirty="0"/>
              <a:t>i</a:t>
            </a:r>
            <a:r>
              <a:rPr lang="zh-CN" altLang="en-US" b="0" dirty="0"/>
              <a:t>。</a:t>
            </a:r>
          </a:p>
          <a:p>
            <a:pPr eaLnBrk="1" hangingPunct="1">
              <a:buClr>
                <a:schemeClr val="hlink"/>
              </a:buClr>
              <a:buSzTx/>
              <a:buFont typeface="Wingdings" panose="05000000000000000000" pitchFamily="2" charset="2"/>
            </a:pPr>
            <a:r>
              <a:rPr lang="zh-CN" altLang="en-US" sz="2400" b="0" dirty="0"/>
              <a:t>假设任意数值</a:t>
            </a:r>
            <a:r>
              <a:rPr lang="en-US" altLang="zh-CN" sz="2400" b="0" dirty="0"/>
              <a:t>N</a:t>
            </a:r>
            <a:r>
              <a:rPr lang="zh-CN" altLang="en-US" sz="2400" b="0" dirty="0"/>
              <a:t>用</a:t>
            </a:r>
            <a:r>
              <a:rPr lang="en-US" altLang="zh-CN" sz="2400" b="0" dirty="0"/>
              <a:t>R</a:t>
            </a:r>
            <a:r>
              <a:rPr lang="zh-CN" altLang="en-US" sz="2400" b="0" dirty="0"/>
              <a:t>进制数来表示，形式为：</a:t>
            </a:r>
          </a:p>
          <a:p>
            <a:pPr eaLnBrk="1" hangingPunct="1">
              <a:buClr>
                <a:schemeClr val="hlink"/>
              </a:buClr>
              <a:buSzTx/>
              <a:buFont typeface="Wingdings" panose="05000000000000000000" pitchFamily="2" charset="2"/>
              <a:buNone/>
            </a:pPr>
            <a:endParaRPr lang="zh-CN" altLang="en-US" sz="2400" b="0" dirty="0"/>
          </a:p>
          <a:p>
            <a:pPr eaLnBrk="1" hangingPunct="1">
              <a:buClr>
                <a:schemeClr val="hlink"/>
              </a:buClr>
              <a:buSzTx/>
              <a:buFont typeface="Wingdings" panose="05000000000000000000" pitchFamily="2" charset="2"/>
              <a:buNone/>
            </a:pPr>
            <a:endParaRPr lang="zh-CN" altLang="en-US" sz="2400" b="0" dirty="0"/>
          </a:p>
          <a:p>
            <a:pPr eaLnBrk="1" hangingPunct="1">
              <a:buClr>
                <a:schemeClr val="hlink"/>
              </a:buClr>
              <a:buSzTx/>
              <a:buFont typeface="Wingdings" panose="05000000000000000000" pitchFamily="2" charset="2"/>
              <a:buNone/>
            </a:pPr>
            <a:endParaRPr lang="zh-CN" altLang="en-US" sz="2400" b="0" dirty="0"/>
          </a:p>
          <a:p>
            <a:pPr lvl="1" eaLnBrk="1" hangingPunct="1">
              <a:spcAft>
                <a:spcPct val="20000"/>
              </a:spcAft>
              <a:buClr>
                <a:schemeClr val="accent1"/>
              </a:buClr>
              <a:buFont typeface="Wingdings" panose="05000000000000000000" pitchFamily="2" charset="2"/>
            </a:pPr>
            <a:r>
              <a:rPr lang="zh-CN" altLang="en-US" b="0" dirty="0"/>
              <a:t>其中，</a:t>
            </a:r>
            <a:r>
              <a:rPr lang="en-US" altLang="zh-CN" b="0" dirty="0"/>
              <a:t>D</a:t>
            </a:r>
            <a:r>
              <a:rPr lang="en-US" altLang="zh-CN" b="0" baseline="-25000" dirty="0"/>
              <a:t>i</a:t>
            </a:r>
            <a:r>
              <a:rPr lang="zh-CN" altLang="en-US" b="0" dirty="0"/>
              <a:t>为该进制的基本符号，</a:t>
            </a:r>
            <a:r>
              <a:rPr lang="en-US" altLang="zh-CN" b="0" dirty="0"/>
              <a:t>D</a:t>
            </a:r>
            <a:r>
              <a:rPr lang="en-US" altLang="zh-CN" b="0" baseline="-25000" dirty="0"/>
              <a:t>i</a:t>
            </a:r>
            <a:r>
              <a:rPr lang="en-US" altLang="zh-CN" b="0" dirty="0"/>
              <a:t>∈[0</a:t>
            </a:r>
            <a:r>
              <a:rPr lang="zh-CN" altLang="en-US" b="0" dirty="0"/>
              <a:t>，</a:t>
            </a:r>
            <a:r>
              <a:rPr lang="en-US" altLang="zh-CN" b="0" dirty="0"/>
              <a:t>R-1]</a:t>
            </a:r>
            <a:r>
              <a:rPr lang="zh-CN" altLang="en-US" b="0" dirty="0"/>
              <a:t>，</a:t>
            </a:r>
            <a:r>
              <a:rPr lang="en-US" altLang="zh-CN" b="0" dirty="0"/>
              <a:t>i =  -k</a:t>
            </a:r>
            <a:r>
              <a:rPr lang="zh-CN" altLang="en-US" b="0" dirty="0"/>
              <a:t>， </a:t>
            </a:r>
            <a:r>
              <a:rPr lang="en-US" altLang="zh-CN" b="0" dirty="0"/>
              <a:t>-k+1</a:t>
            </a:r>
            <a:r>
              <a:rPr lang="zh-CN" altLang="en-US" b="0" dirty="0"/>
              <a:t>， </a:t>
            </a:r>
            <a:r>
              <a:rPr lang="en-US" altLang="zh-CN" b="0" dirty="0">
                <a:latin typeface="Arial" panose="020B0604020202020204" pitchFamily="34" charset="0"/>
              </a:rPr>
              <a:t>……</a:t>
            </a:r>
            <a:r>
              <a:rPr lang="zh-CN" altLang="en-US" b="0" dirty="0"/>
              <a:t>，</a:t>
            </a:r>
            <a:r>
              <a:rPr lang="en-US" altLang="zh-CN" b="0" dirty="0"/>
              <a:t>m-1</a:t>
            </a:r>
            <a:r>
              <a:rPr lang="zh-CN" altLang="en-US" b="0" dirty="0"/>
              <a:t>；小数点在</a:t>
            </a:r>
            <a:r>
              <a:rPr lang="en-US" altLang="zh-CN" b="0" dirty="0"/>
              <a:t>D</a:t>
            </a:r>
            <a:r>
              <a:rPr lang="en-US" altLang="zh-CN" sz="1200" b="0" dirty="0"/>
              <a:t>0</a:t>
            </a:r>
            <a:r>
              <a:rPr lang="zh-CN" altLang="en-US" b="0" dirty="0"/>
              <a:t>和</a:t>
            </a:r>
            <a:r>
              <a:rPr lang="en-US" altLang="zh-CN" b="0" dirty="0"/>
              <a:t>D</a:t>
            </a:r>
            <a:r>
              <a:rPr lang="en-US" altLang="zh-CN" sz="1200" b="0" dirty="0"/>
              <a:t>-1</a:t>
            </a:r>
            <a:r>
              <a:rPr lang="zh-CN" altLang="en-US" b="0" dirty="0"/>
              <a:t>之间。</a:t>
            </a:r>
          </a:p>
        </p:txBody>
      </p:sp>
      <p:sp>
        <p:nvSpPr>
          <p:cNvPr id="9220" name="Rectangle 4"/>
          <p:cNvSpPr/>
          <p:nvPr/>
        </p:nvSpPr>
        <p:spPr>
          <a:xfrm>
            <a:off x="0" y="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9221" name="Object 5"/>
          <p:cNvGraphicFramePr>
            <a:graphicFrameLocks noGrp="1"/>
          </p:cNvGraphicFramePr>
          <p:nvPr>
            <p:ph sz="half" idx="2"/>
          </p:nvPr>
        </p:nvGraphicFramePr>
        <p:xfrm>
          <a:off x="2627313" y="4292600"/>
          <a:ext cx="2452687" cy="1355725"/>
        </p:xfrm>
        <a:graphic>
          <a:graphicData uri="http://schemas.openxmlformats.org/presentationml/2006/ole">
            <mc:AlternateContent xmlns:mc="http://schemas.openxmlformats.org/markup-compatibility/2006">
              <mc:Choice xmlns:v="urn:schemas-microsoft-com:vml" Requires="v">
                <p:oleObj r:id="rId2" imgW="1144270" imgH="483235" progId="Equation.3">
                  <p:embed/>
                </p:oleObj>
              </mc:Choice>
              <mc:Fallback>
                <p:oleObj r:id="rId2" imgW="1144270" imgH="483235" progId="Equation.3">
                  <p:embed/>
                  <p:pic>
                    <p:nvPicPr>
                      <p:cNvPr id="0" name="图片 3079"/>
                      <p:cNvPicPr/>
                      <p:nvPr/>
                    </p:nvPicPr>
                    <p:blipFill>
                      <a:blip r:embed="rId3"/>
                      <a:stretch>
                        <a:fillRect/>
                      </a:stretch>
                    </p:blipFill>
                    <p:spPr>
                      <a:xfrm>
                        <a:off x="2627313" y="4292600"/>
                        <a:ext cx="2452687" cy="1355725"/>
                      </a:xfrm>
                      <a:prstGeom prst="rect">
                        <a:avLst/>
                      </a:prstGeom>
                      <a:noFill/>
                      <a:ln w="38100">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3"/>
          <p:cNvSpPr>
            <a:spLocks noGrp="1"/>
          </p:cNvSpPr>
          <p:nvPr>
            <p:ph type="title"/>
          </p:nvPr>
        </p:nvSpPr>
        <p:spPr/>
        <p:txBody>
          <a:bodyPr anchor="ctr" anchorCtr="0"/>
          <a:lstStyle/>
          <a:p>
            <a:r>
              <a:rPr lang="zh-CN" altLang="en-US"/>
              <a:t>大小端模式（例）</a:t>
            </a:r>
          </a:p>
        </p:txBody>
      </p:sp>
      <p:pic>
        <p:nvPicPr>
          <p:cNvPr id="55298" name="图片 4"/>
          <p:cNvPicPr>
            <a:picLocks noChangeAspect="1"/>
          </p:cNvPicPr>
          <p:nvPr/>
        </p:nvPicPr>
        <p:blipFill>
          <a:blip r:embed="rId2"/>
          <a:stretch>
            <a:fillRect/>
          </a:stretch>
        </p:blipFill>
        <p:spPr>
          <a:xfrm>
            <a:off x="152400" y="1544638"/>
            <a:ext cx="8839200" cy="2063750"/>
          </a:xfrm>
          <a:prstGeom prst="rect">
            <a:avLst/>
          </a:prstGeom>
          <a:noFill/>
          <a:ln w="9525">
            <a:noFill/>
          </a:ln>
        </p:spPr>
      </p:pic>
      <p:sp>
        <p:nvSpPr>
          <p:cNvPr id="57347" name="Rectangle 3"/>
          <p:cNvSpPr>
            <a:spLocks noGrp="1"/>
          </p:cNvSpPr>
          <p:nvPr>
            <p:ph idx="1"/>
          </p:nvPr>
        </p:nvSpPr>
        <p:spPr>
          <a:xfrm>
            <a:off x="287338" y="1143000"/>
            <a:ext cx="5497513" cy="401638"/>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en-US" altLang="zh-CN"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20XX</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年 硕士研究生入学统考试题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2" name="Rectangle 3"/>
          <p:cNvSpPr>
            <a:spLocks noGrp="1"/>
          </p:cNvSpPr>
          <p:nvPr/>
        </p:nvSpPr>
        <p:spPr>
          <a:xfrm>
            <a:off x="3514725" y="3228975"/>
            <a:ext cx="1454150" cy="401638"/>
          </a:xfrm>
          <a:prstGeom prst="rect">
            <a:avLst/>
          </a:prstGeom>
          <a:noFill/>
          <a:ln w="9525">
            <a:noFill/>
            <a:miter/>
          </a:ln>
        </p:spPr>
        <p:txBody>
          <a:bodyPr wrap="square" lIns="91440" tIns="45720" rIns="91440" bIns="45720"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pPr marL="0" indent="0" eaLnBrk="1" fontAlgn="base" hangingPunct="1">
              <a:lnSpc>
                <a:spcPct val="90000"/>
              </a:lnSpc>
              <a:buNone/>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答案 </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eaLnBrk="1" fontAlgn="base" hangingPunct="1">
              <a:lnSpc>
                <a:spcPct val="90000"/>
              </a:lnSpc>
            </a:pPr>
            <a:endParaRPr lang="en-US" altLang="zh-CN" strike="noStrike" baseline="30000" noProof="1"/>
          </a:p>
        </p:txBody>
      </p:sp>
      <p:pic>
        <p:nvPicPr>
          <p:cNvPr id="4" name="图片 3"/>
          <p:cNvPicPr>
            <a:picLocks noChangeAspect="1"/>
          </p:cNvPicPr>
          <p:nvPr/>
        </p:nvPicPr>
        <p:blipFill>
          <a:blip r:embed="rId3"/>
          <a:stretch>
            <a:fillRect/>
          </a:stretch>
        </p:blipFill>
        <p:spPr>
          <a:xfrm>
            <a:off x="539750" y="4293235"/>
            <a:ext cx="5356860" cy="147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ppt_x</p:attrName>
                                        </p:attrNameLst>
                                      </p:cBhvr>
                                      <p:tavLst>
                                        <p:tav tm="0">
                                          <p:val>
                                            <p:strVal val="#ppt_x"/>
                                          </p:val>
                                        </p:tav>
                                        <p:tav tm="100000">
                                          <p:val>
                                            <p:strVal val="#ppt_x"/>
                                          </p:val>
                                        </p:tav>
                                      </p:tavLst>
                                    </p:anim>
                                    <p:anim calcmode="lin" valueType="num">
                                      <p:cBhvr>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000"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6322" name="Rectangle 2"/>
          <p:cNvSpPr>
            <a:spLocks noGrp="1"/>
          </p:cNvSpPr>
          <p:nvPr>
            <p:ph type="title"/>
          </p:nvPr>
        </p:nvSpPr>
        <p:spPr/>
        <p:txBody>
          <a:bodyPr wrap="square" lIns="91440" tIns="45720" rIns="91440" bIns="45720" anchor="ctr" anchorCtr="0"/>
          <a:lstStyle/>
          <a:p>
            <a:pPr eaLnBrk="1" hangingPunct="1"/>
            <a:r>
              <a:rPr lang="en-US" altLang="zh-CN" dirty="0"/>
              <a:t>2.4 </a:t>
            </a:r>
            <a:r>
              <a:rPr lang="zh-CN" altLang="en-US" dirty="0"/>
              <a:t>浮点机器数的表示方法</a:t>
            </a:r>
          </a:p>
        </p:txBody>
      </p:sp>
      <p:sp>
        <p:nvSpPr>
          <p:cNvPr id="121862" name="AutoShape 6"/>
          <p:cNvSpPr>
            <a:spLocks noChangeArrowheads="1"/>
          </p:cNvSpPr>
          <p:nvPr/>
        </p:nvSpPr>
        <p:spPr bwMode="gray">
          <a:xfrm>
            <a:off x="2000250" y="1473200"/>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24" name="Text Box 8"/>
          <p:cNvSpPr txBox="1"/>
          <p:nvPr/>
        </p:nvSpPr>
        <p:spPr>
          <a:xfrm>
            <a:off x="2228850" y="1528763"/>
            <a:ext cx="3429000"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2" action="ppaction://hlinksldjump"/>
              </a:rPr>
              <a:t>浮点机器数的格式</a:t>
            </a:r>
            <a:endParaRPr lang="zh-CN" altLang="en-US" dirty="0">
              <a:latin typeface="黑体" panose="02010609060101010101" pitchFamily="2" charset="-122"/>
              <a:ea typeface="黑体" panose="02010609060101010101" pitchFamily="2" charset="-122"/>
            </a:endParaRPr>
          </a:p>
        </p:txBody>
      </p:sp>
      <p:sp>
        <p:nvSpPr>
          <p:cNvPr id="121867" name="AutoShape 11"/>
          <p:cNvSpPr>
            <a:spLocks noChangeArrowheads="1"/>
          </p:cNvSpPr>
          <p:nvPr/>
        </p:nvSpPr>
        <p:spPr bwMode="gray">
          <a:xfrm>
            <a:off x="2000250" y="2311400"/>
            <a:ext cx="4343400"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26" name="Text Box 13"/>
          <p:cNvSpPr txBox="1"/>
          <p:nvPr/>
        </p:nvSpPr>
        <p:spPr>
          <a:xfrm>
            <a:off x="2228850" y="2366963"/>
            <a:ext cx="3927475" cy="457200"/>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浮点机器数的规格化表示</a:t>
            </a:r>
          </a:p>
        </p:txBody>
      </p:sp>
      <p:sp>
        <p:nvSpPr>
          <p:cNvPr id="121872" name="AutoShape 16"/>
          <p:cNvSpPr>
            <a:spLocks noChangeArrowheads="1"/>
          </p:cNvSpPr>
          <p:nvPr/>
        </p:nvSpPr>
        <p:spPr bwMode="gray">
          <a:xfrm>
            <a:off x="2000250" y="3149600"/>
            <a:ext cx="4343400" cy="457200"/>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28" name="Text Box 18"/>
          <p:cNvSpPr txBox="1"/>
          <p:nvPr/>
        </p:nvSpPr>
        <p:spPr>
          <a:xfrm>
            <a:off x="2228850" y="3205163"/>
            <a:ext cx="3429000" cy="457200"/>
          </a:xfrm>
          <a:prstGeom prst="rect">
            <a:avLst/>
          </a:prstGeom>
          <a:noFill/>
          <a:ln w="9525">
            <a:noFill/>
          </a:ln>
        </p:spPr>
        <p:txBody>
          <a:bodyPr anchor="t" anchorCtr="0">
            <a:spAutoFit/>
          </a:bodyPr>
          <a:lstStyle/>
          <a:p>
            <a:pPr eaLnBrk="0" hangingPunct="0"/>
            <a:r>
              <a:rPr lang="zh-CN" altLang="en-GB" dirty="0">
                <a:latin typeface="Arial" panose="020B0604020202020204" pitchFamily="34" charset="0"/>
                <a:ea typeface="黑体" panose="02010609060101010101" pitchFamily="2" charset="-122"/>
              </a:rPr>
              <a:t>   浮点数的表示范围</a:t>
            </a:r>
            <a:r>
              <a:rPr lang="zh-CN" altLang="en-GB" b="0" dirty="0">
                <a:latin typeface="Arial" panose="020B0604020202020204" pitchFamily="34" charset="0"/>
                <a:ea typeface="黑体" panose="02010609060101010101" pitchFamily="2" charset="-122"/>
              </a:rPr>
              <a:t> </a:t>
            </a:r>
            <a:endParaRPr lang="zh-CN" altLang="en-US" b="0" dirty="0">
              <a:latin typeface="Arial" panose="020B0604020202020204" pitchFamily="34" charset="0"/>
              <a:ea typeface="黑体" panose="02010609060101010101" pitchFamily="2" charset="-122"/>
            </a:endParaRPr>
          </a:p>
        </p:txBody>
      </p:sp>
      <p:grpSp>
        <p:nvGrpSpPr>
          <p:cNvPr id="56329" name="Group 21"/>
          <p:cNvGrpSpPr/>
          <p:nvPr/>
        </p:nvGrpSpPr>
        <p:grpSpPr>
          <a:xfrm>
            <a:off x="1501775" y="1393825"/>
            <a:ext cx="685800" cy="2362200"/>
            <a:chOff x="1020" y="853"/>
            <a:chExt cx="432" cy="1488"/>
          </a:xfrm>
        </p:grpSpPr>
        <p:sp>
          <p:nvSpPr>
            <p:cNvPr id="121863" name="AutoShape 7"/>
            <p:cNvSpPr>
              <a:spLocks noChangeArrowheads="1"/>
            </p:cNvSpPr>
            <p:nvPr/>
          </p:nvSpPr>
          <p:spPr bwMode="gray">
            <a:xfrm>
              <a:off x="1020" y="853"/>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31" name="Text Box 9"/>
            <p:cNvSpPr txBox="1"/>
            <p:nvPr/>
          </p:nvSpPr>
          <p:spPr>
            <a:xfrm>
              <a:off x="1122" y="903"/>
              <a:ext cx="212" cy="288"/>
            </a:xfrm>
            <a:prstGeom prst="rect">
              <a:avLst/>
            </a:prstGeom>
            <a:noFill/>
            <a:ln w="9525">
              <a:noFill/>
            </a:ln>
          </p:spPr>
          <p:txBody>
            <a:bodyPr wrap="none" anchor="t" anchorCtr="0">
              <a:spAutoFit/>
            </a:bodyPr>
            <a:lstStyle/>
            <a:p>
              <a:pPr algn="ctr" eaLnBrk="0" hangingPunct="0"/>
              <a:r>
                <a:rPr lang="en-US" altLang="zh-CN" b="0" dirty="0">
                  <a:solidFill>
                    <a:schemeClr val="bg1"/>
                  </a:solidFill>
                  <a:latin typeface="黑体" panose="02010609060101010101" pitchFamily="2" charset="-122"/>
                  <a:ea typeface="黑体" panose="02010609060101010101" pitchFamily="2" charset="-122"/>
                </a:rPr>
                <a:t>1</a:t>
              </a:r>
            </a:p>
          </p:txBody>
        </p:sp>
        <p:sp>
          <p:nvSpPr>
            <p:cNvPr id="121868" name="AutoShape 12"/>
            <p:cNvSpPr>
              <a:spLocks noChangeArrowheads="1"/>
            </p:cNvSpPr>
            <p:nvPr/>
          </p:nvSpPr>
          <p:spPr bwMode="gray">
            <a:xfrm>
              <a:off x="1020" y="1381"/>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33" name="Text Box 14"/>
            <p:cNvSpPr txBox="1"/>
            <p:nvPr/>
          </p:nvSpPr>
          <p:spPr>
            <a:xfrm>
              <a:off x="1122" y="1431"/>
              <a:ext cx="212" cy="288"/>
            </a:xfrm>
            <a:prstGeom prst="rect">
              <a:avLst/>
            </a:prstGeom>
            <a:noFill/>
            <a:ln w="9525">
              <a:noFill/>
            </a:ln>
          </p:spPr>
          <p:txBody>
            <a:bodyPr wrap="none" anchor="t" anchorCtr="0">
              <a:spAutoFit/>
            </a:bodyPr>
            <a:lstStyle/>
            <a:p>
              <a:pPr algn="ctr" eaLnBrk="0" hangingPunct="0"/>
              <a:r>
                <a:rPr lang="en-US" altLang="zh-CN" b="0" dirty="0">
                  <a:solidFill>
                    <a:schemeClr val="bg1"/>
                  </a:solidFill>
                  <a:latin typeface="黑体" panose="02010609060101010101" pitchFamily="2" charset="-122"/>
                  <a:ea typeface="黑体" panose="02010609060101010101" pitchFamily="2" charset="-122"/>
                </a:rPr>
                <a:t>2</a:t>
              </a:r>
            </a:p>
          </p:txBody>
        </p:sp>
        <p:sp>
          <p:nvSpPr>
            <p:cNvPr id="121873" name="AutoShape 17"/>
            <p:cNvSpPr>
              <a:spLocks noChangeArrowheads="1"/>
            </p:cNvSpPr>
            <p:nvPr/>
          </p:nvSpPr>
          <p:spPr bwMode="gray">
            <a:xfrm>
              <a:off x="1020" y="1909"/>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35" name="Text Box 19"/>
            <p:cNvSpPr txBox="1"/>
            <p:nvPr/>
          </p:nvSpPr>
          <p:spPr>
            <a:xfrm>
              <a:off x="1122" y="1959"/>
              <a:ext cx="212" cy="288"/>
            </a:xfrm>
            <a:prstGeom prst="rect">
              <a:avLst/>
            </a:prstGeom>
            <a:noFill/>
            <a:ln w="9525">
              <a:noFill/>
            </a:ln>
          </p:spPr>
          <p:txBody>
            <a:bodyPr wrap="none" anchor="t" anchorCtr="0">
              <a:spAutoFit/>
            </a:bodyPr>
            <a:lstStyle/>
            <a:p>
              <a:pPr algn="ctr" eaLnBrk="0" hangingPunct="0"/>
              <a:r>
                <a:rPr lang="en-US" altLang="zh-CN" b="0" dirty="0">
                  <a:solidFill>
                    <a:schemeClr val="bg1"/>
                  </a:solidFill>
                  <a:latin typeface="黑体" panose="02010609060101010101" pitchFamily="2" charset="-122"/>
                  <a:ea typeface="黑体" panose="02010609060101010101" pitchFamily="2" charset="-122"/>
                </a:rPr>
                <a:t>3</a:t>
              </a:r>
            </a:p>
          </p:txBody>
        </p:sp>
      </p:grpSp>
      <p:sp>
        <p:nvSpPr>
          <p:cNvPr id="2" name="AutoShape 11"/>
          <p:cNvSpPr>
            <a:spLocks noChangeArrowheads="1"/>
          </p:cNvSpPr>
          <p:nvPr/>
        </p:nvSpPr>
        <p:spPr bwMode="gray">
          <a:xfrm>
            <a:off x="2012950" y="4081463"/>
            <a:ext cx="4343400"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37" name="Text Box 13"/>
          <p:cNvSpPr txBox="1"/>
          <p:nvPr/>
        </p:nvSpPr>
        <p:spPr>
          <a:xfrm>
            <a:off x="2089150" y="4081463"/>
            <a:ext cx="4629150" cy="457200"/>
          </a:xfrm>
          <a:prstGeom prst="rect">
            <a:avLst/>
          </a:prstGeom>
          <a:noFill/>
          <a:ln w="9525">
            <a:noFill/>
          </a:ln>
        </p:spPr>
        <p:txBody>
          <a:bodyPr wrap="squar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en-US" altLang="zh-CN" dirty="0">
                <a:latin typeface="黑体" panose="02010609060101010101" pitchFamily="2" charset="-122"/>
                <a:ea typeface="黑体" panose="02010609060101010101" pitchFamily="2" charset="-122"/>
                <a:sym typeface="黑体" panose="02010609060101010101" pitchFamily="2" charset="-122"/>
              </a:rPr>
              <a:t>IEEE 754</a:t>
            </a:r>
            <a:r>
              <a:rPr lang="zh-CN" altLang="en-US" dirty="0">
                <a:latin typeface="黑体" panose="02010609060101010101" pitchFamily="2" charset="-122"/>
                <a:ea typeface="黑体" panose="02010609060101010101" pitchFamily="2" charset="-122"/>
              </a:rPr>
              <a:t>浮点机器数的格式</a:t>
            </a:r>
          </a:p>
        </p:txBody>
      </p:sp>
      <p:sp>
        <p:nvSpPr>
          <p:cNvPr id="56338" name="Text Box 9"/>
          <p:cNvSpPr txBox="1"/>
          <p:nvPr/>
        </p:nvSpPr>
        <p:spPr>
          <a:xfrm>
            <a:off x="1635125" y="4060825"/>
            <a:ext cx="336550" cy="457200"/>
          </a:xfrm>
          <a:prstGeom prst="rect">
            <a:avLst/>
          </a:prstGeom>
          <a:noFill/>
          <a:ln w="9525">
            <a:noFill/>
          </a:ln>
        </p:spPr>
        <p:txBody>
          <a:bodyPr wrap="none" anchor="t" anchorCtr="0">
            <a:spAutoFit/>
          </a:bodyPr>
          <a:lstStyle/>
          <a:p>
            <a:pPr algn="ctr" eaLnBrk="0" hangingPunct="0"/>
            <a:r>
              <a:rPr lang="en-US" altLang="zh-CN" b="0" dirty="0">
                <a:solidFill>
                  <a:schemeClr val="bg1"/>
                </a:solidFill>
                <a:latin typeface="黑体" panose="02010609060101010101" pitchFamily="2" charset="-122"/>
                <a:ea typeface="黑体" panose="02010609060101010101" pitchFamily="2" charset="-122"/>
              </a:rPr>
              <a:t>4</a:t>
            </a:r>
          </a:p>
        </p:txBody>
      </p:sp>
      <p:sp>
        <p:nvSpPr>
          <p:cNvPr id="7" name="AutoShape 12"/>
          <p:cNvSpPr>
            <a:spLocks noChangeArrowheads="1"/>
          </p:cNvSpPr>
          <p:nvPr/>
        </p:nvSpPr>
        <p:spPr bwMode="gray">
          <a:xfrm>
            <a:off x="1447800" y="3967163"/>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56340" name="Text Box 14"/>
          <p:cNvSpPr txBox="1"/>
          <p:nvPr/>
        </p:nvSpPr>
        <p:spPr>
          <a:xfrm>
            <a:off x="1617663" y="4081463"/>
            <a:ext cx="334962" cy="457200"/>
          </a:xfrm>
          <a:prstGeom prst="rect">
            <a:avLst/>
          </a:prstGeom>
          <a:noFill/>
          <a:ln w="9525">
            <a:noFill/>
          </a:ln>
        </p:spPr>
        <p:txBody>
          <a:bodyPr wrap="none" anchor="t" anchorCtr="0">
            <a:spAutoFit/>
          </a:bodyPr>
          <a:lstStyle/>
          <a:p>
            <a:pPr algn="ctr" eaLnBrk="0" hangingPunct="0"/>
            <a:r>
              <a:rPr lang="en-US" altLang="zh-CN" b="0" dirty="0">
                <a:solidFill>
                  <a:schemeClr val="bg1"/>
                </a:solidFill>
                <a:latin typeface="黑体" panose="02010609060101010101" pitchFamily="2" charset="-122"/>
                <a:ea typeface="黑体" panose="02010609060101010101" pitchFamily="2" charset="-122"/>
              </a:rPr>
              <a:t>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7346" name="Rectangle 2"/>
          <p:cNvSpPr>
            <a:spLocks noGrp="1"/>
          </p:cNvSpPr>
          <p:nvPr>
            <p:ph type="title"/>
          </p:nvPr>
        </p:nvSpPr>
        <p:spPr/>
        <p:txBody>
          <a:bodyPr wrap="square" lIns="91440" tIns="45720" rIns="91440" bIns="45720" anchor="ctr" anchorCtr="0"/>
          <a:lstStyle/>
          <a:p>
            <a:pPr eaLnBrk="1" hangingPunct="1"/>
            <a:r>
              <a:rPr lang="en-US" altLang="zh-CN" dirty="0"/>
              <a:t>1</a:t>
            </a:r>
            <a:r>
              <a:rPr lang="zh-CN" altLang="en-US" dirty="0"/>
              <a:t>、浮点机器数的格式</a:t>
            </a:r>
          </a:p>
        </p:txBody>
      </p:sp>
      <p:sp>
        <p:nvSpPr>
          <p:cNvPr id="57347" name="Rectangle 3"/>
          <p:cNvSpPr>
            <a:spLocks noGrp="1"/>
          </p:cNvSpPr>
          <p:nvPr>
            <p:ph type="body" sz="half" idx="1"/>
          </p:nvPr>
        </p:nvSpPr>
        <p:spPr>
          <a:xfrm>
            <a:off x="598488" y="1196975"/>
            <a:ext cx="7010400" cy="1384300"/>
          </a:xfrm>
        </p:spPr>
        <p:txBody>
          <a:bodyPr wrap="square" lIns="91440" tIns="45720" rIns="91440" bIns="45720" anchor="t" anchorCtr="0"/>
          <a:lstStyle/>
          <a:p>
            <a:pPr eaLnBrk="1" hangingPunct="1">
              <a:lnSpc>
                <a:spcPct val="80000"/>
              </a:lnSpc>
              <a:buClr>
                <a:schemeClr val="hlink"/>
              </a:buClr>
              <a:buSzTx/>
              <a:buFont typeface="Wingdings" panose="05000000000000000000" pitchFamily="2" charset="2"/>
            </a:pPr>
            <a:r>
              <a:rPr lang="zh-CN" altLang="en-GB" sz="2400" dirty="0"/>
              <a:t>浮点机器数用于表示实数，其小数点的位置由其中的阶码规定，因此是浮动的。</a:t>
            </a:r>
          </a:p>
          <a:p>
            <a:pPr eaLnBrk="1" hangingPunct="1">
              <a:lnSpc>
                <a:spcPct val="80000"/>
              </a:lnSpc>
              <a:buClr>
                <a:schemeClr val="hlink"/>
              </a:buClr>
              <a:buSzTx/>
              <a:buFont typeface="Wingdings" panose="05000000000000000000" pitchFamily="2" charset="2"/>
            </a:pPr>
            <a:r>
              <a:rPr lang="zh-CN" altLang="en-GB" sz="2400" dirty="0"/>
              <a:t>浮点数</a:t>
            </a:r>
            <a:r>
              <a:rPr lang="en-GB" altLang="zh-CN" sz="2400" dirty="0"/>
              <a:t>N</a:t>
            </a:r>
            <a:r>
              <a:rPr lang="zh-CN" altLang="en-GB" sz="2400" dirty="0"/>
              <a:t>的构成：</a:t>
            </a:r>
          </a:p>
        </p:txBody>
      </p:sp>
      <p:graphicFrame>
        <p:nvGraphicFramePr>
          <p:cNvPr id="57348" name="Object 5"/>
          <p:cNvGraphicFramePr>
            <a:graphicFrameLocks noGrp="1"/>
          </p:cNvGraphicFramePr>
          <p:nvPr>
            <p:ph sz="half" idx="2"/>
          </p:nvPr>
        </p:nvGraphicFramePr>
        <p:xfrm>
          <a:off x="3571875" y="1857375"/>
          <a:ext cx="2170113" cy="733425"/>
        </p:xfrm>
        <a:graphic>
          <a:graphicData uri="http://schemas.openxmlformats.org/presentationml/2006/ole">
            <mc:AlternateContent xmlns:mc="http://schemas.openxmlformats.org/markup-compatibility/2006">
              <mc:Choice xmlns:v="urn:schemas-microsoft-com:vml" Requires="v">
                <p:oleObj r:id="rId2" imgW="838835" imgH="215900" progId="Equation.3">
                  <p:embed/>
                </p:oleObj>
              </mc:Choice>
              <mc:Fallback>
                <p:oleObj r:id="rId2" imgW="838835" imgH="215900" progId="Equation.3">
                  <p:embed/>
                  <p:pic>
                    <p:nvPicPr>
                      <p:cNvPr id="0" name="图片 3088"/>
                      <p:cNvPicPr/>
                      <p:nvPr/>
                    </p:nvPicPr>
                    <p:blipFill>
                      <a:blip r:embed="rId3"/>
                      <a:stretch>
                        <a:fillRect/>
                      </a:stretch>
                    </p:blipFill>
                    <p:spPr>
                      <a:xfrm>
                        <a:off x="3571875" y="1857375"/>
                        <a:ext cx="2170113" cy="733425"/>
                      </a:xfrm>
                      <a:prstGeom prst="rect">
                        <a:avLst/>
                      </a:prstGeom>
                      <a:noFill/>
                      <a:ln w="38100">
                        <a:miter/>
                      </a:ln>
                    </p:spPr>
                  </p:pic>
                </p:oleObj>
              </mc:Fallback>
            </mc:AlternateContent>
          </a:graphicData>
        </a:graphic>
      </p:graphicFrame>
      <p:sp>
        <p:nvSpPr>
          <p:cNvPr id="108550" name="Rectangle 6"/>
          <p:cNvSpPr/>
          <p:nvPr/>
        </p:nvSpPr>
        <p:spPr>
          <a:xfrm>
            <a:off x="642938" y="2500313"/>
            <a:ext cx="7772400" cy="576262"/>
          </a:xfrm>
          <a:prstGeom prst="rect">
            <a:avLst/>
          </a:prstGeom>
          <a:noFill/>
          <a:ln w="9525">
            <a:noFill/>
          </a:ln>
        </p:spPr>
        <p:txBody>
          <a:bodyPr anchor="t" anchorCtr="0"/>
          <a:lstStyle/>
          <a:p>
            <a:pPr marL="342900" indent="-342900">
              <a:spcBef>
                <a:spcPct val="20000"/>
              </a:spcBef>
              <a:buClr>
                <a:schemeClr val="hlink"/>
              </a:buClr>
              <a:buFont typeface="Wingdings" panose="05000000000000000000" pitchFamily="2" charset="2"/>
              <a:buChar char="v"/>
            </a:pPr>
            <a:r>
              <a:rPr lang="zh-CN" altLang="en-US" dirty="0">
                <a:latin typeface="黑体" panose="02010609060101010101" pitchFamily="2" charset="-122"/>
                <a:ea typeface="黑体" panose="02010609060101010101" pitchFamily="2" charset="-122"/>
              </a:rPr>
              <a:t>浮点数的格式：</a:t>
            </a:r>
            <a:r>
              <a:rPr lang="zh-CN" altLang="en-US" dirty="0">
                <a:solidFill>
                  <a:srgbClr val="CC0000"/>
                </a:solidFill>
                <a:latin typeface="黑体" panose="02010609060101010101" pitchFamily="2" charset="-122"/>
                <a:ea typeface="黑体" panose="02010609060101010101" pitchFamily="2" charset="-122"/>
              </a:rPr>
              <a:t>阶码的底是隐含规定的（</a:t>
            </a:r>
            <a:r>
              <a:rPr lang="en-US" altLang="zh-CN" dirty="0">
                <a:solidFill>
                  <a:srgbClr val="CC0000"/>
                </a:solidFill>
                <a:latin typeface="黑体" panose="02010609060101010101" pitchFamily="2" charset="-122"/>
                <a:ea typeface="黑体" panose="02010609060101010101" pitchFamily="2" charset="-122"/>
              </a:rPr>
              <a:t>2/8/16</a:t>
            </a:r>
            <a:r>
              <a:rPr lang="zh-CN" altLang="en-US" dirty="0">
                <a:solidFill>
                  <a:srgbClr val="CC0000"/>
                </a:solidFill>
                <a:latin typeface="黑体" panose="02010609060101010101" pitchFamily="2" charset="-122"/>
                <a:ea typeface="黑体" panose="02010609060101010101" pitchFamily="2" charset="-122"/>
              </a:rPr>
              <a:t>）</a:t>
            </a:r>
          </a:p>
        </p:txBody>
      </p:sp>
      <p:graphicFrame>
        <p:nvGraphicFramePr>
          <p:cNvPr id="108551" name="Object 7"/>
          <p:cNvGraphicFramePr/>
          <p:nvPr/>
        </p:nvGraphicFramePr>
        <p:xfrm>
          <a:off x="642938" y="2928938"/>
          <a:ext cx="7058025" cy="1266825"/>
        </p:xfrm>
        <a:graphic>
          <a:graphicData uri="http://schemas.openxmlformats.org/presentationml/2006/ole">
            <mc:AlternateContent xmlns:mc="http://schemas.openxmlformats.org/markup-compatibility/2006">
              <mc:Choice xmlns:v="urn:schemas-microsoft-com:vml" Requires="v">
                <p:oleObj r:id="rId4" imgW="3342005" imgH="662305" progId="Visio.Drawing.11">
                  <p:embed/>
                </p:oleObj>
              </mc:Choice>
              <mc:Fallback>
                <p:oleObj r:id="rId4" imgW="3342005" imgH="662305" progId="Visio.Drawing.11">
                  <p:embed/>
                  <p:pic>
                    <p:nvPicPr>
                      <p:cNvPr id="0" name="图片 3087"/>
                      <p:cNvPicPr/>
                      <p:nvPr/>
                    </p:nvPicPr>
                    <p:blipFill>
                      <a:blip r:embed="rId5"/>
                      <a:stretch>
                        <a:fillRect/>
                      </a:stretch>
                    </p:blipFill>
                    <p:spPr>
                      <a:xfrm>
                        <a:off x="642938" y="2928938"/>
                        <a:ext cx="7058025" cy="1266825"/>
                      </a:xfrm>
                      <a:prstGeom prst="rect">
                        <a:avLst/>
                      </a:prstGeom>
                      <a:noFill/>
                      <a:ln w="38100">
                        <a:noFill/>
                        <a:miter/>
                      </a:ln>
                    </p:spPr>
                  </p:pic>
                </p:oleObj>
              </mc:Fallback>
            </mc:AlternateContent>
          </a:graphicData>
        </a:graphic>
      </p:graphicFrame>
      <p:grpSp>
        <p:nvGrpSpPr>
          <p:cNvPr id="2" name="Group 8"/>
          <p:cNvGrpSpPr/>
          <p:nvPr/>
        </p:nvGrpSpPr>
        <p:grpSpPr>
          <a:xfrm>
            <a:off x="4429125" y="3357563"/>
            <a:ext cx="1512888" cy="1030287"/>
            <a:chOff x="2835" y="2024"/>
            <a:chExt cx="1088" cy="1035"/>
          </a:xfrm>
        </p:grpSpPr>
        <p:sp>
          <p:nvSpPr>
            <p:cNvPr id="57352" name="Line 9"/>
            <p:cNvSpPr/>
            <p:nvPr/>
          </p:nvSpPr>
          <p:spPr>
            <a:xfrm>
              <a:off x="3216" y="2024"/>
              <a:ext cx="0" cy="63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57353" name="Text Box 10"/>
            <p:cNvSpPr txBox="1"/>
            <p:nvPr/>
          </p:nvSpPr>
          <p:spPr>
            <a:xfrm>
              <a:off x="2835" y="2660"/>
              <a:ext cx="1088" cy="399"/>
            </a:xfrm>
            <a:prstGeom prst="rect">
              <a:avLst/>
            </a:prstGeom>
            <a:noFill/>
            <a:ln w="9525">
              <a:noFill/>
            </a:ln>
          </p:spPr>
          <p:txBody>
            <a:bodyPr anchor="t" anchorCtr="0">
              <a:spAutoFit/>
            </a:bodyPr>
            <a:lstStyle/>
            <a:p>
              <a:pPr>
                <a:spcBef>
                  <a:spcPct val="50000"/>
                </a:spcBef>
              </a:pPr>
              <a:r>
                <a:rPr lang="zh-CN" altLang="en-US" sz="2000" dirty="0">
                  <a:solidFill>
                    <a:srgbClr val="006600"/>
                  </a:solidFill>
                  <a:latin typeface="黑体" panose="02010609060101010101" pitchFamily="2" charset="-122"/>
                  <a:ea typeface="黑体" panose="02010609060101010101" pitchFamily="2" charset="-122"/>
                </a:rPr>
                <a:t>小数点位置</a:t>
              </a:r>
            </a:p>
          </p:txBody>
        </p:sp>
        <p:sp>
          <p:nvSpPr>
            <p:cNvPr id="57354" name="Line 11"/>
            <p:cNvSpPr/>
            <p:nvPr/>
          </p:nvSpPr>
          <p:spPr>
            <a:xfrm>
              <a:off x="3515" y="2024"/>
              <a:ext cx="0" cy="63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grpSp>
      <p:sp>
        <p:nvSpPr>
          <p:cNvPr id="108556" name="Rectangle 12"/>
          <p:cNvSpPr/>
          <p:nvPr/>
        </p:nvSpPr>
        <p:spPr>
          <a:xfrm>
            <a:off x="428625" y="4286250"/>
            <a:ext cx="7429500" cy="2428875"/>
          </a:xfrm>
          <a:prstGeom prst="rect">
            <a:avLst/>
          </a:prstGeom>
          <a:noFill/>
          <a:ln w="9525">
            <a:noFill/>
          </a:ln>
        </p:spPr>
        <p:txBody>
          <a:bodyPr anchor="t" anchorCtr="0"/>
          <a:lstStyle/>
          <a:p>
            <a:pPr marL="742950" lvl="1" indent="-285750" eaLnBrk="1" hangingPunct="1">
              <a:spcBef>
                <a:spcPct val="20000"/>
              </a:spcBef>
              <a:buClr>
                <a:schemeClr val="accent1"/>
              </a:buClr>
              <a:buFont typeface="Wingdings" panose="05000000000000000000" pitchFamily="2" charset="2"/>
              <a:buChar char="§"/>
            </a:pPr>
            <a:r>
              <a:rPr lang="en-US" altLang="zh-CN" dirty="0">
                <a:latin typeface="黑体" panose="02010609060101010101" pitchFamily="2" charset="-122"/>
                <a:ea typeface="黑体" panose="02010609060101010101" pitchFamily="2" charset="-122"/>
              </a:rPr>
              <a:t>E</a:t>
            </a:r>
            <a:r>
              <a:rPr lang="zh-CN" altLang="en-US" dirty="0">
                <a:latin typeface="黑体" panose="02010609060101010101" pitchFamily="2" charset="-122"/>
                <a:ea typeface="黑体" panose="02010609060101010101" pitchFamily="2" charset="-122"/>
              </a:rPr>
              <a:t>为阶，包括阶符</a:t>
            </a:r>
            <a:r>
              <a:rPr lang="en-US" altLang="zh-CN" dirty="0">
                <a:latin typeface="黑体" panose="02010609060101010101" pitchFamily="2" charset="-122"/>
                <a:ea typeface="黑体" panose="02010609060101010101" pitchFamily="2" charset="-122"/>
              </a:rPr>
              <a:t>Es</a:t>
            </a:r>
            <a:r>
              <a:rPr lang="zh-CN" altLang="en-US" dirty="0">
                <a:latin typeface="黑体" panose="02010609060101010101" pitchFamily="2" charset="-122"/>
                <a:ea typeface="黑体" panose="02010609060101010101" pitchFamily="2" charset="-122"/>
              </a:rPr>
              <a:t>和阶码</a:t>
            </a:r>
            <a:r>
              <a:rPr lang="en-US" altLang="zh-CN" dirty="0">
                <a:latin typeface="黑体" panose="02010609060101010101" pitchFamily="2" charset="-122"/>
                <a:ea typeface="黑体" panose="02010609060101010101" pitchFamily="2" charset="-122"/>
              </a:rPr>
              <a:t>Em(</a:t>
            </a:r>
            <a:r>
              <a:rPr lang="zh-CN" altLang="en-US" dirty="0">
                <a:latin typeface="黑体" panose="02010609060101010101" pitchFamily="2" charset="-122"/>
                <a:ea typeface="黑体" panose="02010609060101010101" pitchFamily="2" charset="-122"/>
              </a:rPr>
              <a:t>整数</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a:t>
            </a:r>
            <a:r>
              <a:rPr lang="zh-CN" altLang="en-US" dirty="0">
                <a:solidFill>
                  <a:srgbClr val="FF0000"/>
                </a:solidFill>
                <a:latin typeface="黑体" panose="02010609060101010101" pitchFamily="2" charset="-122"/>
                <a:ea typeface="黑体" panose="02010609060101010101" pitchFamily="2" charset="-122"/>
              </a:rPr>
              <a:t>阶码</a:t>
            </a:r>
            <a:r>
              <a:rPr lang="zh-CN" altLang="en-US" dirty="0">
                <a:latin typeface="黑体" panose="02010609060101010101" pitchFamily="2" charset="-122"/>
                <a:ea typeface="黑体" panose="02010609060101010101" pitchFamily="2" charset="-122"/>
              </a:rPr>
              <a:t>位数决定了浮点数的表数范围，</a:t>
            </a:r>
            <a:r>
              <a:rPr lang="zh-CN" altLang="en-US" u="sng" dirty="0">
                <a:solidFill>
                  <a:srgbClr val="FF0000"/>
                </a:solidFill>
                <a:latin typeface="黑体" panose="02010609060101010101" pitchFamily="2" charset="-122"/>
                <a:ea typeface="黑体" panose="02010609060101010101" pitchFamily="2" charset="-122"/>
              </a:rPr>
              <a:t>一般</a:t>
            </a:r>
            <a:r>
              <a:rPr lang="zh-CN" altLang="en-US" dirty="0">
                <a:solidFill>
                  <a:srgbClr val="002060"/>
                </a:solidFill>
                <a:latin typeface="黑体" panose="02010609060101010101" pitchFamily="2" charset="-122"/>
                <a:ea typeface="黑体" panose="02010609060101010101" pitchFamily="2" charset="-122"/>
              </a:rPr>
              <a:t>采用移码</a:t>
            </a:r>
            <a:r>
              <a:rPr lang="zh-CN" altLang="en-GB" dirty="0">
                <a:solidFill>
                  <a:srgbClr val="003399"/>
                </a:solidFill>
                <a:latin typeface="黑体" panose="02010609060101010101" pitchFamily="2" charset="-122"/>
                <a:ea typeface="黑体" panose="02010609060101010101" pitchFamily="2" charset="-122"/>
              </a:rPr>
              <a:t>表示</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marL="742950" lvl="1" indent="-285750" eaLnBrk="1" hangingPunct="1">
              <a:spcBef>
                <a:spcPct val="20000"/>
              </a:spcBef>
              <a:buClr>
                <a:schemeClr val="accent1"/>
              </a:buClr>
              <a:buFont typeface="Wingdings" panose="05000000000000000000" pitchFamily="2" charset="2"/>
              <a:buChar char="§"/>
            </a:pPr>
            <a:r>
              <a:rPr lang="en-US" altLang="zh-CN" dirty="0">
                <a:latin typeface="黑体" panose="02010609060101010101" pitchFamily="2" charset="-122"/>
                <a:ea typeface="黑体" panose="02010609060101010101" pitchFamily="2" charset="-122"/>
              </a:rPr>
              <a:t>M</a:t>
            </a:r>
            <a:r>
              <a:rPr lang="zh-CN" altLang="en-US" dirty="0">
                <a:latin typeface="黑体" panose="02010609060101010101" pitchFamily="2" charset="-122"/>
                <a:ea typeface="黑体" panose="02010609060101010101" pitchFamily="2" charset="-122"/>
              </a:rPr>
              <a:t>为</a:t>
            </a:r>
            <a:r>
              <a:rPr lang="zh-CN" altLang="en-US" dirty="0">
                <a:solidFill>
                  <a:srgbClr val="FF0000"/>
                </a:solidFill>
                <a:latin typeface="黑体" panose="02010609060101010101" pitchFamily="2" charset="-122"/>
                <a:ea typeface="黑体" panose="02010609060101010101" pitchFamily="2" charset="-122"/>
              </a:rPr>
              <a:t>尾数</a:t>
            </a:r>
            <a:r>
              <a:rPr lang="zh-CN" altLang="en-US" dirty="0">
                <a:latin typeface="黑体" panose="02010609060101010101" pitchFamily="2" charset="-122"/>
                <a:ea typeface="黑体" panose="02010609060101010101" pitchFamily="2" charset="-122"/>
              </a:rPr>
              <a:t>，包括数符</a:t>
            </a:r>
            <a:r>
              <a:rPr lang="en-US" altLang="zh-CN" dirty="0">
                <a:latin typeface="黑体" panose="02010609060101010101" pitchFamily="2" charset="-122"/>
                <a:ea typeface="黑体" panose="02010609060101010101" pitchFamily="2" charset="-122"/>
              </a:rPr>
              <a:t>Ms</a:t>
            </a:r>
            <a:r>
              <a:rPr lang="zh-CN" altLang="en-US" dirty="0">
                <a:latin typeface="黑体" panose="02010609060101010101" pitchFamily="2" charset="-122"/>
                <a:ea typeface="黑体" panose="02010609060101010101" pitchFamily="2" charset="-122"/>
              </a:rPr>
              <a:t>和尾数</a:t>
            </a:r>
            <a:r>
              <a:rPr lang="en-US" altLang="zh-CN" dirty="0">
                <a:latin typeface="黑体" panose="02010609060101010101" pitchFamily="2" charset="-122"/>
                <a:ea typeface="黑体" panose="02010609060101010101" pitchFamily="2" charset="-122"/>
              </a:rPr>
              <a:t>M(</a:t>
            </a:r>
            <a:r>
              <a:rPr lang="zh-CN" altLang="en-US" dirty="0">
                <a:latin typeface="黑体" panose="02010609060101010101" pitchFamily="2" charset="-122"/>
                <a:ea typeface="黑体" panose="02010609060101010101" pitchFamily="2" charset="-122"/>
              </a:rPr>
              <a:t>整数</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，表示数的精度和正负。</a:t>
            </a:r>
            <a:r>
              <a:rPr lang="zh-CN" altLang="en-GB" u="sng" dirty="0">
                <a:solidFill>
                  <a:srgbClr val="FF0000"/>
                </a:solidFill>
                <a:latin typeface="黑体" panose="02010609060101010101" pitchFamily="2" charset="-122"/>
                <a:ea typeface="黑体" panose="02010609060101010101" pitchFamily="2" charset="-122"/>
              </a:rPr>
              <a:t>一般</a:t>
            </a:r>
            <a:r>
              <a:rPr lang="zh-CN" altLang="en-GB" dirty="0">
                <a:solidFill>
                  <a:schemeClr val="tx1"/>
                </a:solidFill>
                <a:latin typeface="黑体" panose="02010609060101010101" pitchFamily="2" charset="-122"/>
                <a:ea typeface="黑体" panose="02010609060101010101" pitchFamily="2" charset="-122"/>
              </a:rPr>
              <a:t>采用原码或补码</a:t>
            </a:r>
            <a:r>
              <a:rPr lang="zh-CN" altLang="en-GB" dirty="0">
                <a:solidFill>
                  <a:srgbClr val="003399"/>
                </a:solidFill>
                <a:latin typeface="黑体" panose="02010609060101010101" pitchFamily="2" charset="-122"/>
                <a:ea typeface="黑体" panose="02010609060101010101" pitchFamily="2" charset="-122"/>
              </a:rPr>
              <a:t>表示。</a:t>
            </a:r>
            <a:endParaRPr lang="en-US" altLang="zh-CN" dirty="0">
              <a:latin typeface="黑体" panose="02010609060101010101" pitchFamily="2" charset="-122"/>
              <a:ea typeface="黑体" panose="02010609060101010101" pitchFamily="2" charset="-122"/>
            </a:endParaRPr>
          </a:p>
          <a:p>
            <a:pPr marL="742950" lvl="1" indent="-285750" eaLnBrk="1" hangingPunct="1">
              <a:spcBef>
                <a:spcPct val="20000"/>
              </a:spcBef>
              <a:buClr>
                <a:schemeClr val="accent1"/>
              </a:buClr>
              <a:buFont typeface="Wingdings" panose="05000000000000000000" pitchFamily="2" charset="2"/>
              <a:buChar char="§"/>
            </a:pPr>
            <a:r>
              <a:rPr lang="zh-CN" altLang="en-GB" dirty="0">
                <a:latin typeface="黑体" panose="02010609060101010101" pitchFamily="2" charset="-122"/>
                <a:ea typeface="黑体" panose="02010609060101010101" pitchFamily="2" charset="-122"/>
              </a:rPr>
              <a:t>在机器中，为了方便浮点数大小的比较，通常将</a:t>
            </a:r>
            <a:r>
              <a:rPr lang="zh-CN" altLang="en-GB" dirty="0">
                <a:solidFill>
                  <a:srgbClr val="CC0000"/>
                </a:solidFill>
                <a:latin typeface="黑体" panose="02010609060101010101" pitchFamily="2" charset="-122"/>
                <a:ea typeface="黑体" panose="02010609060101010101" pitchFamily="2" charset="-122"/>
              </a:rPr>
              <a:t>数符放置在浮点数的首位</a:t>
            </a:r>
            <a:r>
              <a:rPr lang="zh-CN" altLang="en-GB" dirty="0">
                <a:latin typeface="黑体" panose="02010609060101010101" pitchFamily="2" charset="-122"/>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8551"/>
                                        </p:tgtEl>
                                        <p:attrNameLst>
                                          <p:attrName>style.visibility</p:attrName>
                                        </p:attrNameLst>
                                      </p:cBhvr>
                                      <p:to>
                                        <p:strVal val="visible"/>
                                      </p:to>
                                    </p:set>
                                    <p:animEffect transition="in" filter="box(in)">
                                      <p:cBhvr>
                                        <p:cTn id="7" dur="500"/>
                                        <p:tgtEl>
                                          <p:spTgt spid="108551"/>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8550"/>
                                        </p:tgtEl>
                                        <p:attrNameLst>
                                          <p:attrName>style.visibility</p:attrName>
                                        </p:attrNameLst>
                                      </p:cBhvr>
                                      <p:to>
                                        <p:strVal val="visible"/>
                                      </p:to>
                                    </p:set>
                                    <p:anim calcmode="lin" valueType="num">
                                      <p:cBhvr>
                                        <p:cTn id="12" dur="1" fill="hold"/>
                                        <p:tgtEl>
                                          <p:spTgt spid="108550"/>
                                        </p:tgtEl>
                                      </p:cBhvr>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8556"/>
                                        </p:tgtEl>
                                        <p:attrNameLst>
                                          <p:attrName>style.visibility</p:attrName>
                                        </p:attrNameLst>
                                      </p:cBhvr>
                                      <p:to>
                                        <p:strVal val="visible"/>
                                      </p:to>
                                    </p:set>
                                    <p:anim calcmode="lin" valueType="num">
                                      <p:cBhvr additive="base">
                                        <p:cTn id="22" dur="500" fill="hold"/>
                                        <p:tgtEl>
                                          <p:spTgt spid="108556"/>
                                        </p:tgtEl>
                                        <p:attrNameLst>
                                          <p:attrName>ppt_x</p:attrName>
                                        </p:attrNameLst>
                                      </p:cBhvr>
                                      <p:tavLst>
                                        <p:tav tm="0">
                                          <p:val>
                                            <p:strVal val="#ppt_x"/>
                                          </p:val>
                                        </p:tav>
                                        <p:tav tm="100000">
                                          <p:val>
                                            <p:strVal val="#ppt_x"/>
                                          </p:val>
                                        </p:tav>
                                      </p:tavLst>
                                    </p:anim>
                                    <p:anim calcmode="lin" valueType="num">
                                      <p:cBhvr additive="base">
                                        <p:cTn id="23" dur="500" fill="hold"/>
                                        <p:tgtEl>
                                          <p:spTgt spid="108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P spid="1085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8370"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、浮点机器数的规格化表示</a:t>
            </a:r>
            <a:endParaRPr lang="en-US" altLang="zh-CN" dirty="0"/>
          </a:p>
        </p:txBody>
      </p:sp>
      <p:sp>
        <p:nvSpPr>
          <p:cNvPr id="58371" name="Rectangle 3"/>
          <p:cNvSpPr>
            <a:spLocks noGrp="1"/>
          </p:cNvSpPr>
          <p:nvPr>
            <p:ph type="body" sz="half" idx="1"/>
          </p:nvPr>
        </p:nvSpPr>
        <p:spPr>
          <a:xfrm>
            <a:off x="604838" y="2560638"/>
            <a:ext cx="7008812" cy="2376487"/>
          </a:xfrm>
        </p:spPr>
        <p:txBody>
          <a:bodyPr wrap="square" lIns="91440" tIns="45720" rIns="91440" bIns="45720" anchor="t" anchorCtr="0"/>
          <a:lstStyle/>
          <a:p>
            <a:pPr eaLnBrk="1" hangingPunct="1">
              <a:buClr>
                <a:schemeClr val="hlink"/>
              </a:buClr>
              <a:buSzTx/>
              <a:buFont typeface="Wingdings" panose="05000000000000000000" pitchFamily="2" charset="2"/>
            </a:pPr>
            <a:r>
              <a:rPr lang="zh-CN" altLang="en-US" sz="2400" dirty="0"/>
              <a:t>浮点数的规格化表示：</a:t>
            </a:r>
            <a:r>
              <a:rPr lang="zh-CN" altLang="en-GB" sz="2400" dirty="0"/>
              <a:t>为了充分利用尾数的二进制数位来表示更多的有效数字，将尾数的绝对值限定在某个范围之内。</a:t>
            </a:r>
          </a:p>
          <a:p>
            <a:pPr eaLnBrk="1" hangingPunct="1">
              <a:buClr>
                <a:schemeClr val="hlink"/>
              </a:buClr>
              <a:buSzTx/>
              <a:buFont typeface="Wingdings" panose="05000000000000000000" pitchFamily="2" charset="2"/>
            </a:pPr>
            <a:r>
              <a:rPr lang="zh-CN" altLang="en-GB" sz="2400" dirty="0"/>
              <a:t>例如：</a:t>
            </a:r>
            <a:r>
              <a:rPr lang="en-GB" altLang="zh-CN" sz="2400" dirty="0"/>
              <a:t>R</a:t>
            </a:r>
            <a:r>
              <a:rPr lang="zh-CN" altLang="en-GB" sz="2400" dirty="0"/>
              <a:t>＝</a:t>
            </a:r>
            <a:r>
              <a:rPr lang="en-GB" altLang="zh-CN" sz="2400" dirty="0"/>
              <a:t>2</a:t>
            </a:r>
            <a:r>
              <a:rPr lang="zh-CN" altLang="en-GB" sz="2400" dirty="0"/>
              <a:t>，则规格化浮点数的</a:t>
            </a:r>
            <a:r>
              <a:rPr lang="zh-CN" altLang="en-GB" sz="2400" dirty="0">
                <a:solidFill>
                  <a:srgbClr val="CC0000"/>
                </a:solidFill>
              </a:rPr>
              <a:t>尾数</a:t>
            </a:r>
            <a:r>
              <a:rPr lang="en-GB" altLang="zh-CN" sz="2400" dirty="0">
                <a:solidFill>
                  <a:srgbClr val="CC0000"/>
                </a:solidFill>
              </a:rPr>
              <a:t>M</a:t>
            </a:r>
            <a:r>
              <a:rPr lang="zh-CN" altLang="en-GB" sz="2400" dirty="0">
                <a:solidFill>
                  <a:srgbClr val="CC0000"/>
                </a:solidFill>
              </a:rPr>
              <a:t>应满足条件：最高有效位为</a:t>
            </a:r>
            <a:r>
              <a:rPr lang="en-GB" altLang="zh-CN" sz="2400" dirty="0">
                <a:solidFill>
                  <a:srgbClr val="CC0000"/>
                </a:solidFill>
              </a:rPr>
              <a:t>1</a:t>
            </a:r>
            <a:r>
              <a:rPr lang="zh-CN" altLang="en-GB" sz="2400" dirty="0"/>
              <a:t>，即</a:t>
            </a:r>
            <a:endParaRPr lang="zh-CN" altLang="en-US" sz="2400" dirty="0"/>
          </a:p>
        </p:txBody>
      </p:sp>
      <p:sp>
        <p:nvSpPr>
          <p:cNvPr id="58372" name="Rectangle 4"/>
          <p:cNvSpPr/>
          <p:nvPr/>
        </p:nvSpPr>
        <p:spPr>
          <a:xfrm>
            <a:off x="0" y="325755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110597" name="Object 5"/>
          <p:cNvGraphicFramePr>
            <a:graphicFrameLocks noGrp="1"/>
          </p:cNvGraphicFramePr>
          <p:nvPr>
            <p:ph sz="half" idx="2"/>
          </p:nvPr>
        </p:nvGraphicFramePr>
        <p:xfrm>
          <a:off x="2987675" y="4792663"/>
          <a:ext cx="2049463" cy="1462087"/>
        </p:xfrm>
        <a:graphic>
          <a:graphicData uri="http://schemas.openxmlformats.org/presentationml/2006/ole">
            <mc:AlternateContent xmlns:mc="http://schemas.openxmlformats.org/markup-compatibility/2006">
              <mc:Choice xmlns:v="urn:schemas-microsoft-com:vml" Requires="v">
                <p:oleObj r:id="rId2" imgW="724535" imgH="394335" progId="Equation.3">
                  <p:embed/>
                </p:oleObj>
              </mc:Choice>
              <mc:Fallback>
                <p:oleObj r:id="rId2" imgW="724535" imgH="394335" progId="Equation.3">
                  <p:embed/>
                  <p:pic>
                    <p:nvPicPr>
                      <p:cNvPr id="0" name="图片 3089"/>
                      <p:cNvPicPr/>
                      <p:nvPr/>
                    </p:nvPicPr>
                    <p:blipFill>
                      <a:blip r:embed="rId3"/>
                      <a:stretch>
                        <a:fillRect/>
                      </a:stretch>
                    </p:blipFill>
                    <p:spPr>
                      <a:xfrm>
                        <a:off x="2987675" y="4792663"/>
                        <a:ext cx="2049463" cy="1462087"/>
                      </a:xfrm>
                      <a:prstGeom prst="rect">
                        <a:avLst/>
                      </a:prstGeom>
                      <a:noFill/>
                      <a:ln w="38100">
                        <a:miter/>
                      </a:ln>
                    </p:spPr>
                  </p:pic>
                </p:oleObj>
              </mc:Fallback>
            </mc:AlternateContent>
          </a:graphicData>
        </a:graphic>
      </p:graphicFrame>
      <p:sp>
        <p:nvSpPr>
          <p:cNvPr id="58374" name="文本框 1"/>
          <p:cNvSpPr txBox="1"/>
          <p:nvPr/>
        </p:nvSpPr>
        <p:spPr>
          <a:xfrm>
            <a:off x="487363" y="1189038"/>
            <a:ext cx="6732587" cy="822325"/>
          </a:xfrm>
          <a:prstGeom prst="rect">
            <a:avLst/>
          </a:prstGeom>
          <a:noFill/>
          <a:ln w="9525">
            <a:noFill/>
          </a:ln>
        </p:spPr>
        <p:txBody>
          <a:bodyPr wrap="square" anchor="t" anchorCtr="0">
            <a:spAutoFit/>
          </a:bodyPr>
          <a:lstStyle/>
          <a:p>
            <a:r>
              <a:rPr lang="zh-CN" altLang="zh-CN" dirty="0">
                <a:latin typeface="黑体" panose="02010609060101010101" pitchFamily="2" charset="-122"/>
                <a:ea typeface="黑体" panose="02010609060101010101" pitchFamily="2" charset="-122"/>
                <a:sym typeface="黑体" panose="02010609060101010101" pitchFamily="2" charset="-122"/>
              </a:rPr>
              <a:t>注意：（</a:t>
            </a:r>
            <a:r>
              <a:rPr lang="en-US" altLang="zh-CN" dirty="0">
                <a:latin typeface="黑体" panose="02010609060101010101" pitchFamily="2" charset="-122"/>
                <a:ea typeface="黑体" panose="02010609060101010101" pitchFamily="2" charset="-122"/>
                <a:sym typeface="黑体" panose="02010609060101010101" pitchFamily="2" charset="-122"/>
              </a:rPr>
              <a:t>1</a:t>
            </a:r>
            <a:r>
              <a:rPr lang="zh-CN" altLang="en-US" dirty="0">
                <a:latin typeface="黑体" panose="02010609060101010101" pitchFamily="2" charset="-122"/>
                <a:ea typeface="黑体" panose="02010609060101010101" pitchFamily="2" charset="-122"/>
                <a:sym typeface="黑体" panose="02010609060101010101" pitchFamily="2" charset="-122"/>
              </a:rPr>
              <a:t>）、</a:t>
            </a:r>
            <a:r>
              <a:rPr lang="zh-CN" altLang="zh-CN" dirty="0">
                <a:latin typeface="黑体" panose="02010609060101010101" pitchFamily="2" charset="-122"/>
                <a:ea typeface="黑体" panose="02010609060101010101" pitchFamily="2" charset="-122"/>
                <a:sym typeface="黑体" panose="02010609060101010101" pitchFamily="2" charset="-122"/>
              </a:rPr>
              <a:t>非</a:t>
            </a:r>
            <a:r>
              <a:rPr lang="en-US" altLang="zh-CN" dirty="0">
                <a:latin typeface="黑体" panose="02010609060101010101" pitchFamily="2" charset="-122"/>
                <a:ea typeface="黑体" panose="02010609060101010101" pitchFamily="2" charset="-122"/>
                <a:sym typeface="黑体" panose="02010609060101010101" pitchFamily="2" charset="-122"/>
              </a:rPr>
              <a:t>IEEE754</a:t>
            </a:r>
            <a:r>
              <a:rPr lang="zh-CN" altLang="zh-CN" dirty="0">
                <a:latin typeface="黑体" panose="02010609060101010101" pitchFamily="2" charset="-122"/>
                <a:ea typeface="黑体" panose="02010609060101010101" pitchFamily="2" charset="-122"/>
                <a:sym typeface="黑体" panose="02010609060101010101" pitchFamily="2" charset="-122"/>
              </a:rPr>
              <a:t>标准浮点数</a:t>
            </a:r>
            <a:r>
              <a:rPr lang="zh-CN" altLang="en-US" dirty="0">
                <a:latin typeface="黑体" panose="02010609060101010101" pitchFamily="2" charset="-122"/>
                <a:ea typeface="黑体" panose="02010609060101010101" pitchFamily="2" charset="-122"/>
                <a:sym typeface="黑体" panose="02010609060101010101" pitchFamily="2" charset="-122"/>
              </a:rPr>
              <a:t>；（</a:t>
            </a:r>
            <a:r>
              <a:rPr lang="en-US" altLang="zh-CN" dirty="0">
                <a:latin typeface="黑体" panose="02010609060101010101" pitchFamily="2" charset="-122"/>
                <a:ea typeface="黑体" panose="02010609060101010101" pitchFamily="2" charset="-122"/>
                <a:sym typeface="黑体" panose="02010609060101010101" pitchFamily="2" charset="-122"/>
              </a:rPr>
              <a:t>2</a:t>
            </a:r>
            <a:r>
              <a:rPr lang="zh-CN" altLang="en-US" dirty="0">
                <a:latin typeface="黑体" panose="02010609060101010101" pitchFamily="2" charset="-122"/>
                <a:ea typeface="黑体" panose="02010609060101010101" pitchFamily="2" charset="-122"/>
                <a:sym typeface="黑体" panose="02010609060101010101" pitchFamily="2" charset="-122"/>
              </a:rPr>
              <a:t>）</a:t>
            </a:r>
            <a:r>
              <a:rPr lang="zh-CN" altLang="en-US">
                <a:latin typeface="黑体" panose="02010609060101010101" pitchFamily="2" charset="-122"/>
                <a:ea typeface="黑体" panose="02010609060101010101" pitchFamily="2" charset="-122"/>
              </a:rPr>
              <a:t>尾数和</a:t>
            </a:r>
            <a:r>
              <a:rPr lang="zh-CN" altLang="en-US" dirty="0">
                <a:latin typeface="黑体" panose="02010609060101010101" pitchFamily="2" charset="-122"/>
                <a:ea typeface="黑体" panose="02010609060101010101" pitchFamily="2" charset="-122"/>
                <a:sym typeface="黑体" panose="02010609060101010101" pitchFamily="2" charset="-122"/>
              </a:rPr>
              <a:t>阶码按题意要求</a:t>
            </a:r>
            <a:endParaRPr lang="zh-CN" altLang="en-US">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anim calcmode="lin" valueType="num">
                                      <p:cBhvr>
                                        <p:cTn id="7" dur="1" fill="hold"/>
                                        <p:tgtEl>
                                          <p:spTgt spid="11059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9394"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、浮点机器数的规格化表示</a:t>
            </a:r>
          </a:p>
        </p:txBody>
      </p:sp>
      <p:sp>
        <p:nvSpPr>
          <p:cNvPr id="59395" name="Rectangle 4"/>
          <p:cNvSpPr/>
          <p:nvPr/>
        </p:nvSpPr>
        <p:spPr>
          <a:xfrm>
            <a:off x="0" y="325755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59396" name="Rectangle 7"/>
          <p:cNvSpPr>
            <a:spLocks noGrp="1"/>
          </p:cNvSpPr>
          <p:nvPr>
            <p:ph type="body" sz="half" idx="1"/>
          </p:nvPr>
        </p:nvSpPr>
        <p:spPr>
          <a:xfrm>
            <a:off x="457200" y="1076325"/>
            <a:ext cx="7019925" cy="5248275"/>
          </a:xfrm>
        </p:spPr>
        <p:txBody>
          <a:bodyPr wrap="square" lIns="91440" tIns="45720" rIns="91440" bIns="45720" anchor="t" anchorCtr="0"/>
          <a:lstStyle/>
          <a:p>
            <a:pPr eaLnBrk="1" hangingPunct="1">
              <a:buClr>
                <a:schemeClr val="hlink"/>
              </a:buClr>
              <a:buSzTx/>
              <a:buFont typeface="Wingdings" panose="05000000000000000000" pitchFamily="2" charset="2"/>
            </a:pPr>
            <a:r>
              <a:rPr lang="zh-CN" altLang="en-GB" sz="2400" dirty="0"/>
              <a:t>为便于计算机硬件对尾数的机器数形式的规格化判断，通常采用下列方法实现判定：</a:t>
            </a:r>
          </a:p>
          <a:p>
            <a:pPr lvl="1" eaLnBrk="1" hangingPunct="1">
              <a:buClr>
                <a:schemeClr val="accent1"/>
              </a:buClr>
              <a:buFont typeface="Wingdings" panose="05000000000000000000" pitchFamily="2" charset="2"/>
            </a:pPr>
            <a:r>
              <a:rPr lang="zh-CN" altLang="en-GB" dirty="0"/>
              <a:t>（</a:t>
            </a:r>
            <a:r>
              <a:rPr lang="en-GB" altLang="zh-CN" dirty="0"/>
              <a:t>1</a:t>
            </a:r>
            <a:r>
              <a:rPr lang="zh-CN" altLang="en-GB" dirty="0"/>
              <a:t>）对于原码表示的尾数，当最高有效位（</a:t>
            </a:r>
            <a:r>
              <a:rPr lang="en-GB" altLang="zh-CN" dirty="0"/>
              <a:t>M1</a:t>
            </a:r>
            <a:r>
              <a:rPr lang="zh-CN" altLang="en-GB" dirty="0"/>
              <a:t>）为</a:t>
            </a:r>
            <a:r>
              <a:rPr lang="en-GB" altLang="zh-CN" dirty="0"/>
              <a:t>1</a:t>
            </a:r>
            <a:r>
              <a:rPr lang="zh-CN" altLang="en-GB" dirty="0"/>
              <a:t>时，浮点数为规格化，即尾数为</a:t>
            </a:r>
            <a:r>
              <a:rPr lang="en-GB" altLang="zh-CN" dirty="0">
                <a:solidFill>
                  <a:srgbClr val="CC0000"/>
                </a:solidFill>
              </a:rPr>
              <a:t>×.1×</a:t>
            </a:r>
            <a:r>
              <a:rPr lang="en-GB" altLang="zh-CN" dirty="0">
                <a:solidFill>
                  <a:srgbClr val="CC0000"/>
                </a:solidFill>
                <a:latin typeface="Arial" panose="020B0604020202020204" pitchFamily="34" charset="0"/>
              </a:rPr>
              <a:t>……</a:t>
            </a:r>
            <a:r>
              <a:rPr lang="en-GB" altLang="zh-CN" dirty="0">
                <a:solidFill>
                  <a:srgbClr val="CC0000"/>
                </a:solidFill>
              </a:rPr>
              <a:t>×</a:t>
            </a:r>
            <a:r>
              <a:rPr lang="zh-CN" altLang="en-GB" dirty="0"/>
              <a:t>形式；</a:t>
            </a:r>
          </a:p>
          <a:p>
            <a:pPr lvl="1" eaLnBrk="1" hangingPunct="1">
              <a:buClr>
                <a:schemeClr val="accent1"/>
              </a:buClr>
              <a:buFont typeface="Wingdings" panose="05000000000000000000" pitchFamily="2" charset="2"/>
            </a:pPr>
            <a:r>
              <a:rPr lang="zh-CN" altLang="en-GB" dirty="0"/>
              <a:t>（</a:t>
            </a:r>
            <a:r>
              <a:rPr lang="en-GB" altLang="zh-CN" dirty="0"/>
              <a:t>2</a:t>
            </a:r>
            <a:r>
              <a:rPr lang="zh-CN" altLang="en-GB" dirty="0"/>
              <a:t>）</a:t>
            </a:r>
            <a:r>
              <a:rPr lang="zh-CN" altLang="en-GB" dirty="0">
                <a:highlight>
                  <a:srgbClr val="FFFF00"/>
                </a:highlight>
              </a:rPr>
              <a:t>对于补码表示的尾数，</a:t>
            </a:r>
            <a:r>
              <a:rPr lang="zh-CN" altLang="en-GB" dirty="0">
                <a:solidFill>
                  <a:srgbClr val="FF0000"/>
                </a:solidFill>
                <a:highlight>
                  <a:srgbClr val="FFFF00"/>
                </a:highlight>
              </a:rPr>
              <a:t>当符号位（</a:t>
            </a:r>
            <a:r>
              <a:rPr lang="en-GB" altLang="zh-CN" dirty="0">
                <a:solidFill>
                  <a:srgbClr val="FF0000"/>
                </a:solidFill>
                <a:highlight>
                  <a:srgbClr val="FFFF00"/>
                </a:highlight>
              </a:rPr>
              <a:t>MS</a:t>
            </a:r>
            <a:r>
              <a:rPr lang="zh-CN" altLang="en-GB" dirty="0">
                <a:solidFill>
                  <a:srgbClr val="FF0000"/>
                </a:solidFill>
                <a:highlight>
                  <a:srgbClr val="FFFF00"/>
                </a:highlight>
              </a:rPr>
              <a:t>）与最高有效位（</a:t>
            </a:r>
            <a:r>
              <a:rPr lang="en-GB" altLang="zh-CN" dirty="0">
                <a:solidFill>
                  <a:srgbClr val="FF0000"/>
                </a:solidFill>
                <a:highlight>
                  <a:srgbClr val="FFFF00"/>
                </a:highlight>
              </a:rPr>
              <a:t>M1</a:t>
            </a:r>
            <a:r>
              <a:rPr lang="zh-CN" altLang="en-GB" dirty="0">
                <a:solidFill>
                  <a:srgbClr val="FF0000"/>
                </a:solidFill>
                <a:highlight>
                  <a:srgbClr val="FFFF00"/>
                </a:highlight>
              </a:rPr>
              <a:t>）相异时</a:t>
            </a:r>
            <a:r>
              <a:rPr lang="zh-CN" altLang="en-GB" dirty="0">
                <a:highlight>
                  <a:srgbClr val="FFFF00"/>
                </a:highlight>
              </a:rPr>
              <a:t>，浮点数为规格化，即尾数为</a:t>
            </a:r>
            <a:r>
              <a:rPr lang="en-GB" altLang="zh-CN" dirty="0">
                <a:solidFill>
                  <a:srgbClr val="CC0000"/>
                </a:solidFill>
                <a:highlight>
                  <a:srgbClr val="FFFF00"/>
                </a:highlight>
              </a:rPr>
              <a:t>0.1×</a:t>
            </a:r>
            <a:r>
              <a:rPr lang="en-GB" altLang="zh-CN" dirty="0">
                <a:solidFill>
                  <a:srgbClr val="CC0000"/>
                </a:solidFill>
                <a:highlight>
                  <a:srgbClr val="FFFF00"/>
                </a:highlight>
                <a:latin typeface="Arial" panose="020B0604020202020204" pitchFamily="34" charset="0"/>
              </a:rPr>
              <a:t>……</a:t>
            </a:r>
            <a:r>
              <a:rPr lang="en-GB" altLang="zh-CN" dirty="0">
                <a:solidFill>
                  <a:srgbClr val="CC0000"/>
                </a:solidFill>
                <a:highlight>
                  <a:srgbClr val="FFFF00"/>
                </a:highlight>
              </a:rPr>
              <a:t>×</a:t>
            </a:r>
            <a:r>
              <a:rPr lang="zh-CN" altLang="en-GB" dirty="0">
                <a:highlight>
                  <a:srgbClr val="FFFF00"/>
                </a:highlight>
              </a:rPr>
              <a:t>形式或者为</a:t>
            </a:r>
            <a:r>
              <a:rPr lang="en-GB" altLang="zh-CN" u="sng" dirty="0">
                <a:solidFill>
                  <a:srgbClr val="CC0000"/>
                </a:solidFill>
                <a:highlight>
                  <a:srgbClr val="FFFF00"/>
                </a:highlight>
              </a:rPr>
              <a:t>1.0×</a:t>
            </a:r>
            <a:r>
              <a:rPr lang="en-GB" altLang="zh-CN" u="sng" dirty="0">
                <a:solidFill>
                  <a:srgbClr val="CC0000"/>
                </a:solidFill>
                <a:highlight>
                  <a:srgbClr val="FFFF00"/>
                </a:highlight>
                <a:latin typeface="Arial" panose="020B0604020202020204" pitchFamily="34" charset="0"/>
              </a:rPr>
              <a:t>……</a:t>
            </a:r>
            <a:r>
              <a:rPr lang="en-GB" altLang="zh-CN" u="sng" dirty="0">
                <a:solidFill>
                  <a:srgbClr val="CC0000"/>
                </a:solidFill>
                <a:highlight>
                  <a:srgbClr val="FFFF00"/>
                </a:highlight>
              </a:rPr>
              <a:t>×</a:t>
            </a:r>
            <a:r>
              <a:rPr lang="zh-CN" altLang="en-GB" dirty="0">
                <a:highlight>
                  <a:srgbClr val="FFFF00"/>
                </a:highlight>
              </a:rPr>
              <a:t>形式</a:t>
            </a:r>
            <a:r>
              <a:rPr lang="zh-CN" altLang="en-GB" dirty="0"/>
              <a:t>。</a:t>
            </a:r>
            <a:endParaRPr lang="zh-CN" altLang="en-US" dirty="0"/>
          </a:p>
        </p:txBody>
      </p:sp>
      <p:sp>
        <p:nvSpPr>
          <p:cNvPr id="59397" name="Rectangle 8"/>
          <p:cNvSpPr/>
          <p:nvPr/>
        </p:nvSpPr>
        <p:spPr>
          <a:xfrm>
            <a:off x="755650" y="4868863"/>
            <a:ext cx="6934200" cy="755650"/>
          </a:xfrm>
          <a:prstGeom prst="rect">
            <a:avLst/>
          </a:prstGeom>
          <a:noFill/>
          <a:ln w="9525">
            <a:noFill/>
          </a:ln>
        </p:spPr>
        <p:txBody>
          <a:bodyPr tIns="12696" bIns="12696" anchor="t" anchorCtr="0">
            <a:spAutoFit/>
          </a:bodyPr>
          <a:lstStyle/>
          <a:p>
            <a:pPr eaLnBrk="0" hangingPunct="0"/>
            <a:r>
              <a:rPr lang="zh-CN" altLang="en-US" dirty="0">
                <a:latin typeface="宋体" panose="02010600030101010101" pitchFamily="2" charset="-122"/>
                <a:ea typeface="宋体" panose="02010600030101010101" pitchFamily="2" charset="-122"/>
              </a:rPr>
              <a:t>例如：  </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011</a:t>
            </a:r>
            <a:r>
              <a:rPr lang="en-US" altLang="zh-CN" dirty="0">
                <a:latin typeface="宋体" panose="02010600030101010101" pitchFamily="2" charset="-122"/>
                <a:ea typeface="宋体" panose="02010600030101010101" pitchFamily="2" charset="-122"/>
              </a:rPr>
              <a:t>×0.1011  ---- </a:t>
            </a:r>
            <a:r>
              <a:rPr lang="zh-CN" altLang="en-US" dirty="0">
                <a:latin typeface="宋体" panose="02010600030101010101" pitchFamily="2" charset="-122"/>
                <a:ea typeface="宋体" panose="02010600030101010101" pitchFamily="2" charset="-122"/>
              </a:rPr>
              <a:t>规格化</a:t>
            </a:r>
          </a:p>
          <a:p>
            <a:pPr eaLnBrk="0" hangingPunct="0"/>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100</a:t>
            </a:r>
            <a:r>
              <a:rPr lang="en-US" altLang="zh-CN" dirty="0">
                <a:latin typeface="宋体" panose="02010600030101010101" pitchFamily="2" charset="-122"/>
                <a:ea typeface="宋体" panose="02010600030101010101" pitchFamily="2" charset="-122"/>
              </a:rPr>
              <a:t>×0.01011 ---- </a:t>
            </a:r>
            <a:r>
              <a:rPr lang="zh-CN" altLang="en-US" dirty="0">
                <a:latin typeface="宋体" panose="02010600030101010101" pitchFamily="2" charset="-122"/>
                <a:ea typeface="宋体" panose="02010600030101010101" pitchFamily="2" charset="-122"/>
              </a:rPr>
              <a:t>非规格化</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0418"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、浮点机器数的规格化表示</a:t>
            </a:r>
          </a:p>
        </p:txBody>
      </p:sp>
      <p:sp>
        <p:nvSpPr>
          <p:cNvPr id="60419" name="Rectangle 3"/>
          <p:cNvSpPr/>
          <p:nvPr/>
        </p:nvSpPr>
        <p:spPr>
          <a:xfrm>
            <a:off x="0" y="325755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56324" name="Rectangle 4"/>
          <p:cNvSpPr>
            <a:spLocks noGrp="1"/>
          </p:cNvSpPr>
          <p:nvPr>
            <p:ph type="body" sz="half" idx="1"/>
          </p:nvPr>
        </p:nvSpPr>
        <p:spPr>
          <a:xfrm>
            <a:off x="539750" y="2636838"/>
            <a:ext cx="7019925" cy="1008062"/>
          </a:xfrm>
        </p:spPr>
        <p:txBody>
          <a:bodyPr wrap="square" lIns="91440" tIns="45720" rIns="91440" bIns="45720" anchor="t" anchorCtr="0"/>
          <a:lstStyle/>
          <a:p>
            <a:pPr eaLnBrk="1" hangingPunct="1">
              <a:buClr>
                <a:schemeClr val="hlink"/>
              </a:buClr>
              <a:buSzTx/>
              <a:buFont typeface="Wingdings" panose="05000000000000000000" pitchFamily="2" charset="2"/>
            </a:pPr>
            <a:r>
              <a:rPr lang="zh-CN" altLang="en-GB" sz="2400" dirty="0"/>
              <a:t>若尾数进行右移实现的规格化，则称为</a:t>
            </a:r>
            <a:r>
              <a:rPr lang="zh-CN" altLang="en-GB" sz="2400" dirty="0">
                <a:solidFill>
                  <a:srgbClr val="CC0000"/>
                </a:solidFill>
              </a:rPr>
              <a:t>右规</a:t>
            </a:r>
            <a:r>
              <a:rPr lang="zh-CN" altLang="en-GB" sz="2400" dirty="0"/>
              <a:t>；若尾数进行左移实现的规格化，则称为</a:t>
            </a:r>
            <a:r>
              <a:rPr lang="zh-CN" altLang="en-GB" sz="2400" dirty="0">
                <a:solidFill>
                  <a:srgbClr val="CC0000"/>
                </a:solidFill>
              </a:rPr>
              <a:t>左规</a:t>
            </a:r>
            <a:r>
              <a:rPr lang="zh-CN" altLang="en-GB" sz="2400" dirty="0"/>
              <a:t>。 </a:t>
            </a:r>
          </a:p>
        </p:txBody>
      </p:sp>
      <p:sp>
        <p:nvSpPr>
          <p:cNvPr id="60421" name="Rectangle 7"/>
          <p:cNvSpPr/>
          <p:nvPr/>
        </p:nvSpPr>
        <p:spPr>
          <a:xfrm>
            <a:off x="468313" y="1341438"/>
            <a:ext cx="7632700" cy="1368425"/>
          </a:xfrm>
          <a:prstGeom prst="rect">
            <a:avLst/>
          </a:prstGeom>
          <a:noFill/>
          <a:ln w="9525">
            <a:noFill/>
          </a:ln>
        </p:spPr>
        <p:txBody>
          <a:bodyPr anchor="t" anchorCtr="0"/>
          <a:lstStyle/>
          <a:p>
            <a:pPr marL="342900" indent="-342900">
              <a:spcBef>
                <a:spcPct val="20000"/>
              </a:spcBef>
              <a:buClr>
                <a:schemeClr val="hlink"/>
              </a:buClr>
              <a:buFont typeface="Wingdings" panose="05000000000000000000" pitchFamily="2" charset="2"/>
              <a:buChar char="v"/>
            </a:pPr>
            <a:r>
              <a:rPr lang="zh-CN" altLang="en-GB" dirty="0">
                <a:latin typeface="黑体" panose="02010609060101010101" pitchFamily="2" charset="-122"/>
                <a:ea typeface="黑体" panose="02010609060101010101" pitchFamily="2" charset="-122"/>
              </a:rPr>
              <a:t>对于非规格化浮点数，可以通过修改阶码和左右移尾数的方法来使其变为规格化浮点数，这个过程叫做</a:t>
            </a:r>
            <a:r>
              <a:rPr lang="zh-CN" altLang="en-GB" dirty="0">
                <a:solidFill>
                  <a:srgbClr val="CC0000"/>
                </a:solidFill>
                <a:latin typeface="黑体" panose="02010609060101010101" pitchFamily="2" charset="-122"/>
                <a:ea typeface="黑体" panose="02010609060101010101" pitchFamily="2" charset="-122"/>
              </a:rPr>
              <a:t>规格化</a:t>
            </a:r>
            <a:r>
              <a:rPr lang="zh-CN" altLang="en-GB" dirty="0">
                <a:latin typeface="黑体" panose="02010609060101010101" pitchFamily="2" charset="-122"/>
                <a:ea typeface="黑体" panose="02010609060101010101" pitchFamily="2" charset="-122"/>
              </a:rPr>
              <a:t>。</a:t>
            </a:r>
          </a:p>
        </p:txBody>
      </p:sp>
      <p:sp>
        <p:nvSpPr>
          <p:cNvPr id="56326" name="Rectangle 8"/>
          <p:cNvSpPr/>
          <p:nvPr/>
        </p:nvSpPr>
        <p:spPr>
          <a:xfrm>
            <a:off x="1331913" y="3644900"/>
            <a:ext cx="3817937" cy="822325"/>
          </a:xfrm>
          <a:prstGeom prst="rect">
            <a:avLst/>
          </a:prstGeom>
          <a:noFill/>
          <a:ln w="9525">
            <a:noFill/>
          </a:ln>
        </p:spPr>
        <p:txBody>
          <a:bodyPr anchor="t" anchorCtr="0">
            <a:spAutoFit/>
          </a:bodyPr>
          <a:lstStyle/>
          <a:p>
            <a:r>
              <a:rPr lang="en-US" altLang="zh-CN" dirty="0">
                <a:latin typeface="宋体" panose="02010600030101010101" pitchFamily="2" charset="-122"/>
                <a:ea typeface="宋体" panose="02010600030101010101" pitchFamily="2" charset="-122"/>
              </a:rPr>
              <a:t>  2</a:t>
            </a:r>
            <a:r>
              <a:rPr lang="en-US" altLang="zh-CN" baseline="30000" dirty="0">
                <a:latin typeface="宋体" panose="02010600030101010101" pitchFamily="2" charset="-122"/>
                <a:ea typeface="宋体" panose="02010600030101010101" pitchFamily="2" charset="-122"/>
              </a:rPr>
              <a:t>100</a:t>
            </a:r>
            <a:r>
              <a:rPr lang="en-US" altLang="zh-CN" dirty="0">
                <a:latin typeface="宋体" panose="02010600030101010101" pitchFamily="2" charset="-122"/>
                <a:ea typeface="宋体" panose="02010600030101010101" pitchFamily="2" charset="-122"/>
              </a:rPr>
              <a:t>×01.01011</a:t>
            </a:r>
          </a:p>
          <a:p>
            <a:r>
              <a:rPr lang="en-US" altLang="zh-CN" dirty="0">
                <a:latin typeface="宋体" panose="02010600030101010101" pitchFamily="2" charset="-122"/>
                <a:ea typeface="宋体" panose="02010600030101010101" pitchFamily="2" charset="-122"/>
              </a:rPr>
              <a:t>= 2</a:t>
            </a:r>
            <a:r>
              <a:rPr lang="en-US" altLang="zh-CN" baseline="30000" dirty="0">
                <a:latin typeface="宋体" panose="02010600030101010101" pitchFamily="2" charset="-122"/>
                <a:ea typeface="宋体" panose="02010600030101010101" pitchFamily="2" charset="-122"/>
              </a:rPr>
              <a:t>101</a:t>
            </a:r>
            <a:r>
              <a:rPr lang="en-US" altLang="zh-CN" dirty="0">
                <a:latin typeface="宋体" panose="02010600030101010101" pitchFamily="2" charset="-122"/>
                <a:ea typeface="宋体" panose="02010600030101010101" pitchFamily="2" charset="-122"/>
              </a:rPr>
              <a:t>×0.10101(1)</a:t>
            </a:r>
          </a:p>
        </p:txBody>
      </p:sp>
      <p:sp>
        <p:nvSpPr>
          <p:cNvPr id="56327" name="Rectangle 9"/>
          <p:cNvSpPr/>
          <p:nvPr/>
        </p:nvSpPr>
        <p:spPr>
          <a:xfrm>
            <a:off x="1331913" y="4724400"/>
            <a:ext cx="4752975" cy="822325"/>
          </a:xfrm>
          <a:prstGeom prst="rect">
            <a:avLst/>
          </a:prstGeom>
          <a:noFill/>
          <a:ln w="9525">
            <a:noFill/>
          </a:ln>
        </p:spPr>
        <p:txBody>
          <a:bodyPr anchor="t" anchorCtr="0">
            <a:spAutoFit/>
          </a:bodyPr>
          <a:lstStyle/>
          <a:p>
            <a:r>
              <a:rPr lang="en-US" altLang="zh-CN" dirty="0">
                <a:latin typeface="宋体" panose="02010600030101010101" pitchFamily="2" charset="-122"/>
                <a:ea typeface="宋体" panose="02010600030101010101" pitchFamily="2" charset="-122"/>
              </a:rPr>
              <a:t>  2</a:t>
            </a:r>
            <a:r>
              <a:rPr lang="en-US" altLang="zh-CN" baseline="30000" dirty="0">
                <a:latin typeface="宋体" panose="02010600030101010101" pitchFamily="2" charset="-122"/>
                <a:ea typeface="宋体" panose="02010600030101010101" pitchFamily="2" charset="-122"/>
              </a:rPr>
              <a:t>101</a:t>
            </a:r>
            <a:r>
              <a:rPr lang="en-US" altLang="zh-CN" dirty="0">
                <a:latin typeface="宋体" panose="02010600030101010101" pitchFamily="2" charset="-122"/>
                <a:ea typeface="宋体" panose="02010600030101010101" pitchFamily="2" charset="-122"/>
              </a:rPr>
              <a:t>×0.01011</a:t>
            </a:r>
          </a:p>
          <a:p>
            <a:r>
              <a:rPr lang="en-US" altLang="zh-CN" dirty="0">
                <a:latin typeface="宋体" panose="02010600030101010101" pitchFamily="2" charset="-122"/>
                <a:ea typeface="宋体" panose="02010600030101010101" pitchFamily="2" charset="-122"/>
              </a:rPr>
              <a:t>= 2</a:t>
            </a:r>
            <a:r>
              <a:rPr lang="en-US" altLang="zh-CN" baseline="30000" dirty="0">
                <a:latin typeface="宋体" panose="02010600030101010101" pitchFamily="2" charset="-122"/>
                <a:ea typeface="宋体" panose="02010600030101010101" pitchFamily="2" charset="-122"/>
              </a:rPr>
              <a:t>100</a:t>
            </a:r>
            <a:r>
              <a:rPr lang="en-US" altLang="zh-CN" dirty="0">
                <a:latin typeface="宋体" panose="02010600030101010101" pitchFamily="2" charset="-122"/>
                <a:ea typeface="宋体" panose="02010600030101010101" pitchFamily="2" charset="-122"/>
              </a:rPr>
              <a:t>×0.1011</a:t>
            </a:r>
            <a:r>
              <a:rPr lang="en-US" altLang="zh-CN" dirty="0">
                <a:solidFill>
                  <a:srgbClr val="FF0000"/>
                </a:solidFill>
                <a:latin typeface="宋体" panose="02010600030101010101" pitchFamily="2" charset="-122"/>
                <a:ea typeface="宋体" panose="02010600030101010101" pitchFamily="2"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4">
                                            <p:txEl>
                                              <p:pRg st="0" end="0"/>
                                            </p:txEl>
                                          </p:spTgt>
                                        </p:tgtEl>
                                        <p:attrNameLst>
                                          <p:attrName>style.visibility</p:attrName>
                                        </p:attrNameLst>
                                      </p:cBhvr>
                                      <p:to>
                                        <p:strVal val="visible"/>
                                      </p:to>
                                    </p:set>
                                    <p:animEffect transition="in" filter="checkerboard(across)">
                                      <p:cBhvr>
                                        <p:cTn id="7" dur="500"/>
                                        <p:tgtEl>
                                          <p:spTgt spid="56324">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6326"/>
                                        </p:tgtEl>
                                        <p:attrNameLst>
                                          <p:attrName>style.visibility</p:attrName>
                                        </p:attrNameLst>
                                      </p:cBhvr>
                                      <p:to>
                                        <p:strVal val="visible"/>
                                      </p:to>
                                    </p:set>
                                    <p:animEffect transition="in" filter="checkerboard(across)">
                                      <p:cBhvr>
                                        <p:cTn id="10" dur="500"/>
                                        <p:tgtEl>
                                          <p:spTgt spid="5632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6327"/>
                                        </p:tgtEl>
                                        <p:attrNameLst>
                                          <p:attrName>style.visibility</p:attrName>
                                        </p:attrNameLst>
                                      </p:cBhvr>
                                      <p:to>
                                        <p:strVal val="visible"/>
                                      </p:to>
                                    </p:set>
                                    <p:animEffect transition="in" filter="checkerboard(across)">
                                      <p:cBhvr>
                                        <p:cTn id="13" dur="500"/>
                                        <p:tgtEl>
                                          <p:spTgt spid="56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build="p"/>
      <p:bldP spid="56326" grpId="0"/>
      <p:bldP spid="563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1442"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、浮点机器数的规格化表示</a:t>
            </a:r>
          </a:p>
        </p:txBody>
      </p:sp>
      <p:sp>
        <p:nvSpPr>
          <p:cNvPr id="61443" name="Rectangle 3"/>
          <p:cNvSpPr>
            <a:spLocks noGrp="1"/>
          </p:cNvSpPr>
          <p:nvPr>
            <p:ph idx="1"/>
          </p:nvPr>
        </p:nvSpPr>
        <p:spPr>
          <a:xfrm>
            <a:off x="285750" y="1143000"/>
            <a:ext cx="6962775" cy="2357438"/>
          </a:xfrm>
        </p:spPr>
        <p:txBody>
          <a:bodyPr wrap="square" lIns="91440" tIns="45720" rIns="91440" bIns="45720" anchor="t" anchorCtr="0"/>
          <a:lstStyle/>
          <a:p>
            <a:pPr eaLnBrk="1" hangingPunct="1">
              <a:lnSpc>
                <a:spcPct val="90000"/>
              </a:lnSpc>
            </a:pPr>
            <a:r>
              <a:rPr lang="zh-CN" altLang="en-US" sz="2400" dirty="0"/>
              <a:t>例：一浮点数的阶码为</a:t>
            </a:r>
            <a:r>
              <a:rPr lang="en-US" altLang="zh-CN" sz="2400" dirty="0"/>
              <a:t>6</a:t>
            </a:r>
            <a:r>
              <a:rPr lang="zh-CN" altLang="en-US" sz="2400" dirty="0"/>
              <a:t>位（包括一位阶符），尾数为</a:t>
            </a:r>
            <a:r>
              <a:rPr lang="en-US" altLang="zh-CN" sz="2400" dirty="0"/>
              <a:t>10</a:t>
            </a:r>
            <a:r>
              <a:rPr lang="zh-CN" altLang="en-US" sz="2400" dirty="0"/>
              <a:t>位（包括一位数符），阶码与尾数均采用</a:t>
            </a:r>
            <a:r>
              <a:rPr lang="zh-CN" altLang="en-US" sz="2400" dirty="0">
                <a:solidFill>
                  <a:srgbClr val="FF0000"/>
                </a:solidFill>
              </a:rPr>
              <a:t>补码</a:t>
            </a:r>
            <a:r>
              <a:rPr lang="zh-CN" altLang="en-US" sz="2400" dirty="0"/>
              <a:t>表示，阶码的底为</a:t>
            </a:r>
            <a:r>
              <a:rPr lang="en-US" altLang="zh-CN" sz="2400" dirty="0"/>
              <a:t>2</a:t>
            </a:r>
            <a:r>
              <a:rPr lang="zh-CN" altLang="en-US" sz="2400" dirty="0"/>
              <a:t>。写出</a:t>
            </a:r>
            <a:r>
              <a:rPr lang="en-US" altLang="zh-CN" sz="2400" dirty="0"/>
              <a:t>X</a:t>
            </a:r>
            <a:r>
              <a:rPr lang="zh-CN" altLang="en-US" sz="2400" dirty="0"/>
              <a:t>与</a:t>
            </a:r>
            <a:r>
              <a:rPr lang="en-US" altLang="zh-CN" sz="2400" dirty="0"/>
              <a:t>Y</a:t>
            </a:r>
            <a:r>
              <a:rPr lang="zh-CN" altLang="en-US" sz="2400" dirty="0"/>
              <a:t>的规格化浮点数。</a:t>
            </a:r>
          </a:p>
          <a:p>
            <a:pPr lvl="1" eaLnBrk="1" hangingPunct="1">
              <a:lnSpc>
                <a:spcPct val="90000"/>
              </a:lnSpc>
            </a:pPr>
            <a:r>
              <a:rPr lang="zh-CN" altLang="en-US" dirty="0"/>
              <a:t>（</a:t>
            </a:r>
            <a:r>
              <a:rPr lang="en-US" altLang="zh-CN" dirty="0"/>
              <a:t>1</a:t>
            </a:r>
            <a:r>
              <a:rPr lang="zh-CN" altLang="en-US" dirty="0"/>
              <a:t>）</a:t>
            </a:r>
            <a:r>
              <a:rPr lang="en-US" altLang="zh-CN" dirty="0"/>
              <a:t>X</a:t>
            </a:r>
            <a:r>
              <a:rPr lang="zh-CN" altLang="en-US" dirty="0"/>
              <a:t>＝－</a:t>
            </a:r>
            <a:r>
              <a:rPr lang="en-US" altLang="zh-CN" dirty="0"/>
              <a:t>123.25</a:t>
            </a:r>
          </a:p>
          <a:p>
            <a:pPr lvl="1" eaLnBrk="1" hangingPunct="1">
              <a:lnSpc>
                <a:spcPct val="90000"/>
              </a:lnSpc>
            </a:pPr>
            <a:r>
              <a:rPr lang="zh-CN" altLang="en-US" dirty="0"/>
              <a:t>（</a:t>
            </a:r>
            <a:r>
              <a:rPr lang="en-US" altLang="zh-CN" dirty="0"/>
              <a:t>2</a:t>
            </a:r>
            <a:r>
              <a:rPr lang="zh-CN" altLang="en-US" dirty="0"/>
              <a:t>）</a:t>
            </a:r>
            <a:r>
              <a:rPr lang="en-US" altLang="zh-CN" dirty="0"/>
              <a:t>Y</a:t>
            </a:r>
            <a:r>
              <a:rPr lang="zh-CN" altLang="en-US" dirty="0"/>
              <a:t>＝</a:t>
            </a:r>
            <a:r>
              <a:rPr lang="en-US" altLang="zh-CN" dirty="0"/>
              <a:t>34/128</a:t>
            </a:r>
          </a:p>
          <a:p>
            <a:pPr lvl="1" eaLnBrk="1" hangingPunct="1">
              <a:lnSpc>
                <a:spcPct val="90000"/>
              </a:lnSpc>
              <a:buNone/>
            </a:pPr>
            <a:endParaRPr lang="en-US" altLang="zh-CN" baseline="30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2466" name="Rectangle 2"/>
          <p:cNvSpPr>
            <a:spLocks noGrp="1"/>
          </p:cNvSpPr>
          <p:nvPr>
            <p:ph type="title"/>
          </p:nvPr>
        </p:nvSpPr>
        <p:spPr/>
        <p:txBody>
          <a:bodyPr wrap="square" lIns="91440" tIns="45720" rIns="91440" bIns="45720" anchor="ctr" anchorCtr="0"/>
          <a:lstStyle/>
          <a:p>
            <a:pPr eaLnBrk="1" hangingPunct="1"/>
            <a:r>
              <a:rPr lang="en-US" altLang="zh-CN" dirty="0"/>
              <a:t>2</a:t>
            </a:r>
            <a:r>
              <a:rPr lang="zh-CN" altLang="en-US" dirty="0"/>
              <a:t>、浮点机器数的规格化表示</a:t>
            </a:r>
          </a:p>
        </p:txBody>
      </p:sp>
      <p:sp>
        <p:nvSpPr>
          <p:cNvPr id="62467" name="Rectangle 3"/>
          <p:cNvSpPr>
            <a:spLocks noGrp="1"/>
          </p:cNvSpPr>
          <p:nvPr>
            <p:ph idx="1"/>
          </p:nvPr>
        </p:nvSpPr>
        <p:spPr>
          <a:xfrm>
            <a:off x="571500" y="4000500"/>
            <a:ext cx="7138988" cy="2589213"/>
          </a:xfrm>
        </p:spPr>
        <p:txBody>
          <a:bodyPr wrap="square" lIns="91440" tIns="45720" rIns="91440" bIns="45720" anchor="t" anchorCtr="0"/>
          <a:lstStyle/>
          <a:p>
            <a:pPr eaLnBrk="1" hangingPunct="1">
              <a:lnSpc>
                <a:spcPct val="90000"/>
              </a:lnSpc>
            </a:pPr>
            <a:r>
              <a:rPr lang="zh-CN" altLang="en-US" sz="2400" dirty="0"/>
              <a:t>（</a:t>
            </a:r>
            <a:r>
              <a:rPr lang="en-US" altLang="zh-CN" sz="2400" dirty="0"/>
              <a:t>2</a:t>
            </a:r>
            <a:r>
              <a:rPr lang="zh-CN" altLang="en-US" sz="2400" dirty="0"/>
              <a:t>）</a:t>
            </a:r>
            <a:r>
              <a:rPr lang="en-US" altLang="zh-CN" sz="2400" dirty="0"/>
              <a:t>Y</a:t>
            </a:r>
            <a:r>
              <a:rPr lang="zh-CN" altLang="en-US" sz="2400" dirty="0"/>
              <a:t>＝（</a:t>
            </a:r>
            <a:r>
              <a:rPr lang="en-US" altLang="zh-CN" sz="2400" dirty="0"/>
              <a:t>34/128 </a:t>
            </a:r>
            <a:r>
              <a:rPr lang="zh-CN" altLang="en-US" sz="2400" dirty="0"/>
              <a:t>） </a:t>
            </a:r>
            <a:r>
              <a:rPr lang="en-US" altLang="zh-CN" sz="2400" baseline="-25000" dirty="0"/>
              <a:t>10</a:t>
            </a:r>
            <a:r>
              <a:rPr lang="en-US" altLang="zh-CN" sz="2400" dirty="0"/>
              <a:t> </a:t>
            </a:r>
            <a:r>
              <a:rPr lang="en-US" altLang="zh-CN" sz="2400" baseline="-25000" dirty="0"/>
              <a:t>	</a:t>
            </a:r>
          </a:p>
          <a:p>
            <a:pPr lvl="1" eaLnBrk="1" hangingPunct="1">
              <a:lnSpc>
                <a:spcPct val="90000"/>
              </a:lnSpc>
              <a:buNone/>
            </a:pPr>
            <a:r>
              <a:rPr lang="en-US" altLang="zh-CN" baseline="-25000" dirty="0"/>
              <a:t> 		          </a:t>
            </a:r>
            <a:r>
              <a:rPr lang="zh-CN" altLang="en-US" dirty="0"/>
              <a:t>＝（</a:t>
            </a:r>
            <a:r>
              <a:rPr lang="en-US" altLang="zh-CN" dirty="0"/>
              <a:t>0.010001</a:t>
            </a:r>
            <a:r>
              <a:rPr lang="zh-CN" altLang="en-US" dirty="0"/>
              <a:t>）</a:t>
            </a:r>
            <a:r>
              <a:rPr lang="en-US" altLang="zh-CN" baseline="-25000" dirty="0"/>
              <a:t>2</a:t>
            </a:r>
          </a:p>
          <a:p>
            <a:pPr lvl="1" eaLnBrk="1" hangingPunct="1">
              <a:lnSpc>
                <a:spcPct val="90000"/>
              </a:lnSpc>
              <a:buNone/>
            </a:pPr>
            <a:r>
              <a:rPr lang="en-US" altLang="zh-CN" dirty="0"/>
              <a:t>		       </a:t>
            </a:r>
            <a:r>
              <a:rPr lang="zh-CN" altLang="en-US" dirty="0"/>
              <a:t>＝</a:t>
            </a:r>
            <a:r>
              <a:rPr lang="en-US" altLang="zh-CN" dirty="0"/>
              <a:t>0. 10001×2</a:t>
            </a:r>
            <a:r>
              <a:rPr lang="zh-CN" altLang="en-US" baseline="30000" dirty="0"/>
              <a:t>－</a:t>
            </a:r>
            <a:r>
              <a:rPr lang="en-US" altLang="zh-CN" baseline="30000" dirty="0"/>
              <a:t>1</a:t>
            </a:r>
          </a:p>
          <a:p>
            <a:pPr lvl="1" eaLnBrk="1" hangingPunct="1">
              <a:lnSpc>
                <a:spcPct val="90000"/>
              </a:lnSpc>
            </a:pPr>
            <a:r>
              <a:rPr lang="en-US" altLang="zh-CN" dirty="0"/>
              <a:t>E</a:t>
            </a:r>
            <a:r>
              <a:rPr lang="en-US" altLang="zh-CN" baseline="-25000" dirty="0"/>
              <a:t>Y</a:t>
            </a:r>
            <a:r>
              <a:rPr lang="en-US" altLang="zh-CN" dirty="0"/>
              <a:t>=</a:t>
            </a:r>
            <a:r>
              <a:rPr lang="zh-CN" altLang="en-US" dirty="0"/>
              <a:t>－</a:t>
            </a:r>
            <a:r>
              <a:rPr lang="en-US" altLang="zh-CN" dirty="0"/>
              <a:t>00001</a:t>
            </a:r>
            <a:r>
              <a:rPr lang="zh-CN" altLang="en-US" dirty="0"/>
              <a:t>，</a:t>
            </a:r>
            <a:r>
              <a:rPr lang="en-US" altLang="zh-CN" dirty="0"/>
              <a:t>M</a:t>
            </a:r>
            <a:r>
              <a:rPr lang="en-US" altLang="zh-CN" baseline="-25000" dirty="0"/>
              <a:t>Y</a:t>
            </a:r>
            <a:r>
              <a:rPr lang="en-US" altLang="zh-CN" dirty="0"/>
              <a:t>=0. 100010000</a:t>
            </a:r>
          </a:p>
          <a:p>
            <a:pPr lvl="1" eaLnBrk="1" hangingPunct="1">
              <a:lnSpc>
                <a:spcPct val="90000"/>
              </a:lnSpc>
            </a:pPr>
            <a:r>
              <a:rPr lang="en-US" altLang="zh-CN" dirty="0"/>
              <a:t>[E</a:t>
            </a:r>
            <a:r>
              <a:rPr lang="en-US" altLang="zh-CN" baseline="-25000" dirty="0"/>
              <a:t>Y</a:t>
            </a:r>
            <a:r>
              <a:rPr lang="en-US" altLang="zh-CN" dirty="0"/>
              <a:t>]</a:t>
            </a:r>
            <a:r>
              <a:rPr lang="zh-CN" altLang="en-US" baseline="-25000" dirty="0"/>
              <a:t>补</a:t>
            </a:r>
            <a:r>
              <a:rPr lang="en-US" altLang="zh-CN" dirty="0"/>
              <a:t>=</a:t>
            </a:r>
            <a:r>
              <a:rPr lang="en-US" altLang="zh-CN" dirty="0">
                <a:solidFill>
                  <a:srgbClr val="008000"/>
                </a:solidFill>
              </a:rPr>
              <a:t>111111</a:t>
            </a:r>
            <a:r>
              <a:rPr lang="zh-CN" altLang="en-US" dirty="0"/>
              <a:t>， </a:t>
            </a:r>
            <a:r>
              <a:rPr lang="en-US" altLang="zh-CN" dirty="0"/>
              <a:t>[ M</a:t>
            </a:r>
            <a:r>
              <a:rPr lang="en-US" altLang="zh-CN" baseline="-25000" dirty="0"/>
              <a:t>Y </a:t>
            </a:r>
            <a:r>
              <a:rPr lang="en-US" altLang="zh-CN" dirty="0"/>
              <a:t>]</a:t>
            </a:r>
            <a:r>
              <a:rPr lang="zh-CN" altLang="en-US" baseline="-25000" dirty="0"/>
              <a:t>补</a:t>
            </a:r>
            <a:r>
              <a:rPr lang="en-US" altLang="zh-CN" dirty="0"/>
              <a:t>=</a:t>
            </a:r>
            <a:r>
              <a:rPr lang="en-US" altLang="zh-CN" dirty="0">
                <a:solidFill>
                  <a:srgbClr val="FF0000"/>
                </a:solidFill>
              </a:rPr>
              <a:t>0</a:t>
            </a:r>
            <a:r>
              <a:rPr lang="en-US" altLang="zh-CN" dirty="0">
                <a:solidFill>
                  <a:srgbClr val="6600CC"/>
                </a:solidFill>
              </a:rPr>
              <a:t>. 100010000</a:t>
            </a:r>
          </a:p>
          <a:p>
            <a:pPr lvl="1" eaLnBrk="1" hangingPunct="1">
              <a:lnSpc>
                <a:spcPct val="90000"/>
              </a:lnSpc>
            </a:pPr>
            <a:r>
              <a:rPr lang="zh-CN" altLang="en-US" dirty="0"/>
              <a:t>则：</a:t>
            </a:r>
            <a:r>
              <a:rPr lang="en-US" altLang="zh-CN" dirty="0"/>
              <a:t>[Y]</a:t>
            </a:r>
            <a:r>
              <a:rPr lang="zh-CN" altLang="en-US" baseline="-25000" dirty="0"/>
              <a:t>浮</a:t>
            </a:r>
            <a:r>
              <a:rPr lang="en-US" altLang="zh-CN" dirty="0"/>
              <a:t>= </a:t>
            </a:r>
            <a:r>
              <a:rPr lang="en-US" altLang="zh-CN" dirty="0">
                <a:solidFill>
                  <a:srgbClr val="FF0000"/>
                </a:solidFill>
              </a:rPr>
              <a:t>0</a:t>
            </a:r>
            <a:r>
              <a:rPr lang="en-US" altLang="zh-CN" dirty="0"/>
              <a:t> </a:t>
            </a:r>
            <a:r>
              <a:rPr lang="en-US" altLang="zh-CN" dirty="0">
                <a:solidFill>
                  <a:srgbClr val="008000"/>
                </a:solidFill>
              </a:rPr>
              <a:t>111111</a:t>
            </a:r>
            <a:r>
              <a:rPr lang="en-US" altLang="zh-CN" dirty="0"/>
              <a:t> </a:t>
            </a:r>
            <a:r>
              <a:rPr lang="en-US" altLang="zh-CN" dirty="0">
                <a:solidFill>
                  <a:srgbClr val="6600CC"/>
                </a:solidFill>
              </a:rPr>
              <a:t>100010000</a:t>
            </a:r>
          </a:p>
        </p:txBody>
      </p:sp>
      <p:sp>
        <p:nvSpPr>
          <p:cNvPr id="6" name="Rectangle 3"/>
          <p:cNvSpPr txBox="1">
            <a:spLocks noChangeArrowheads="1"/>
          </p:cNvSpPr>
          <p:nvPr/>
        </p:nvSpPr>
        <p:spPr bwMode="auto">
          <a:xfrm>
            <a:off x="571500" y="785813"/>
            <a:ext cx="6962775" cy="2928938"/>
          </a:xfrm>
          <a:prstGeom prst="rect">
            <a:avLst/>
          </a:prstGeom>
          <a:noFill/>
          <a:ln w="9525">
            <a:noFill/>
            <a:miter lim="800000"/>
          </a:ln>
        </p:spPr>
        <p:txBody>
          <a:bodyPr/>
          <a:lstStyle/>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endParaRPr kumimoji="0" lang="en-US" altLang="zh-CN" sz="2400" b="1" i="0" u="none" strike="noStrike" kern="0" cap="none" spc="0" normalizeH="0" baseline="0" noProof="0" dirty="0">
              <a:ln>
                <a:noFill/>
              </a:ln>
              <a:solidFill>
                <a:schemeClr val="tx1"/>
              </a:solidFill>
              <a:effectLst/>
              <a:uLnTx/>
              <a:uFillTx/>
              <a:latin typeface="+mn-lt"/>
              <a:ea typeface="+mn-ea"/>
              <a:cs typeface="+mn-cs"/>
            </a:endParaRPr>
          </a:p>
          <a:p>
            <a:pPr marL="342900" marR="0" indent="-342900" defTabSz="914400">
              <a:lnSpc>
                <a:spcPct val="90000"/>
              </a:lnSpc>
              <a:spcBef>
                <a:spcPct val="20000"/>
              </a:spcBef>
              <a:buClr>
                <a:schemeClr val="hlink"/>
              </a:buClr>
              <a:buSzTx/>
              <a:buFont typeface="Wingdings" panose="05000000000000000000" pitchFamily="2" charset="2"/>
              <a:buChar char="v"/>
              <a:defRPr/>
            </a:pPr>
            <a:r>
              <a:rPr kumimoji="0" lang="zh-CN" altLang="en-US" kern="0" cap="none" spc="0" normalizeH="0" baseline="0" noProof="0" dirty="0">
                <a:latin typeface="+mn-lt"/>
                <a:ea typeface="+mn-ea"/>
                <a:cs typeface="+mn-cs"/>
              </a:rPr>
              <a:t>（</a:t>
            </a:r>
            <a:r>
              <a:rPr kumimoji="0" lang="en-US" altLang="zh-CN" kern="0" cap="none" spc="0" normalizeH="0" baseline="0" noProof="0" dirty="0">
                <a:latin typeface="+mn-lt"/>
                <a:ea typeface="+mn-ea"/>
                <a:cs typeface="+mn-cs"/>
              </a:rPr>
              <a:t>1</a:t>
            </a:r>
            <a:r>
              <a:rPr kumimoji="0" lang="zh-CN" altLang="en-US" kern="0" cap="none" spc="0" normalizeH="0" baseline="0" noProof="0" dirty="0">
                <a:latin typeface="+mn-lt"/>
                <a:ea typeface="+mn-ea"/>
                <a:cs typeface="+mn-cs"/>
              </a:rPr>
              <a:t>）</a:t>
            </a:r>
            <a:r>
              <a:rPr kumimoji="0" lang="en-US" altLang="zh-CN" kern="0" cap="none" spc="0" normalizeH="0" baseline="0" noProof="0" dirty="0">
                <a:latin typeface="+mn-lt"/>
                <a:ea typeface="+mn-ea"/>
                <a:cs typeface="+mn-cs"/>
              </a:rPr>
              <a:t>X</a:t>
            </a:r>
            <a:r>
              <a:rPr kumimoji="0" lang="zh-CN" altLang="en-US" kern="0" cap="none" spc="0" normalizeH="0" baseline="0" noProof="0" dirty="0">
                <a:latin typeface="+mn-lt"/>
                <a:ea typeface="+mn-ea"/>
                <a:cs typeface="+mn-cs"/>
              </a:rPr>
              <a:t>＝（－</a:t>
            </a:r>
            <a:r>
              <a:rPr kumimoji="0" lang="en-US" altLang="zh-CN" kern="0" cap="none" spc="0" normalizeH="0" baseline="0" noProof="0" dirty="0">
                <a:latin typeface="+mn-lt"/>
                <a:ea typeface="+mn-ea"/>
                <a:cs typeface="+mn-cs"/>
              </a:rPr>
              <a:t>123.25</a:t>
            </a:r>
            <a:r>
              <a:rPr kumimoji="0" lang="zh-CN" altLang="en-US" kern="0" cap="none" spc="0" normalizeH="0" baseline="0" noProof="0" dirty="0">
                <a:latin typeface="+mn-lt"/>
                <a:ea typeface="+mn-ea"/>
                <a:cs typeface="+mn-cs"/>
              </a:rPr>
              <a:t>）</a:t>
            </a:r>
            <a:r>
              <a:rPr kumimoji="0" lang="en-US" altLang="zh-CN" kern="0" cap="none" spc="0" normalizeH="0" baseline="-25000" noProof="0" dirty="0">
                <a:latin typeface="+mn-lt"/>
                <a:ea typeface="+mn-ea"/>
                <a:cs typeface="+mn-cs"/>
              </a:rPr>
              <a:t>10</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		         </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1111011.01</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2</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0.111101101×2</a:t>
            </a:r>
            <a:r>
              <a:rPr kumimoji="0" lang="zh-CN" altLang="en-US" sz="2400" b="1" i="0" u="none" strike="noStrike" kern="0" cap="none" spc="0" normalizeH="0" baseline="3000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30000" noProof="0" dirty="0">
                <a:ln>
                  <a:noFill/>
                </a:ln>
                <a:solidFill>
                  <a:schemeClr val="tx1"/>
                </a:solidFill>
                <a:effectLst/>
                <a:uLnTx/>
                <a:uFillTx/>
                <a:latin typeface="+mn-lt"/>
                <a:ea typeface="+mn-ea"/>
                <a:cs typeface="+mn-cs"/>
              </a:rPr>
              <a:t>7</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E</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X</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=+7=(+00111)</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2</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M</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X</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0. 111101101</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[E</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X</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0" cap="none" spc="0" normalizeH="0" baseline="-25000" noProof="0" dirty="0">
                <a:ln>
                  <a:noFill/>
                </a:ln>
                <a:solidFill>
                  <a:schemeClr val="tx1"/>
                </a:solidFill>
                <a:effectLst/>
                <a:uLnTx/>
                <a:uFillTx/>
                <a:latin typeface="+mn-lt"/>
                <a:ea typeface="+mn-ea"/>
                <a:cs typeface="+mn-cs"/>
              </a:rPr>
              <a:t>补</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rgbClr val="008000"/>
                </a:solidFill>
                <a:effectLst/>
                <a:uLnTx/>
                <a:uFillTx/>
                <a:latin typeface="+mn-lt"/>
                <a:ea typeface="+mn-ea"/>
                <a:cs typeface="+mn-cs"/>
              </a:rPr>
              <a:t>000111</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 M</a:t>
            </a:r>
            <a:r>
              <a:rPr kumimoji="0" lang="en-US" altLang="zh-CN" sz="2400" b="1" i="0" u="none" strike="noStrike" kern="0" cap="none" spc="0" normalizeH="0" baseline="-25000" noProof="0" dirty="0">
                <a:ln>
                  <a:noFill/>
                </a:ln>
                <a:solidFill>
                  <a:schemeClr val="tx1"/>
                </a:solidFill>
                <a:effectLst/>
                <a:uLnTx/>
                <a:uFillTx/>
                <a:latin typeface="+mn-lt"/>
                <a:ea typeface="+mn-ea"/>
                <a:cs typeface="+mn-cs"/>
              </a:rPr>
              <a:t>X </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0" cap="none" spc="0" normalizeH="0" baseline="-25000" noProof="0" dirty="0">
                <a:ln>
                  <a:noFill/>
                </a:ln>
                <a:solidFill>
                  <a:schemeClr val="tx1"/>
                </a:solidFill>
                <a:effectLst/>
                <a:uLnTx/>
                <a:uFillTx/>
                <a:latin typeface="+mn-lt"/>
                <a:ea typeface="+mn-ea"/>
                <a:cs typeface="+mn-cs"/>
              </a:rPr>
              <a:t>补</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1</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a:ln>
                  <a:noFill/>
                </a:ln>
                <a:solidFill>
                  <a:srgbClr val="6600CC"/>
                </a:solidFill>
                <a:effectLst/>
                <a:uLnTx/>
                <a:uFillTx/>
                <a:latin typeface="+mn-lt"/>
                <a:ea typeface="+mn-ea"/>
                <a:cs typeface="+mn-cs"/>
              </a:rPr>
              <a:t>000010011</a:t>
            </a: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Char char="§"/>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则：</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[X]</a:t>
            </a:r>
            <a:r>
              <a:rPr kumimoji="0" lang="zh-CN" altLang="en-US" sz="2400" b="1" i="0" u="none" strike="noStrike" kern="0" cap="none" spc="0" normalizeH="0" baseline="-25000" noProof="0" dirty="0">
                <a:ln>
                  <a:noFill/>
                </a:ln>
                <a:solidFill>
                  <a:schemeClr val="tx1"/>
                </a:solidFill>
                <a:effectLst/>
                <a:uLnTx/>
                <a:uFillTx/>
                <a:latin typeface="+mn-lt"/>
                <a:ea typeface="+mn-ea"/>
                <a:cs typeface="+mn-cs"/>
              </a:rPr>
              <a:t>浮</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1</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a:ln>
                  <a:noFill/>
                </a:ln>
                <a:solidFill>
                  <a:srgbClr val="008000"/>
                </a:solidFill>
                <a:effectLst/>
                <a:uLnTx/>
                <a:uFillTx/>
                <a:latin typeface="+mn-lt"/>
                <a:ea typeface="+mn-ea"/>
                <a:cs typeface="+mn-cs"/>
              </a:rPr>
              <a:t>000111</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a:ln>
                  <a:noFill/>
                </a:ln>
                <a:solidFill>
                  <a:srgbClr val="6600CC"/>
                </a:solidFill>
                <a:effectLst/>
                <a:uLnTx/>
                <a:uFillTx/>
                <a:latin typeface="+mn-lt"/>
                <a:ea typeface="+mn-ea"/>
                <a:cs typeface="+mn-cs"/>
              </a:rPr>
              <a:t>000010011</a:t>
            </a:r>
            <a:endParaRPr kumimoji="0" lang="en-US" altLang="zh-CN" sz="2400" b="1"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accent1"/>
              </a:buClr>
              <a:buSzTx/>
              <a:buFont typeface="Wingdings" panose="05000000000000000000" pitchFamily="2" charset="2"/>
              <a:buNone/>
              <a:defRPr/>
            </a:pPr>
            <a:endParaRPr kumimoji="0" lang="en-US" altLang="zh-CN" sz="2400" b="1" i="0" u="none" strike="noStrike" kern="0" cap="none" spc="0" normalizeH="0" baseline="30000" noProof="0" dirty="0">
              <a:ln>
                <a:noFill/>
              </a:ln>
              <a:solidFill>
                <a:schemeClr val="tx1"/>
              </a:solidFill>
              <a:effectLst/>
              <a:uLnTx/>
              <a:uFillTx/>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3490" name="Rectangle 2"/>
          <p:cNvSpPr>
            <a:spLocks noGrp="1"/>
          </p:cNvSpPr>
          <p:nvPr>
            <p:ph type="title"/>
          </p:nvPr>
        </p:nvSpPr>
        <p:spPr/>
        <p:txBody>
          <a:bodyPr wrap="square" lIns="91440" tIns="45720" rIns="91440" bIns="45720" anchor="ctr" anchorCtr="0"/>
          <a:lstStyle/>
          <a:p>
            <a:pPr eaLnBrk="1" hangingPunct="1"/>
            <a:r>
              <a:rPr lang="en-US" altLang="zh-CN" dirty="0"/>
              <a:t>3</a:t>
            </a:r>
            <a:r>
              <a:rPr lang="zh-CN" altLang="en-US" dirty="0"/>
              <a:t>、浮点数的表示范围 </a:t>
            </a:r>
          </a:p>
        </p:txBody>
      </p:sp>
      <p:sp>
        <p:nvSpPr>
          <p:cNvPr id="63491" name="Rectangle 3"/>
          <p:cNvSpPr>
            <a:spLocks noGrp="1"/>
          </p:cNvSpPr>
          <p:nvPr>
            <p:ph idx="1"/>
          </p:nvPr>
        </p:nvSpPr>
        <p:spPr>
          <a:xfrm>
            <a:off x="457200" y="1076325"/>
            <a:ext cx="7643813" cy="5248275"/>
          </a:xfrm>
        </p:spPr>
        <p:txBody>
          <a:bodyPr wrap="square" lIns="91440" tIns="45720" rIns="91440" bIns="45720" anchor="t" anchorCtr="0"/>
          <a:lstStyle/>
          <a:p>
            <a:pPr eaLnBrk="1" hangingPunct="1"/>
            <a:r>
              <a:rPr lang="zh-CN" altLang="en-GB" sz="2400" dirty="0"/>
              <a:t>在浮点数的表示范围中，有两种情况被称为机器零：</a:t>
            </a:r>
          </a:p>
          <a:p>
            <a:pPr lvl="1" eaLnBrk="1" hangingPunct="1"/>
            <a:r>
              <a:rPr lang="zh-CN" altLang="en-GB" dirty="0"/>
              <a:t>（</a:t>
            </a:r>
            <a:r>
              <a:rPr lang="en-GB" altLang="zh-CN" dirty="0"/>
              <a:t>1</a:t>
            </a:r>
            <a:r>
              <a:rPr lang="zh-CN" altLang="en-GB" dirty="0"/>
              <a:t>）若浮点数的尾数为零，无论阶码为何值；</a:t>
            </a:r>
          </a:p>
          <a:p>
            <a:pPr lvl="1" eaLnBrk="1" hangingPunct="1"/>
            <a:r>
              <a:rPr lang="zh-CN" altLang="en-GB" dirty="0"/>
              <a:t>（</a:t>
            </a:r>
            <a:r>
              <a:rPr lang="en-GB" altLang="zh-CN" dirty="0"/>
              <a:t>2</a:t>
            </a:r>
            <a:r>
              <a:rPr lang="zh-CN" altLang="en-GB" dirty="0"/>
              <a:t>）当阶码的值遇到比它能表示的最小值还要小时（阶码负溢出），无论其尾数为何值 </a:t>
            </a:r>
            <a:endParaRPr lang="zh-CN" altLang="en-US" dirty="0"/>
          </a:p>
        </p:txBody>
      </p:sp>
      <p:sp>
        <p:nvSpPr>
          <p:cNvPr id="63492" name="Rectangle 5"/>
          <p:cNvSpPr/>
          <p:nvPr/>
        </p:nvSpPr>
        <p:spPr>
          <a:xfrm>
            <a:off x="0" y="2905125"/>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63493" name="Object 4"/>
          <p:cNvGraphicFramePr/>
          <p:nvPr/>
        </p:nvGraphicFramePr>
        <p:xfrm>
          <a:off x="714375" y="3286125"/>
          <a:ext cx="7127875" cy="1471613"/>
        </p:xfrm>
        <a:graphic>
          <a:graphicData uri="http://schemas.openxmlformats.org/presentationml/2006/ole">
            <mc:AlternateContent xmlns:mc="http://schemas.openxmlformats.org/markup-compatibility/2006">
              <mc:Choice xmlns:v="urn:schemas-microsoft-com:vml" Requires="v">
                <p:oleObj r:id="rId2" imgW="5078095" imgH="1048385" progId="Visio.Drawing.11">
                  <p:embed/>
                </p:oleObj>
              </mc:Choice>
              <mc:Fallback>
                <p:oleObj r:id="rId2" imgW="5078095" imgH="1048385" progId="Visio.Drawing.11">
                  <p:embed/>
                  <p:pic>
                    <p:nvPicPr>
                      <p:cNvPr id="0" name="图片 3081"/>
                      <p:cNvPicPr/>
                      <p:nvPr/>
                    </p:nvPicPr>
                    <p:blipFill>
                      <a:blip r:embed="rId3"/>
                      <a:stretch>
                        <a:fillRect/>
                      </a:stretch>
                    </p:blipFill>
                    <p:spPr>
                      <a:xfrm>
                        <a:off x="714375" y="3286125"/>
                        <a:ext cx="7127875" cy="1471613"/>
                      </a:xfrm>
                      <a:prstGeom prst="rect">
                        <a:avLst/>
                      </a:prstGeom>
                      <a:noFill/>
                      <a:ln w="38100">
                        <a:noFill/>
                        <a:miter/>
                      </a:ln>
                    </p:spPr>
                  </p:pic>
                </p:oleObj>
              </mc:Fallback>
            </mc:AlternateContent>
          </a:graphicData>
        </a:graphic>
      </p:graphicFrame>
      <p:sp>
        <p:nvSpPr>
          <p:cNvPr id="148486" name="AutoShape 6"/>
          <p:cNvSpPr/>
          <p:nvPr/>
        </p:nvSpPr>
        <p:spPr>
          <a:xfrm>
            <a:off x="4572000" y="2714625"/>
            <a:ext cx="1800225" cy="576263"/>
          </a:xfrm>
          <a:prstGeom prst="wedgeEllipseCallout">
            <a:avLst>
              <a:gd name="adj1" fmla="val -45593"/>
              <a:gd name="adj2" fmla="val 157440"/>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dirty="0">
                <a:solidFill>
                  <a:srgbClr val="CC0000"/>
                </a:solidFill>
                <a:latin typeface="Arial" panose="020B0604020202020204" pitchFamily="34" charset="0"/>
                <a:ea typeface="黑体" panose="02010609060101010101" pitchFamily="2" charset="-122"/>
              </a:rPr>
              <a:t>机器零</a:t>
            </a:r>
          </a:p>
        </p:txBody>
      </p:sp>
      <p:pic>
        <p:nvPicPr>
          <p:cNvPr id="63495" name="Picture 9" descr="C:\Users\Administrator\AppData\Roaming\Tencent\Users\68046508\QQ\WinTemp\RichOle\FCB}Y%(446K5HH}KT_ARBJ1.png"/>
          <p:cNvPicPr>
            <a:picLocks noChangeAspect="1"/>
          </p:cNvPicPr>
          <p:nvPr/>
        </p:nvPicPr>
        <p:blipFill>
          <a:blip r:embed="rId4"/>
          <a:stretch>
            <a:fillRect/>
          </a:stretch>
        </p:blipFill>
        <p:spPr>
          <a:xfrm>
            <a:off x="2286000" y="4857750"/>
            <a:ext cx="4576763" cy="18589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6"/>
                                        </p:tgtEl>
                                        <p:attrNameLst>
                                          <p:attrName>style.visibility</p:attrName>
                                        </p:attrNameLst>
                                      </p:cBhvr>
                                      <p:to>
                                        <p:strVal val="visible"/>
                                      </p:to>
                                    </p:set>
                                    <p:animEffect transition="in" filter="blinds(horizontal)">
                                      <p:cBhvr>
                                        <p:cTn id="7"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4514" name="Rectangle 2"/>
          <p:cNvSpPr>
            <a:spLocks noGrp="1"/>
          </p:cNvSpPr>
          <p:nvPr>
            <p:ph type="title"/>
          </p:nvPr>
        </p:nvSpPr>
        <p:spPr/>
        <p:txBody>
          <a:bodyPr wrap="square" lIns="91440" tIns="45720" rIns="91440" bIns="45720" anchor="ctr" anchorCtr="0"/>
          <a:lstStyle/>
          <a:p>
            <a:pPr eaLnBrk="1" hangingPunct="1"/>
            <a:r>
              <a:rPr lang="en-US" altLang="zh-CN" dirty="0"/>
              <a:t>3</a:t>
            </a:r>
            <a:r>
              <a:rPr lang="zh-CN" altLang="en-US" dirty="0"/>
              <a:t>、浮点数的表示范围 </a:t>
            </a:r>
          </a:p>
        </p:txBody>
      </p:sp>
      <p:sp>
        <p:nvSpPr>
          <p:cNvPr id="64515" name="Rectangle 3"/>
          <p:cNvSpPr>
            <a:spLocks noGrp="1"/>
          </p:cNvSpPr>
          <p:nvPr>
            <p:ph idx="1"/>
          </p:nvPr>
        </p:nvSpPr>
        <p:spPr>
          <a:xfrm>
            <a:off x="428625" y="1000125"/>
            <a:ext cx="7019925" cy="5248275"/>
          </a:xfrm>
        </p:spPr>
        <p:txBody>
          <a:bodyPr wrap="square" lIns="91440" tIns="45720" rIns="91440" bIns="45720" anchor="t" anchorCtr="0"/>
          <a:lstStyle/>
          <a:p>
            <a:pPr eaLnBrk="1" hangingPunct="1"/>
            <a:r>
              <a:rPr lang="zh-CN" altLang="en-GB" sz="2400" dirty="0"/>
              <a:t>浮点数的表示范围通常：最小（负）数、最大负数、最小正数、最大（正）数。</a:t>
            </a:r>
          </a:p>
          <a:p>
            <a:pPr lvl="1" eaLnBrk="1" hangingPunct="1"/>
            <a:r>
              <a:rPr lang="zh-CN" altLang="en-GB" dirty="0">
                <a:solidFill>
                  <a:schemeClr val="hlink"/>
                </a:solidFill>
              </a:rPr>
              <a:t>位于最大负数和最小正数之间的数据</a:t>
            </a:r>
            <a:r>
              <a:rPr lang="zh-CN" altLang="en-GB" dirty="0"/>
              <a:t>（除</a:t>
            </a:r>
            <a:r>
              <a:rPr lang="en-GB" altLang="zh-CN" dirty="0"/>
              <a:t>0</a:t>
            </a:r>
            <a:r>
              <a:rPr lang="zh-CN" altLang="en-GB" dirty="0"/>
              <a:t>外），机器无法表示，称为</a:t>
            </a:r>
            <a:r>
              <a:rPr lang="zh-CN" altLang="en-GB" dirty="0">
                <a:solidFill>
                  <a:srgbClr val="CC0000"/>
                </a:solidFill>
              </a:rPr>
              <a:t>下溢</a:t>
            </a:r>
            <a:r>
              <a:rPr lang="zh-CN" altLang="en-GB" dirty="0"/>
              <a:t>。对于下溢的处理，计算机直接将其视为机器零。</a:t>
            </a:r>
          </a:p>
          <a:p>
            <a:pPr lvl="1" eaLnBrk="1" hangingPunct="1"/>
            <a:r>
              <a:rPr lang="zh-CN" altLang="en-GB" dirty="0">
                <a:solidFill>
                  <a:schemeClr val="hlink"/>
                </a:solidFill>
              </a:rPr>
              <a:t>当一个数据</a:t>
            </a:r>
            <a:r>
              <a:rPr lang="zh-CN" altLang="en-US" dirty="0">
                <a:solidFill>
                  <a:schemeClr val="hlink"/>
                </a:solidFill>
              </a:rPr>
              <a:t>大于最大（正）数，或者小于最小（负）数时，</a:t>
            </a:r>
            <a:r>
              <a:rPr lang="zh-CN" altLang="en-GB" dirty="0"/>
              <a:t>机器也无法表示，</a:t>
            </a:r>
            <a:r>
              <a:rPr lang="zh-CN" altLang="en-US" dirty="0"/>
              <a:t>称为</a:t>
            </a:r>
            <a:r>
              <a:rPr lang="zh-CN" altLang="en-US" dirty="0">
                <a:solidFill>
                  <a:srgbClr val="CC0000"/>
                </a:solidFill>
              </a:rPr>
              <a:t>上溢</a:t>
            </a:r>
            <a:r>
              <a:rPr lang="zh-CN" altLang="en-US" dirty="0"/>
              <a:t>，上溢又称溢出。</a:t>
            </a:r>
            <a:endParaRPr lang="en-US" altLang="zh-CN" dirty="0"/>
          </a:p>
          <a:p>
            <a:pPr lvl="1" eaLnBrk="1" hangingPunct="1"/>
            <a:r>
              <a:rPr lang="zh-CN" altLang="en-US" dirty="0"/>
              <a:t>浮点数在数轴上是不均匀分布的：</a:t>
            </a:r>
          </a:p>
        </p:txBody>
      </p:sp>
      <p:sp>
        <p:nvSpPr>
          <p:cNvPr id="64516" name="Rectangle 4"/>
          <p:cNvSpPr/>
          <p:nvPr/>
        </p:nvSpPr>
        <p:spPr>
          <a:xfrm>
            <a:off x="0" y="2905125"/>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pic>
        <p:nvPicPr>
          <p:cNvPr id="64517" name="Picture 4"/>
          <p:cNvPicPr>
            <a:picLocks noChangeAspect="1"/>
          </p:cNvPicPr>
          <p:nvPr/>
        </p:nvPicPr>
        <p:blipFill>
          <a:blip r:embed="rId2"/>
          <a:srcRect l="10855" t="17662" r="12076" b="64850"/>
          <a:stretch>
            <a:fillRect/>
          </a:stretch>
        </p:blipFill>
        <p:spPr>
          <a:xfrm>
            <a:off x="214313" y="4714875"/>
            <a:ext cx="7624762" cy="133667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242" name="Rectangle 2"/>
          <p:cNvSpPr>
            <a:spLocks noGrp="1"/>
          </p:cNvSpPr>
          <p:nvPr>
            <p:ph type="title"/>
          </p:nvPr>
        </p:nvSpPr>
        <p:spPr/>
        <p:txBody>
          <a:bodyPr wrap="square" lIns="91440" tIns="45720" rIns="91440" bIns="45720" anchor="ctr" anchorCtr="0"/>
          <a:lstStyle/>
          <a:p>
            <a:pPr eaLnBrk="1" hangingPunct="1"/>
            <a:r>
              <a:rPr lang="zh-CN" altLang="en-US" dirty="0"/>
              <a:t>一、进位计数制</a:t>
            </a:r>
          </a:p>
        </p:txBody>
      </p:sp>
      <p:sp>
        <p:nvSpPr>
          <p:cNvPr id="10243" name="Rectangle 3"/>
          <p:cNvSpPr>
            <a:spLocks noGrp="1"/>
          </p:cNvSpPr>
          <p:nvPr>
            <p:ph type="body" sz="half" idx="1"/>
          </p:nvPr>
        </p:nvSpPr>
        <p:spPr>
          <a:xfrm>
            <a:off x="539750" y="3003550"/>
            <a:ext cx="7342188" cy="3240088"/>
          </a:xfrm>
        </p:spPr>
        <p:txBody>
          <a:bodyPr wrap="square" lIns="91440" tIns="45720" rIns="91440" bIns="45720" anchor="t" anchorCtr="0"/>
          <a:lstStyle/>
          <a:p>
            <a:pPr eaLnBrk="1" hangingPunct="1">
              <a:lnSpc>
                <a:spcPct val="110000"/>
              </a:lnSpc>
              <a:buClr>
                <a:schemeClr val="hlink"/>
              </a:buClr>
              <a:buSzTx/>
              <a:buFont typeface="Wingdings" panose="05000000000000000000" pitchFamily="2" charset="2"/>
            </a:pPr>
            <a:r>
              <a:rPr lang="zh-CN" altLang="en-US" sz="2400" b="0" dirty="0"/>
              <a:t>例</a:t>
            </a:r>
            <a:r>
              <a:rPr lang="en-US" altLang="zh-CN" sz="2400" b="0" dirty="0"/>
              <a:t>1</a:t>
            </a:r>
            <a:r>
              <a:rPr lang="zh-CN" altLang="en-US" sz="2400" b="0" dirty="0">
                <a:sym typeface="Wingdings" panose="05000000000000000000" pitchFamily="2" charset="2"/>
              </a:rPr>
              <a:t>：（</a:t>
            </a:r>
            <a:r>
              <a:rPr lang="en-US" altLang="zh-CN" sz="2400" b="0" dirty="0">
                <a:sym typeface="Wingdings" panose="05000000000000000000" pitchFamily="2" charset="2"/>
              </a:rPr>
              <a:t>2345.459</a:t>
            </a:r>
            <a:r>
              <a:rPr lang="zh-CN" altLang="en-US" sz="2400" b="0" dirty="0">
                <a:sym typeface="Wingdings" panose="05000000000000000000" pitchFamily="2" charset="2"/>
              </a:rPr>
              <a:t>）</a:t>
            </a:r>
            <a:r>
              <a:rPr lang="en-US" altLang="zh-CN" sz="2400" b="0" baseline="-25000" dirty="0">
                <a:sym typeface="Wingdings" panose="05000000000000000000" pitchFamily="2" charset="2"/>
              </a:rPr>
              <a:t>10</a:t>
            </a:r>
            <a:r>
              <a:rPr lang="zh-CN" altLang="en-US" sz="2400" b="0" dirty="0">
                <a:sym typeface="Wingdings" panose="05000000000000000000" pitchFamily="2" charset="2"/>
              </a:rPr>
              <a:t>＝</a:t>
            </a:r>
            <a:r>
              <a:rPr lang="en-US" altLang="zh-CN" sz="2400" b="0" dirty="0">
                <a:sym typeface="Wingdings" panose="05000000000000000000" pitchFamily="2" charset="2"/>
              </a:rPr>
              <a:t>2×10</a:t>
            </a:r>
            <a:r>
              <a:rPr lang="en-US" altLang="zh-CN" sz="2400" b="0" baseline="30000" dirty="0">
                <a:sym typeface="Wingdings" panose="05000000000000000000" pitchFamily="2" charset="2"/>
              </a:rPr>
              <a:t>3</a:t>
            </a:r>
            <a:r>
              <a:rPr lang="zh-CN" altLang="en-US" sz="2400" b="0" dirty="0">
                <a:sym typeface="Wingdings" panose="05000000000000000000" pitchFamily="2" charset="2"/>
              </a:rPr>
              <a:t>＋ </a:t>
            </a:r>
            <a:r>
              <a:rPr lang="en-US" altLang="zh-CN" sz="2400" b="0" dirty="0">
                <a:sym typeface="Wingdings" panose="05000000000000000000" pitchFamily="2" charset="2"/>
              </a:rPr>
              <a:t>3×10</a:t>
            </a:r>
            <a:r>
              <a:rPr lang="en-US" altLang="zh-CN" sz="2400" b="0" baseline="30000" dirty="0">
                <a:sym typeface="Wingdings" panose="05000000000000000000" pitchFamily="2" charset="2"/>
              </a:rPr>
              <a:t>2</a:t>
            </a:r>
            <a:r>
              <a:rPr lang="zh-CN" altLang="en-US" sz="2400" b="0" dirty="0">
                <a:sym typeface="Wingdings" panose="05000000000000000000" pitchFamily="2" charset="2"/>
              </a:rPr>
              <a:t>＋ </a:t>
            </a:r>
            <a:r>
              <a:rPr lang="en-US" altLang="zh-CN" sz="2400" b="0" dirty="0">
                <a:sym typeface="Wingdings" panose="05000000000000000000" pitchFamily="2" charset="2"/>
              </a:rPr>
              <a:t>4×10</a:t>
            </a:r>
            <a:r>
              <a:rPr lang="en-US" altLang="zh-CN" sz="2400" b="0" baseline="30000" dirty="0">
                <a:sym typeface="Wingdings" panose="05000000000000000000" pitchFamily="2" charset="2"/>
              </a:rPr>
              <a:t>1</a:t>
            </a:r>
            <a:r>
              <a:rPr lang="zh-CN" altLang="en-US" sz="2400" b="0" dirty="0">
                <a:sym typeface="Wingdings" panose="05000000000000000000" pitchFamily="2" charset="2"/>
              </a:rPr>
              <a:t>＋</a:t>
            </a:r>
            <a:r>
              <a:rPr lang="en-US" altLang="zh-CN" sz="2400" b="0" dirty="0">
                <a:sym typeface="Wingdings" panose="05000000000000000000" pitchFamily="2" charset="2"/>
              </a:rPr>
              <a:t>5×10</a:t>
            </a:r>
            <a:r>
              <a:rPr lang="en-US" altLang="zh-CN" sz="2400" b="0" baseline="30000" dirty="0">
                <a:sym typeface="Wingdings" panose="05000000000000000000" pitchFamily="2" charset="2"/>
              </a:rPr>
              <a:t>0</a:t>
            </a:r>
            <a:r>
              <a:rPr lang="zh-CN" altLang="en-US" sz="2400" b="0" dirty="0">
                <a:sym typeface="Wingdings" panose="05000000000000000000" pitchFamily="2" charset="2"/>
              </a:rPr>
              <a:t>＋ </a:t>
            </a:r>
            <a:r>
              <a:rPr lang="en-US" altLang="zh-CN" sz="2400" b="0" dirty="0">
                <a:sym typeface="Wingdings" panose="05000000000000000000" pitchFamily="2" charset="2"/>
              </a:rPr>
              <a:t>4×10</a:t>
            </a:r>
            <a:r>
              <a:rPr lang="en-US" altLang="zh-CN" sz="2400" b="0" baseline="30000" dirty="0">
                <a:sym typeface="Wingdings" panose="05000000000000000000" pitchFamily="2" charset="2"/>
              </a:rPr>
              <a:t>-1</a:t>
            </a:r>
            <a:r>
              <a:rPr lang="zh-CN" altLang="en-US" sz="2400" b="0" dirty="0">
                <a:sym typeface="Wingdings" panose="05000000000000000000" pitchFamily="2" charset="2"/>
              </a:rPr>
              <a:t>＋ </a:t>
            </a:r>
            <a:r>
              <a:rPr lang="en-US" altLang="zh-CN" sz="2400" b="0" dirty="0">
                <a:sym typeface="Wingdings" panose="05000000000000000000" pitchFamily="2" charset="2"/>
              </a:rPr>
              <a:t>5×10</a:t>
            </a:r>
            <a:r>
              <a:rPr lang="en-US" altLang="zh-CN" sz="2400" b="0" baseline="30000" dirty="0">
                <a:sym typeface="Wingdings" panose="05000000000000000000" pitchFamily="2" charset="2"/>
              </a:rPr>
              <a:t>-2</a:t>
            </a:r>
            <a:r>
              <a:rPr lang="zh-CN" altLang="en-US" sz="2400" b="0" dirty="0">
                <a:sym typeface="Wingdings" panose="05000000000000000000" pitchFamily="2" charset="2"/>
              </a:rPr>
              <a:t>＋ </a:t>
            </a:r>
            <a:r>
              <a:rPr lang="en-US" altLang="zh-CN" sz="2400" b="0" dirty="0">
                <a:sym typeface="Wingdings" panose="05000000000000000000" pitchFamily="2" charset="2"/>
              </a:rPr>
              <a:t>9×10</a:t>
            </a:r>
            <a:r>
              <a:rPr lang="en-US" altLang="zh-CN" sz="2400" b="0" baseline="30000" dirty="0">
                <a:sym typeface="Wingdings" panose="05000000000000000000" pitchFamily="2" charset="2"/>
              </a:rPr>
              <a:t>-3</a:t>
            </a:r>
            <a:endParaRPr lang="en-US" altLang="zh-CN" sz="2400" b="0" dirty="0"/>
          </a:p>
          <a:p>
            <a:pPr eaLnBrk="1" hangingPunct="1">
              <a:lnSpc>
                <a:spcPct val="110000"/>
              </a:lnSpc>
              <a:buClr>
                <a:schemeClr val="hlink"/>
              </a:buClr>
              <a:buSzTx/>
              <a:buFont typeface="Wingdings" panose="05000000000000000000" pitchFamily="2" charset="2"/>
            </a:pPr>
            <a:r>
              <a:rPr lang="zh-CN" altLang="en-US" sz="2400" b="0" dirty="0"/>
              <a:t>例</a:t>
            </a:r>
            <a:r>
              <a:rPr lang="en-US" altLang="zh-CN" sz="2400" b="0" dirty="0"/>
              <a:t>2</a:t>
            </a:r>
            <a:r>
              <a:rPr lang="zh-CN" altLang="en-US" sz="2400" b="0" dirty="0"/>
              <a:t>：</a:t>
            </a:r>
            <a:r>
              <a:rPr lang="zh-CN" altLang="en-US" sz="2400" b="0" dirty="0">
                <a:sym typeface="Wingdings" panose="05000000000000000000" pitchFamily="2" charset="2"/>
              </a:rPr>
              <a:t>（</a:t>
            </a:r>
            <a:r>
              <a:rPr lang="en-US" altLang="zh-CN" sz="2400" b="0" dirty="0">
                <a:sym typeface="Wingdings" panose="05000000000000000000" pitchFamily="2" charset="2"/>
              </a:rPr>
              <a:t>11011.011</a:t>
            </a:r>
            <a:r>
              <a:rPr lang="zh-CN" altLang="en-US" sz="2400" b="0" dirty="0">
                <a:sym typeface="Wingdings" panose="05000000000000000000" pitchFamily="2" charset="2"/>
              </a:rPr>
              <a:t>）</a:t>
            </a:r>
            <a:r>
              <a:rPr lang="en-US" altLang="zh-CN" sz="2400" b="0" baseline="-25000" dirty="0">
                <a:sym typeface="Wingdings" panose="05000000000000000000" pitchFamily="2" charset="2"/>
              </a:rPr>
              <a:t>2</a:t>
            </a:r>
            <a:r>
              <a:rPr lang="zh-CN" altLang="en-US" sz="2400" b="0" dirty="0">
                <a:sym typeface="Wingdings" panose="05000000000000000000" pitchFamily="2" charset="2"/>
              </a:rPr>
              <a:t>＝</a:t>
            </a:r>
            <a:r>
              <a:rPr lang="en-US" altLang="zh-CN" sz="2400" b="0" dirty="0">
                <a:sym typeface="Wingdings" panose="05000000000000000000" pitchFamily="2" charset="2"/>
              </a:rPr>
              <a:t>1×2</a:t>
            </a:r>
            <a:r>
              <a:rPr lang="en-US" altLang="zh-CN" sz="2400" b="0" baseline="30000" dirty="0">
                <a:sym typeface="Wingdings" panose="05000000000000000000" pitchFamily="2" charset="2"/>
              </a:rPr>
              <a:t>4</a:t>
            </a:r>
            <a:r>
              <a:rPr lang="zh-CN" altLang="en-US" sz="2400" b="0" dirty="0">
                <a:sym typeface="Wingdings" panose="05000000000000000000" pitchFamily="2" charset="2"/>
              </a:rPr>
              <a:t>＋ </a:t>
            </a:r>
            <a:r>
              <a:rPr lang="en-US" altLang="zh-CN" sz="2400" b="0" dirty="0">
                <a:sym typeface="Wingdings" panose="05000000000000000000" pitchFamily="2" charset="2"/>
              </a:rPr>
              <a:t>1×2</a:t>
            </a:r>
            <a:r>
              <a:rPr lang="en-US" altLang="zh-CN" sz="2400" b="0" baseline="30000" dirty="0">
                <a:sym typeface="Wingdings" panose="05000000000000000000" pitchFamily="2" charset="2"/>
              </a:rPr>
              <a:t>3</a:t>
            </a:r>
            <a:r>
              <a:rPr lang="zh-CN" altLang="en-US" sz="2400" b="0" dirty="0">
                <a:sym typeface="Wingdings" panose="05000000000000000000" pitchFamily="2" charset="2"/>
              </a:rPr>
              <a:t>＋ </a:t>
            </a:r>
            <a:r>
              <a:rPr lang="en-US" altLang="zh-CN" sz="2400" b="0" dirty="0">
                <a:sym typeface="Wingdings" panose="05000000000000000000" pitchFamily="2" charset="2"/>
              </a:rPr>
              <a:t>0×2</a:t>
            </a:r>
            <a:r>
              <a:rPr lang="en-US" altLang="zh-CN" sz="2400" b="0" baseline="30000" dirty="0">
                <a:sym typeface="Wingdings" panose="05000000000000000000" pitchFamily="2" charset="2"/>
              </a:rPr>
              <a:t>2</a:t>
            </a:r>
            <a:r>
              <a:rPr lang="zh-CN" altLang="en-US" sz="2400" b="0" dirty="0">
                <a:sym typeface="Wingdings" panose="05000000000000000000" pitchFamily="2" charset="2"/>
              </a:rPr>
              <a:t>＋</a:t>
            </a:r>
            <a:r>
              <a:rPr lang="en-US" altLang="zh-CN" sz="2400" b="0" dirty="0">
                <a:sym typeface="Wingdings" panose="05000000000000000000" pitchFamily="2" charset="2"/>
              </a:rPr>
              <a:t>1×2</a:t>
            </a:r>
            <a:r>
              <a:rPr lang="en-US" altLang="zh-CN" sz="2400" b="0" baseline="30000" dirty="0">
                <a:sym typeface="Wingdings" panose="05000000000000000000" pitchFamily="2" charset="2"/>
              </a:rPr>
              <a:t>1</a:t>
            </a:r>
            <a:r>
              <a:rPr lang="zh-CN" altLang="en-US" sz="2400" b="0" dirty="0">
                <a:sym typeface="Wingdings" panose="05000000000000000000" pitchFamily="2" charset="2"/>
              </a:rPr>
              <a:t>＋ </a:t>
            </a:r>
            <a:r>
              <a:rPr lang="en-US" altLang="zh-CN" sz="2400" b="0" dirty="0">
                <a:sym typeface="Wingdings" panose="05000000000000000000" pitchFamily="2" charset="2"/>
              </a:rPr>
              <a:t>1×2</a:t>
            </a:r>
            <a:r>
              <a:rPr lang="en-US" altLang="zh-CN" sz="2400" b="0" baseline="30000" dirty="0">
                <a:sym typeface="Wingdings" panose="05000000000000000000" pitchFamily="2" charset="2"/>
              </a:rPr>
              <a:t>-0</a:t>
            </a:r>
            <a:r>
              <a:rPr lang="zh-CN" altLang="en-US" sz="2400" b="0" dirty="0">
                <a:sym typeface="Wingdings" panose="05000000000000000000" pitchFamily="2" charset="2"/>
              </a:rPr>
              <a:t>＋ </a:t>
            </a:r>
            <a:r>
              <a:rPr lang="en-US" altLang="zh-CN" sz="2400" b="0" dirty="0">
                <a:sym typeface="Wingdings" panose="05000000000000000000" pitchFamily="2" charset="2"/>
              </a:rPr>
              <a:t>0×2</a:t>
            </a:r>
            <a:r>
              <a:rPr lang="en-US" altLang="zh-CN" sz="2400" b="0" baseline="30000" dirty="0">
                <a:sym typeface="Wingdings" panose="05000000000000000000" pitchFamily="2" charset="2"/>
              </a:rPr>
              <a:t>-1 </a:t>
            </a:r>
            <a:r>
              <a:rPr lang="zh-CN" altLang="en-US" sz="2400" b="0" dirty="0">
                <a:sym typeface="Wingdings" panose="05000000000000000000" pitchFamily="2" charset="2"/>
              </a:rPr>
              <a:t>＋ </a:t>
            </a:r>
            <a:r>
              <a:rPr lang="en-US" altLang="zh-CN" sz="2400" b="0" dirty="0">
                <a:sym typeface="Wingdings" panose="05000000000000000000" pitchFamily="2" charset="2"/>
              </a:rPr>
              <a:t>1×2</a:t>
            </a:r>
            <a:r>
              <a:rPr lang="en-US" altLang="zh-CN" sz="2400" b="0" baseline="30000" dirty="0">
                <a:sym typeface="Wingdings" panose="05000000000000000000" pitchFamily="2" charset="2"/>
              </a:rPr>
              <a:t>-2 </a:t>
            </a:r>
            <a:r>
              <a:rPr lang="zh-CN" altLang="en-US" sz="2400" b="0" dirty="0">
                <a:sym typeface="Wingdings" panose="05000000000000000000" pitchFamily="2" charset="2"/>
              </a:rPr>
              <a:t>＋ </a:t>
            </a:r>
            <a:r>
              <a:rPr lang="en-US" altLang="zh-CN" sz="2400" b="0" dirty="0">
                <a:sym typeface="Wingdings" panose="05000000000000000000" pitchFamily="2" charset="2"/>
              </a:rPr>
              <a:t>1×2</a:t>
            </a:r>
            <a:r>
              <a:rPr lang="en-US" altLang="zh-CN" sz="2400" b="0" baseline="30000" dirty="0">
                <a:sym typeface="Wingdings" panose="05000000000000000000" pitchFamily="2" charset="2"/>
              </a:rPr>
              <a:t>-3</a:t>
            </a:r>
            <a:r>
              <a:rPr lang="en-US" altLang="zh-CN" sz="2400" b="0" dirty="0">
                <a:sym typeface="Wingdings" panose="05000000000000000000" pitchFamily="2" charset="2"/>
              </a:rPr>
              <a:t>=</a:t>
            </a:r>
            <a:r>
              <a:rPr lang="zh-CN" altLang="en-US" sz="2400" b="0" dirty="0">
                <a:sym typeface="Wingdings" panose="05000000000000000000" pitchFamily="2" charset="2"/>
              </a:rPr>
              <a:t>（</a:t>
            </a:r>
            <a:r>
              <a:rPr lang="en-US" altLang="zh-CN" sz="2400" b="0" dirty="0">
                <a:sym typeface="Wingdings" panose="05000000000000000000" pitchFamily="2" charset="2"/>
              </a:rPr>
              <a:t>27.375</a:t>
            </a:r>
            <a:r>
              <a:rPr lang="zh-CN" altLang="en-US" sz="2400" b="0" dirty="0">
                <a:sym typeface="Wingdings" panose="05000000000000000000" pitchFamily="2" charset="2"/>
              </a:rPr>
              <a:t>）</a:t>
            </a:r>
            <a:r>
              <a:rPr lang="en-US" altLang="zh-CN" sz="2400" b="0" baseline="-25000" dirty="0">
                <a:sym typeface="Wingdings" panose="05000000000000000000" pitchFamily="2" charset="2"/>
              </a:rPr>
              <a:t>10</a:t>
            </a:r>
            <a:endParaRPr lang="en-US" altLang="zh-CN" sz="2400" b="0" baseline="-25000" dirty="0"/>
          </a:p>
          <a:p>
            <a:pPr eaLnBrk="1" hangingPunct="1">
              <a:lnSpc>
                <a:spcPct val="110000"/>
              </a:lnSpc>
              <a:buClr>
                <a:schemeClr val="hlink"/>
              </a:buClr>
              <a:buSzTx/>
              <a:buFont typeface="Wingdings" panose="05000000000000000000" pitchFamily="2" charset="2"/>
            </a:pPr>
            <a:r>
              <a:rPr lang="zh-CN" altLang="en-US" sz="2400" b="0" dirty="0"/>
              <a:t>例</a:t>
            </a:r>
            <a:r>
              <a:rPr lang="en-US" altLang="zh-CN" sz="2400" b="0" dirty="0"/>
              <a:t>3</a:t>
            </a:r>
            <a:r>
              <a:rPr lang="zh-CN" altLang="en-US" sz="2400" b="0" dirty="0"/>
              <a:t>：</a:t>
            </a:r>
            <a:r>
              <a:rPr lang="zh-CN" altLang="en-US" sz="2400" b="0" dirty="0">
                <a:sym typeface="Wingdings" panose="05000000000000000000" pitchFamily="2" charset="2"/>
              </a:rPr>
              <a:t>（</a:t>
            </a:r>
            <a:r>
              <a:rPr lang="en-US" altLang="zh-CN" sz="2400" b="0" dirty="0">
                <a:sym typeface="Wingdings" panose="05000000000000000000" pitchFamily="2" charset="2"/>
              </a:rPr>
              <a:t>123.67</a:t>
            </a:r>
            <a:r>
              <a:rPr lang="zh-CN" altLang="en-US" sz="2400" b="0" dirty="0">
                <a:sym typeface="Wingdings" panose="05000000000000000000" pitchFamily="2" charset="2"/>
              </a:rPr>
              <a:t>）</a:t>
            </a:r>
            <a:r>
              <a:rPr lang="en-US" altLang="zh-CN" sz="2400" b="0" baseline="-25000" dirty="0">
                <a:sym typeface="Wingdings" panose="05000000000000000000" pitchFamily="2" charset="2"/>
              </a:rPr>
              <a:t>8</a:t>
            </a:r>
            <a:r>
              <a:rPr lang="zh-CN" altLang="en-US" sz="2400" b="0" dirty="0">
                <a:sym typeface="Wingdings" panose="05000000000000000000" pitchFamily="2" charset="2"/>
              </a:rPr>
              <a:t>＝</a:t>
            </a:r>
            <a:r>
              <a:rPr lang="en-US" altLang="zh-CN" sz="2400" b="0" dirty="0">
                <a:sym typeface="Wingdings" panose="05000000000000000000" pitchFamily="2" charset="2"/>
              </a:rPr>
              <a:t>1×8</a:t>
            </a:r>
            <a:r>
              <a:rPr lang="en-US" altLang="zh-CN" sz="2400" b="0" baseline="30000" dirty="0">
                <a:sym typeface="Wingdings" panose="05000000000000000000" pitchFamily="2" charset="2"/>
              </a:rPr>
              <a:t>2</a:t>
            </a:r>
            <a:r>
              <a:rPr lang="zh-CN" altLang="en-US" sz="2400" b="0" dirty="0">
                <a:sym typeface="Wingdings" panose="05000000000000000000" pitchFamily="2" charset="2"/>
              </a:rPr>
              <a:t>＋ </a:t>
            </a:r>
            <a:r>
              <a:rPr lang="en-US" altLang="zh-CN" sz="2400" b="0" dirty="0">
                <a:sym typeface="Wingdings" panose="05000000000000000000" pitchFamily="2" charset="2"/>
              </a:rPr>
              <a:t>2×8</a:t>
            </a:r>
            <a:r>
              <a:rPr lang="en-US" altLang="zh-CN" sz="2400" b="0" baseline="30000" dirty="0">
                <a:sym typeface="Wingdings" panose="05000000000000000000" pitchFamily="2" charset="2"/>
              </a:rPr>
              <a:t>1</a:t>
            </a:r>
            <a:r>
              <a:rPr lang="zh-CN" altLang="en-US" sz="2400" b="0" dirty="0">
                <a:sym typeface="Wingdings" panose="05000000000000000000" pitchFamily="2" charset="2"/>
              </a:rPr>
              <a:t>＋ </a:t>
            </a:r>
            <a:r>
              <a:rPr lang="en-US" altLang="zh-CN" sz="2400" b="0" dirty="0">
                <a:sym typeface="Wingdings" panose="05000000000000000000" pitchFamily="2" charset="2"/>
              </a:rPr>
              <a:t>3×8</a:t>
            </a:r>
            <a:r>
              <a:rPr lang="en-US" altLang="zh-CN" sz="2400" b="0" baseline="30000" dirty="0">
                <a:sym typeface="Wingdings" panose="05000000000000000000" pitchFamily="2" charset="2"/>
              </a:rPr>
              <a:t>0</a:t>
            </a:r>
            <a:r>
              <a:rPr lang="zh-CN" altLang="en-US" sz="2400" b="0" dirty="0">
                <a:sym typeface="Wingdings" panose="05000000000000000000" pitchFamily="2" charset="2"/>
              </a:rPr>
              <a:t>＋</a:t>
            </a:r>
            <a:r>
              <a:rPr lang="en-US" altLang="zh-CN" sz="2400" b="0" dirty="0">
                <a:sym typeface="Wingdings" panose="05000000000000000000" pitchFamily="2" charset="2"/>
              </a:rPr>
              <a:t>6×8</a:t>
            </a:r>
            <a:r>
              <a:rPr lang="en-US" altLang="zh-CN" sz="2400" b="0" baseline="30000" dirty="0">
                <a:sym typeface="Wingdings" panose="05000000000000000000" pitchFamily="2" charset="2"/>
              </a:rPr>
              <a:t>-1</a:t>
            </a:r>
            <a:r>
              <a:rPr lang="zh-CN" altLang="en-US" sz="2400" b="0" dirty="0">
                <a:sym typeface="Wingdings" panose="05000000000000000000" pitchFamily="2" charset="2"/>
              </a:rPr>
              <a:t>＋ </a:t>
            </a:r>
            <a:r>
              <a:rPr lang="en-US" altLang="zh-CN" sz="2400" b="0" dirty="0">
                <a:sym typeface="Wingdings" panose="05000000000000000000" pitchFamily="2" charset="2"/>
              </a:rPr>
              <a:t>7×8</a:t>
            </a:r>
            <a:r>
              <a:rPr lang="en-US" altLang="zh-CN" sz="2400" b="0" baseline="30000" dirty="0">
                <a:sym typeface="Wingdings" panose="05000000000000000000" pitchFamily="2" charset="2"/>
              </a:rPr>
              <a:t>-2</a:t>
            </a:r>
            <a:r>
              <a:rPr lang="en-US" altLang="zh-CN" sz="2400" b="0" dirty="0">
                <a:sym typeface="Wingdings" panose="05000000000000000000" pitchFamily="2" charset="2"/>
              </a:rPr>
              <a:t>=</a:t>
            </a:r>
            <a:r>
              <a:rPr lang="zh-CN" altLang="en-US" sz="2400" b="0" dirty="0">
                <a:sym typeface="Wingdings" panose="05000000000000000000" pitchFamily="2" charset="2"/>
              </a:rPr>
              <a:t>（</a:t>
            </a:r>
            <a:r>
              <a:rPr lang="en-US" altLang="zh-CN" sz="2400" b="0" dirty="0">
                <a:sym typeface="Wingdings" panose="05000000000000000000" pitchFamily="2" charset="2"/>
              </a:rPr>
              <a:t>83.859375</a:t>
            </a:r>
            <a:r>
              <a:rPr lang="zh-CN" altLang="en-US" sz="2400" b="0" dirty="0">
                <a:sym typeface="Wingdings" panose="05000000000000000000" pitchFamily="2" charset="2"/>
              </a:rPr>
              <a:t>）</a:t>
            </a:r>
            <a:r>
              <a:rPr lang="en-US" altLang="zh-CN" sz="2400" b="0" baseline="-25000" dirty="0">
                <a:sym typeface="Wingdings" panose="05000000000000000000" pitchFamily="2" charset="2"/>
              </a:rPr>
              <a:t>10</a:t>
            </a:r>
          </a:p>
        </p:txBody>
      </p:sp>
      <p:sp>
        <p:nvSpPr>
          <p:cNvPr id="10244" name="Rectangle 4"/>
          <p:cNvSpPr/>
          <p:nvPr/>
        </p:nvSpPr>
        <p:spPr>
          <a:xfrm>
            <a:off x="0" y="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10245" name="Rectangle 6"/>
          <p:cNvSpPr/>
          <p:nvPr/>
        </p:nvSpPr>
        <p:spPr>
          <a:xfrm>
            <a:off x="539750" y="1196975"/>
            <a:ext cx="7488238" cy="1584325"/>
          </a:xfrm>
          <a:prstGeom prst="rect">
            <a:avLst/>
          </a:prstGeom>
          <a:noFill/>
          <a:ln w="9525">
            <a:noFill/>
          </a:ln>
        </p:spPr>
        <p:txBody>
          <a:bodyPr anchor="t" anchorCtr="0"/>
          <a:lstStyle/>
          <a:p>
            <a:pPr marL="342900" indent="-342900">
              <a:spcBef>
                <a:spcPct val="20000"/>
              </a:spcBef>
              <a:buClr>
                <a:schemeClr val="hlink"/>
              </a:buClr>
              <a:buFont typeface="Wingdings" panose="05000000000000000000" pitchFamily="2" charset="2"/>
              <a:buChar char="v"/>
            </a:pPr>
            <a:r>
              <a:rPr lang="zh-CN" altLang="en-US" dirty="0">
                <a:latin typeface="黑体" panose="02010609060101010101" pitchFamily="2" charset="-122"/>
                <a:ea typeface="黑体" panose="02010609060101010101" pitchFamily="2" charset="-122"/>
              </a:rPr>
              <a:t>例如：</a:t>
            </a:r>
            <a:r>
              <a:rPr lang="en-US" altLang="zh-CN" dirty="0">
                <a:latin typeface="黑体" panose="02010609060101010101" pitchFamily="2" charset="-122"/>
                <a:ea typeface="黑体" panose="02010609060101010101" pitchFamily="2" charset="-122"/>
              </a:rPr>
              <a:t>R</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10</a:t>
            </a:r>
            <a:r>
              <a:rPr lang="zh-CN" altLang="en-US" dirty="0">
                <a:latin typeface="黑体" panose="02010609060101010101" pitchFamily="2" charset="-122"/>
                <a:ea typeface="黑体" panose="02010609060101010101" pitchFamily="2" charset="-122"/>
              </a:rPr>
              <a:t>，即十进制数。它的每一位上的数码</a:t>
            </a:r>
            <a:r>
              <a:rPr lang="en-US" altLang="zh-CN" dirty="0">
                <a:solidFill>
                  <a:srgbClr val="FF0000"/>
                </a:solidFill>
                <a:latin typeface="黑体" panose="02010609060101010101" pitchFamily="2" charset="-122"/>
                <a:ea typeface="黑体" panose="02010609060101010101" pitchFamily="2" charset="-122"/>
              </a:rPr>
              <a:t>D</a:t>
            </a:r>
            <a:r>
              <a:rPr lang="en-US" altLang="zh-CN" baseline="-25000" dirty="0">
                <a:solidFill>
                  <a:srgbClr val="FF0000"/>
                </a:solidFill>
                <a:latin typeface="黑体" panose="02010609060101010101" pitchFamily="2" charset="-122"/>
                <a:ea typeface="黑体" panose="02010609060101010101" pitchFamily="2" charset="-122"/>
              </a:rPr>
              <a:t>i</a:t>
            </a:r>
            <a:r>
              <a:rPr lang="zh-CN" altLang="en-US" dirty="0">
                <a:solidFill>
                  <a:srgbClr val="FF0000"/>
                </a:solidFill>
                <a:latin typeface="黑体" panose="02010609060101010101" pitchFamily="2" charset="-122"/>
                <a:ea typeface="黑体" panose="02010609060101010101" pitchFamily="2" charset="-122"/>
              </a:rPr>
              <a:t>只能取</a:t>
            </a:r>
            <a:r>
              <a:rPr lang="en-US" altLang="zh-CN" dirty="0">
                <a:solidFill>
                  <a:srgbClr val="FF0000"/>
                </a:solidFill>
                <a:latin typeface="黑体" panose="02010609060101010101" pitchFamily="2" charset="-122"/>
                <a:ea typeface="黑体" panose="02010609060101010101" pitchFamily="2" charset="-122"/>
              </a:rPr>
              <a:t>0</a:t>
            </a:r>
            <a:r>
              <a:rPr lang="zh-CN" altLang="en-US" dirty="0">
                <a:solidFill>
                  <a:srgbClr val="FF0000"/>
                </a:solidFill>
                <a:latin typeface="黑体" panose="02010609060101010101" pitchFamily="2" charset="-122"/>
                <a:ea typeface="黑体" panose="02010609060101010101" pitchFamily="2" charset="-122"/>
              </a:rPr>
              <a:t>，</a:t>
            </a:r>
            <a:r>
              <a:rPr lang="en-US" altLang="zh-CN" dirty="0">
                <a:solidFill>
                  <a:srgbClr val="FF0000"/>
                </a:solidFill>
                <a:latin typeface="黑体" panose="02010609060101010101" pitchFamily="2" charset="-122"/>
                <a:ea typeface="黑体" panose="02010609060101010101" pitchFamily="2" charset="-122"/>
              </a:rPr>
              <a:t>1</a:t>
            </a:r>
            <a:r>
              <a:rPr lang="zh-CN" altLang="en-US" dirty="0">
                <a:solidFill>
                  <a:srgbClr val="FF0000"/>
                </a:solidFill>
                <a:latin typeface="黑体" panose="02010609060101010101" pitchFamily="2" charset="-122"/>
                <a:ea typeface="黑体" panose="02010609060101010101" pitchFamily="2" charset="-122"/>
              </a:rPr>
              <a:t>，</a:t>
            </a:r>
            <a:r>
              <a:rPr lang="en-US" altLang="zh-CN" dirty="0">
                <a:solidFill>
                  <a:srgbClr val="FF0000"/>
                </a:solidFill>
                <a:latin typeface="黑体" panose="02010609060101010101" pitchFamily="2" charset="-122"/>
                <a:ea typeface="黑体" panose="02010609060101010101" pitchFamily="2" charset="-122"/>
              </a:rPr>
              <a:t>2</a:t>
            </a:r>
            <a:r>
              <a:rPr lang="zh-CN" altLang="en-US" dirty="0">
                <a:solidFill>
                  <a:srgbClr val="FF0000"/>
                </a:solidFill>
                <a:latin typeface="黑体" panose="02010609060101010101" pitchFamily="2" charset="-122"/>
                <a:ea typeface="黑体" panose="02010609060101010101" pitchFamily="2" charset="-122"/>
              </a:rPr>
              <a:t>，</a:t>
            </a:r>
            <a:r>
              <a:rPr lang="en-US" altLang="zh-CN" dirty="0">
                <a:solidFill>
                  <a:srgbClr val="FF0000"/>
                </a:solidFill>
                <a:latin typeface="Arial" panose="020B0604020202020204" pitchFamily="34" charset="0"/>
                <a:ea typeface="黑体" panose="02010609060101010101" pitchFamily="2" charset="-122"/>
              </a:rPr>
              <a:t>……</a:t>
            </a:r>
            <a:r>
              <a:rPr lang="en-US" altLang="zh-CN" dirty="0">
                <a:solidFill>
                  <a:srgbClr val="FF0000"/>
                </a:solidFill>
                <a:latin typeface="黑体" panose="02010609060101010101" pitchFamily="2" charset="-122"/>
                <a:ea typeface="黑体" panose="02010609060101010101" pitchFamily="2" charset="-122"/>
              </a:rPr>
              <a:t>9</a:t>
            </a:r>
            <a:r>
              <a:rPr lang="zh-CN" altLang="en-US" dirty="0">
                <a:latin typeface="黑体" panose="02010609060101010101" pitchFamily="2" charset="-122"/>
                <a:ea typeface="黑体" panose="02010609060101010101" pitchFamily="2" charset="-122"/>
              </a:rPr>
              <a:t>；各个数码的</a:t>
            </a:r>
            <a:r>
              <a:rPr lang="zh-CN" altLang="en-US" dirty="0">
                <a:solidFill>
                  <a:srgbClr val="FF0000"/>
                </a:solidFill>
                <a:latin typeface="黑体" panose="02010609060101010101" pitchFamily="2" charset="-122"/>
                <a:ea typeface="黑体" panose="02010609060101010101" pitchFamily="2" charset="-122"/>
              </a:rPr>
              <a:t>权为</a:t>
            </a:r>
            <a:r>
              <a:rPr lang="en-US" altLang="zh-CN" dirty="0">
                <a:solidFill>
                  <a:srgbClr val="FF0000"/>
                </a:solidFill>
                <a:latin typeface="黑体" panose="02010609060101010101" pitchFamily="2" charset="-122"/>
                <a:ea typeface="黑体" panose="02010609060101010101" pitchFamily="2" charset="-122"/>
              </a:rPr>
              <a:t>10</a:t>
            </a:r>
            <a:r>
              <a:rPr lang="en-US" altLang="zh-CN" baseline="30000" dirty="0">
                <a:solidFill>
                  <a:srgbClr val="FF0000"/>
                </a:solidFill>
                <a:latin typeface="黑体" panose="02010609060101010101" pitchFamily="2" charset="-122"/>
                <a:ea typeface="黑体" panose="02010609060101010101" pitchFamily="2" charset="-122"/>
              </a:rPr>
              <a:t>i</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i</a:t>
            </a:r>
            <a:r>
              <a:rPr lang="zh-CN" altLang="en-US" dirty="0">
                <a:latin typeface="黑体" panose="02010609060101010101" pitchFamily="2" charset="-122"/>
                <a:ea typeface="黑体" panose="02010609060101010101" pitchFamily="2" charset="-122"/>
              </a:rPr>
              <a:t>指示数码所处的位置，个位</a:t>
            </a:r>
            <a:r>
              <a:rPr lang="en-US" altLang="zh-CN" dirty="0">
                <a:latin typeface="黑体" panose="02010609060101010101" pitchFamily="2" charset="-122"/>
                <a:ea typeface="黑体" panose="02010609060101010101" pitchFamily="2" charset="-122"/>
              </a:rPr>
              <a:t>i</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0</a:t>
            </a:r>
            <a:r>
              <a:rPr lang="zh-CN" altLang="en-US" dirty="0">
                <a:latin typeface="黑体" panose="02010609060101010101" pitchFamily="2" charset="-122"/>
                <a:ea typeface="黑体" panose="02010609060101010101" pitchFamily="2" charset="-122"/>
              </a:rPr>
              <a:t>，十位</a:t>
            </a:r>
            <a:r>
              <a:rPr lang="en-US" altLang="zh-CN" dirty="0">
                <a:latin typeface="黑体" panose="02010609060101010101" pitchFamily="2" charset="-122"/>
                <a:ea typeface="黑体" panose="02010609060101010101" pitchFamily="2" charset="-122"/>
              </a:rPr>
              <a:t>i</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，百位</a:t>
            </a:r>
            <a:r>
              <a:rPr lang="en-US" altLang="zh-CN" dirty="0">
                <a:latin typeface="黑体" panose="02010609060101010101" pitchFamily="2" charset="-122"/>
                <a:ea typeface="黑体" panose="02010609060101010101" pitchFamily="2" charset="-122"/>
              </a:rPr>
              <a:t>i</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2</a:t>
            </a:r>
            <a:r>
              <a:rPr lang="zh-CN" altLang="en-US" dirty="0">
                <a:latin typeface="黑体" panose="02010609060101010101" pitchFamily="2" charset="-122"/>
                <a:ea typeface="黑体" panose="02010609060101010101" pitchFamily="2" charset="-122"/>
              </a:rPr>
              <a:t>，依此类推。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5"/>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5538" name="Rectangle 2"/>
          <p:cNvSpPr>
            <a:spLocks noGrp="1"/>
          </p:cNvSpPr>
          <p:nvPr>
            <p:ph type="title"/>
          </p:nvPr>
        </p:nvSpPr>
        <p:spPr/>
        <p:txBody>
          <a:bodyPr wrap="square" lIns="91440" tIns="45720" rIns="91440" bIns="45720" anchor="ctr" anchorCtr="0"/>
          <a:lstStyle/>
          <a:p>
            <a:pPr eaLnBrk="1" hangingPunct="1"/>
            <a:r>
              <a:rPr lang="en-US" altLang="zh-CN" dirty="0"/>
              <a:t>4</a:t>
            </a:r>
            <a:r>
              <a:rPr lang="zh-CN" altLang="en-US" dirty="0"/>
              <a:t>、</a:t>
            </a:r>
            <a:r>
              <a:rPr lang="en-US" altLang="zh-CN" dirty="0"/>
              <a:t>IEEE 754</a:t>
            </a:r>
            <a:r>
              <a:rPr lang="zh-CN" altLang="en-US" dirty="0"/>
              <a:t>浮点机器数的格式</a:t>
            </a:r>
          </a:p>
        </p:txBody>
      </p:sp>
      <p:sp>
        <p:nvSpPr>
          <p:cNvPr id="65539" name="Rectangle 3"/>
          <p:cNvSpPr>
            <a:spLocks noGrp="1"/>
          </p:cNvSpPr>
          <p:nvPr>
            <p:ph type="body" sz="half" idx="1"/>
          </p:nvPr>
        </p:nvSpPr>
        <p:spPr>
          <a:xfrm>
            <a:off x="368300" y="1196975"/>
            <a:ext cx="7480300" cy="1944688"/>
          </a:xfrm>
        </p:spPr>
        <p:txBody>
          <a:bodyPr wrap="square" lIns="91440" tIns="45720" rIns="91440" bIns="45720" anchor="t" anchorCtr="0"/>
          <a:lstStyle/>
          <a:p>
            <a:pPr eaLnBrk="1" hangingPunct="1">
              <a:lnSpc>
                <a:spcPct val="80000"/>
              </a:lnSpc>
              <a:buClr>
                <a:schemeClr val="hlink"/>
              </a:buClr>
              <a:buSzTx/>
              <a:buFont typeface="Wingdings" panose="05000000000000000000" pitchFamily="2" charset="2"/>
            </a:pPr>
            <a:r>
              <a:rPr lang="zh-CN" altLang="en-US" sz="2400" dirty="0"/>
              <a:t>根据</a:t>
            </a:r>
            <a:r>
              <a:rPr lang="en-US" altLang="zh-CN" sz="2400" dirty="0"/>
              <a:t>IEEE 754 </a:t>
            </a:r>
            <a:r>
              <a:rPr lang="zh-CN" altLang="en-US" sz="2400" dirty="0"/>
              <a:t>国际标准，阶码的底隐含为</a:t>
            </a:r>
            <a:r>
              <a:rPr lang="en-US" altLang="zh-CN" sz="2400" dirty="0"/>
              <a:t>2</a:t>
            </a:r>
            <a:r>
              <a:rPr lang="zh-CN" altLang="en-US" sz="2400" dirty="0"/>
              <a:t>。</a:t>
            </a:r>
            <a:r>
              <a:rPr lang="zh-CN" altLang="en-US" sz="2400" dirty="0">
                <a:highlight>
                  <a:srgbClr val="FFFF00"/>
                </a:highlight>
              </a:rPr>
              <a:t>阶用</a:t>
            </a:r>
            <a:r>
              <a:rPr lang="zh-CN" altLang="en-US" sz="2400" dirty="0">
                <a:solidFill>
                  <a:srgbClr val="FF0000"/>
                </a:solidFill>
                <a:highlight>
                  <a:srgbClr val="FFFF00"/>
                </a:highlight>
              </a:rPr>
              <a:t>移码</a:t>
            </a:r>
            <a:r>
              <a:rPr lang="zh-CN" altLang="en-US" sz="2400" dirty="0">
                <a:highlight>
                  <a:srgbClr val="FFFF00"/>
                </a:highlight>
              </a:rPr>
              <a:t>，尾数用</a:t>
            </a:r>
            <a:r>
              <a:rPr lang="zh-CN" altLang="en-US" sz="2400" dirty="0">
                <a:solidFill>
                  <a:srgbClr val="FF0000"/>
                </a:solidFill>
                <a:highlight>
                  <a:srgbClr val="FFFF00"/>
                </a:highlight>
              </a:rPr>
              <a:t>原码</a:t>
            </a:r>
            <a:r>
              <a:rPr lang="zh-CN" altLang="en-US" sz="2400" dirty="0"/>
              <a:t>，</a:t>
            </a:r>
            <a:r>
              <a:rPr lang="zh-CN" altLang="en-US" sz="2400" dirty="0">
                <a:highlight>
                  <a:srgbClr val="FFFF00"/>
                </a:highlight>
              </a:rPr>
              <a:t>规格化尾数为</a:t>
            </a:r>
            <a:r>
              <a:rPr lang="en-US" altLang="zh-CN" sz="2400" dirty="0">
                <a:solidFill>
                  <a:srgbClr val="FF0000"/>
                </a:solidFill>
                <a:highlight>
                  <a:srgbClr val="FFFF00"/>
                </a:highlight>
              </a:rPr>
              <a:t>1.M</a:t>
            </a:r>
            <a:r>
              <a:rPr lang="zh-CN" altLang="en-US" sz="2400" dirty="0"/>
              <a:t>（“</a:t>
            </a:r>
            <a:r>
              <a:rPr lang="en-US" altLang="zh-CN" sz="2400" dirty="0"/>
              <a:t>1”</a:t>
            </a:r>
            <a:r>
              <a:rPr lang="zh-CN" altLang="en-US" sz="2400" dirty="0"/>
              <a:t>为隐含位）。常用的浮点数格式有</a:t>
            </a:r>
            <a:r>
              <a:rPr lang="en-US" altLang="zh-CN" sz="2400" dirty="0"/>
              <a:t>3</a:t>
            </a:r>
            <a:r>
              <a:rPr lang="zh-CN" altLang="en-US" sz="2400" dirty="0"/>
              <a:t>种：</a:t>
            </a:r>
          </a:p>
          <a:p>
            <a:pPr eaLnBrk="1" hangingPunct="1">
              <a:lnSpc>
                <a:spcPct val="80000"/>
              </a:lnSpc>
              <a:buClr>
                <a:schemeClr val="hlink"/>
              </a:buClr>
              <a:buSzTx/>
              <a:buFont typeface="Wingdings" panose="05000000000000000000" pitchFamily="2" charset="2"/>
            </a:pPr>
            <a:r>
              <a:rPr lang="zh-CN" altLang="en-US" sz="2400" dirty="0">
                <a:solidFill>
                  <a:srgbClr val="CC0000"/>
                </a:solidFill>
              </a:rPr>
              <a:t>短实数</a:t>
            </a:r>
            <a:r>
              <a:rPr lang="zh-CN" altLang="en-US" sz="2400" dirty="0"/>
              <a:t>又称为单精度浮点数，</a:t>
            </a:r>
            <a:r>
              <a:rPr lang="zh-CN" altLang="en-US" sz="2400" dirty="0">
                <a:solidFill>
                  <a:srgbClr val="CC0000"/>
                </a:solidFill>
              </a:rPr>
              <a:t>长实数</a:t>
            </a:r>
            <a:r>
              <a:rPr lang="zh-CN" altLang="en-US" sz="2400" dirty="0"/>
              <a:t>又称为双精度浮点数，</a:t>
            </a:r>
            <a:r>
              <a:rPr lang="zh-CN" altLang="en-US" sz="2400" dirty="0">
                <a:solidFill>
                  <a:srgbClr val="CC0000"/>
                </a:solidFill>
              </a:rPr>
              <a:t>临时实数</a:t>
            </a:r>
            <a:r>
              <a:rPr lang="zh-CN" altLang="en-US" sz="2400" dirty="0"/>
              <a:t>主要用于进行浮点数运算时保存临时的计算结果。</a:t>
            </a:r>
          </a:p>
        </p:txBody>
      </p:sp>
      <p:graphicFrame>
        <p:nvGraphicFramePr>
          <p:cNvPr id="65540" name="Object 180"/>
          <p:cNvGraphicFramePr>
            <a:graphicFrameLocks noGrp="1"/>
          </p:cNvGraphicFramePr>
          <p:nvPr>
            <p:ph sz="half" idx="2"/>
          </p:nvPr>
        </p:nvGraphicFramePr>
        <p:xfrm>
          <a:off x="250825" y="3141663"/>
          <a:ext cx="7897813" cy="2436812"/>
        </p:xfrm>
        <a:graphic>
          <a:graphicData uri="http://schemas.openxmlformats.org/presentationml/2006/ole">
            <mc:AlternateContent xmlns:mc="http://schemas.openxmlformats.org/markup-compatibility/2006">
              <mc:Choice xmlns:v="urn:schemas-microsoft-com:vml" Requires="v">
                <p:oleObj r:id="rId2" imgW="7353300" imgH="2082800" progId="Photoshop.Image.7">
                  <p:embed/>
                </p:oleObj>
              </mc:Choice>
              <mc:Fallback>
                <p:oleObj r:id="rId2" imgW="7353300" imgH="2082800" progId="Photoshop.Image.7">
                  <p:embed/>
                  <p:pic>
                    <p:nvPicPr>
                      <p:cNvPr id="0" name="图片 3082"/>
                      <p:cNvPicPr/>
                      <p:nvPr/>
                    </p:nvPicPr>
                    <p:blipFill>
                      <a:blip r:embed="rId3">
                        <a:clrChange>
                          <a:clrFrom>
                            <a:srgbClr val="FFFFFF"/>
                          </a:clrFrom>
                          <a:clrTo>
                            <a:srgbClr val="FFFFFF">
                              <a:alpha val="0"/>
                            </a:srgbClr>
                          </a:clrTo>
                        </a:clrChange>
                      </a:blip>
                      <a:stretch>
                        <a:fillRect/>
                      </a:stretch>
                    </p:blipFill>
                    <p:spPr>
                      <a:xfrm>
                        <a:off x="250825" y="3141663"/>
                        <a:ext cx="7897813" cy="2436812"/>
                      </a:xfrm>
                      <a:prstGeom prst="rect">
                        <a:avLst/>
                      </a:prstGeom>
                      <a:noFill/>
                      <a:ln w="38100">
                        <a:miter/>
                      </a:ln>
                    </p:spPr>
                  </p:pic>
                </p:oleObj>
              </mc:Fallback>
            </mc:AlternateContent>
          </a:graphicData>
        </a:graphic>
      </p:graphicFrame>
      <p:sp>
        <p:nvSpPr>
          <p:cNvPr id="6" name="Rectangle 6"/>
          <p:cNvSpPr>
            <a:spLocks noChangeArrowheads="1"/>
          </p:cNvSpPr>
          <p:nvPr/>
        </p:nvSpPr>
        <p:spPr bwMode="auto">
          <a:xfrm>
            <a:off x="969963" y="5622925"/>
            <a:ext cx="6400800" cy="519113"/>
          </a:xfrm>
          <a:prstGeom prst="rect">
            <a:avLst/>
          </a:prstGeom>
          <a:noFill/>
          <a:ln w="9525">
            <a:noFill/>
            <a:miter lim="800000"/>
          </a:ln>
        </p:spPr>
        <p:txBody>
          <a:bodyPr>
            <a:spAutoFit/>
          </a:bodyPr>
          <a:lstStyle/>
          <a:p>
            <a:pPr marL="0" marR="0" lvl="0" indent="0" algn="l" defTabSz="914400" rtl="0" eaLnBrk="0" fontAlgn="base" latinLnBrk="0" hangingPunct="0">
              <a:spcBef>
                <a:spcPct val="0"/>
              </a:spcBef>
              <a:spcAft>
                <a:spcPct val="0"/>
              </a:spcAft>
              <a:buClrTx/>
              <a:buSzTx/>
              <a:buFontTx/>
              <a:buNone/>
              <a:defRPr/>
            </a:pP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符号位</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指  数</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尾           数</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mn-cs"/>
              </a:rPr>
              <a:t>  </a:t>
            </a:r>
            <a:endPar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2" charset="-122"/>
              <a:cs typeface="+mn-cs"/>
            </a:endParaRPr>
          </a:p>
        </p:txBody>
      </p:sp>
      <p:grpSp>
        <p:nvGrpSpPr>
          <p:cNvPr id="65542" name="Group 5"/>
          <p:cNvGrpSpPr/>
          <p:nvPr/>
        </p:nvGrpSpPr>
        <p:grpSpPr>
          <a:xfrm>
            <a:off x="1714500" y="6143625"/>
            <a:ext cx="5562600" cy="533400"/>
            <a:chOff x="0" y="0"/>
            <a:chExt cx="2103" cy="323"/>
          </a:xfrm>
        </p:grpSpPr>
        <p:grpSp>
          <p:nvGrpSpPr>
            <p:cNvPr id="65543" name="Group 6"/>
            <p:cNvGrpSpPr/>
            <p:nvPr/>
          </p:nvGrpSpPr>
          <p:grpSpPr>
            <a:xfrm>
              <a:off x="3" y="3"/>
              <a:ext cx="2097" cy="317"/>
              <a:chOff x="0" y="0"/>
              <a:chExt cx="2097" cy="317"/>
            </a:xfrm>
          </p:grpSpPr>
          <p:grpSp>
            <p:nvGrpSpPr>
              <p:cNvPr id="65544" name="Group 7"/>
              <p:cNvGrpSpPr/>
              <p:nvPr/>
            </p:nvGrpSpPr>
            <p:grpSpPr>
              <a:xfrm>
                <a:off x="0" y="0"/>
                <a:ext cx="267" cy="317"/>
                <a:chOff x="0" y="0"/>
                <a:chExt cx="267" cy="317"/>
              </a:xfrm>
            </p:grpSpPr>
            <p:sp>
              <p:nvSpPr>
                <p:cNvPr id="65545" name="Rectangle 7"/>
                <p:cNvSpPr/>
                <p:nvPr/>
              </p:nvSpPr>
              <p:spPr>
                <a:xfrm>
                  <a:off x="43" y="0"/>
                  <a:ext cx="224" cy="317"/>
                </a:xfrm>
                <a:prstGeom prst="rect">
                  <a:avLst/>
                </a:prstGeom>
                <a:noFill/>
                <a:ln w="9525">
                  <a:noFill/>
                </a:ln>
              </p:spPr>
              <p:txBody>
                <a:bodyPr anchor="t" anchorCtr="0"/>
                <a:lstStyle/>
                <a:p>
                  <a:pPr algn="ctr" eaLnBrk="0" hangingPunct="0"/>
                  <a:r>
                    <a:rPr lang="en-US" altLang="zh-CN" dirty="0">
                      <a:latin typeface="Times New Roman" panose="02020603050405020304" pitchFamily="18" charset="0"/>
                      <a:ea typeface="黑体" panose="02010609060101010101" pitchFamily="2" charset="-122"/>
                    </a:rPr>
                    <a:t>Ms</a:t>
                  </a:r>
                </a:p>
                <a:p>
                  <a:pPr algn="ctr" eaLnBrk="0" hangingPunct="0"/>
                  <a:endParaRPr lang="en-US" altLang="zh-CN" dirty="0">
                    <a:latin typeface="Arial" panose="020B0604020202020204" pitchFamily="34" charset="0"/>
                    <a:ea typeface="黑体" panose="02010609060101010101" pitchFamily="2" charset="-122"/>
                  </a:endParaRPr>
                </a:p>
              </p:txBody>
            </p:sp>
            <p:sp>
              <p:nvSpPr>
                <p:cNvPr id="65546" name="Rectangle 10"/>
                <p:cNvSpPr/>
                <p:nvPr/>
              </p:nvSpPr>
              <p:spPr>
                <a:xfrm>
                  <a:off x="0" y="0"/>
                  <a:ext cx="253" cy="317"/>
                </a:xfrm>
                <a:prstGeom prst="rect">
                  <a:avLst/>
                </a:prstGeom>
                <a:noFill/>
                <a:ln w="7" cap="flat" cmpd="sng">
                  <a:solidFill>
                    <a:srgbClr val="A0A0A0"/>
                  </a:solidFill>
                  <a:prstDash val="solid"/>
                  <a:miter/>
                  <a:headEnd type="none" w="med" len="med"/>
                  <a:tailEnd type="none" w="med" len="med"/>
                </a:ln>
              </p:spPr>
              <p:txBody>
                <a:bodyPr anchor="t" anchorCtr="0"/>
                <a:lstStyle/>
                <a:p>
                  <a:pPr eaLnBrk="0" hangingPunct="0"/>
                  <a:endParaRPr lang="zh-CN" altLang="en-US" dirty="0">
                    <a:latin typeface="黑体" panose="02010609060101010101" pitchFamily="2" charset="-122"/>
                    <a:ea typeface="黑体" panose="02010609060101010101" pitchFamily="2" charset="-122"/>
                  </a:endParaRPr>
                </a:p>
              </p:txBody>
            </p:sp>
          </p:grpSp>
          <p:grpSp>
            <p:nvGrpSpPr>
              <p:cNvPr id="65547" name="Group 10"/>
              <p:cNvGrpSpPr/>
              <p:nvPr/>
            </p:nvGrpSpPr>
            <p:grpSpPr>
              <a:xfrm>
                <a:off x="253" y="0"/>
                <a:ext cx="588" cy="317"/>
                <a:chOff x="0" y="0"/>
                <a:chExt cx="588" cy="317"/>
              </a:xfrm>
            </p:grpSpPr>
            <p:sp>
              <p:nvSpPr>
                <p:cNvPr id="65548" name="Rectangle 8"/>
                <p:cNvSpPr/>
                <p:nvPr/>
              </p:nvSpPr>
              <p:spPr>
                <a:xfrm>
                  <a:off x="43" y="0"/>
                  <a:ext cx="502" cy="317"/>
                </a:xfrm>
                <a:prstGeom prst="rect">
                  <a:avLst/>
                </a:prstGeom>
                <a:noFill/>
                <a:ln w="9525">
                  <a:noFill/>
                </a:ln>
              </p:spPr>
              <p:txBody>
                <a:bodyPr anchor="t" anchorCtr="0"/>
                <a:lstStyle/>
                <a:p>
                  <a:pPr algn="just" eaLnBrk="0" hangingPunct="0"/>
                  <a:r>
                    <a:rPr lang="en-US" altLang="zh-CN" dirty="0">
                      <a:latin typeface="Times New Roman" panose="02020603050405020304" pitchFamily="18" charset="0"/>
                      <a:ea typeface="黑体" panose="02010609060101010101" pitchFamily="2" charset="-122"/>
                    </a:rPr>
                    <a:t>       E  </a:t>
                  </a:r>
                </a:p>
                <a:p>
                  <a:pPr algn="just" eaLnBrk="0" hangingPunct="0"/>
                  <a:endParaRPr lang="en-US" altLang="zh-CN" dirty="0">
                    <a:latin typeface="Arial" panose="020B0604020202020204" pitchFamily="34" charset="0"/>
                    <a:ea typeface="黑体" panose="02010609060101010101" pitchFamily="2" charset="-122"/>
                  </a:endParaRPr>
                </a:p>
              </p:txBody>
            </p:sp>
            <p:sp>
              <p:nvSpPr>
                <p:cNvPr id="65549" name="Rectangle 12"/>
                <p:cNvSpPr/>
                <p:nvPr/>
              </p:nvSpPr>
              <p:spPr>
                <a:xfrm>
                  <a:off x="0" y="0"/>
                  <a:ext cx="588" cy="317"/>
                </a:xfrm>
                <a:prstGeom prst="rect">
                  <a:avLst/>
                </a:prstGeom>
                <a:noFill/>
                <a:ln w="7" cap="flat" cmpd="sng">
                  <a:solidFill>
                    <a:srgbClr val="A0A0A0"/>
                  </a:solidFill>
                  <a:prstDash val="solid"/>
                  <a:miter/>
                  <a:headEnd type="none" w="med" len="med"/>
                  <a:tailEnd type="none" w="med" len="med"/>
                </a:ln>
              </p:spPr>
              <p:txBody>
                <a:bodyPr anchor="t" anchorCtr="0"/>
                <a:lstStyle/>
                <a:p>
                  <a:pPr eaLnBrk="0" hangingPunct="0"/>
                  <a:endParaRPr lang="zh-CN" altLang="en-US" dirty="0">
                    <a:latin typeface="黑体" panose="02010609060101010101" pitchFamily="2" charset="-122"/>
                    <a:ea typeface="黑体" panose="02010609060101010101" pitchFamily="2" charset="-122"/>
                  </a:endParaRPr>
                </a:p>
              </p:txBody>
            </p:sp>
          </p:grpSp>
          <p:grpSp>
            <p:nvGrpSpPr>
              <p:cNvPr id="65550" name="Group 13"/>
              <p:cNvGrpSpPr/>
              <p:nvPr/>
            </p:nvGrpSpPr>
            <p:grpSpPr>
              <a:xfrm>
                <a:off x="841" y="0"/>
                <a:ext cx="1256" cy="317"/>
                <a:chOff x="0" y="0"/>
                <a:chExt cx="1256" cy="317"/>
              </a:xfrm>
            </p:grpSpPr>
            <p:sp>
              <p:nvSpPr>
                <p:cNvPr id="65551" name="Rectangle 9"/>
                <p:cNvSpPr/>
                <p:nvPr/>
              </p:nvSpPr>
              <p:spPr>
                <a:xfrm>
                  <a:off x="43" y="0"/>
                  <a:ext cx="1170" cy="317"/>
                </a:xfrm>
                <a:prstGeom prst="rect">
                  <a:avLst/>
                </a:prstGeom>
                <a:noFill/>
                <a:ln w="9525">
                  <a:noFill/>
                </a:ln>
              </p:spPr>
              <p:txBody>
                <a:bodyPr anchor="t" anchorCtr="0"/>
                <a:lstStyle/>
                <a:p>
                  <a:pPr algn="just" eaLnBrk="0" hangingPunct="0"/>
                  <a:r>
                    <a:rPr lang="en-US" altLang="zh-CN" dirty="0">
                      <a:latin typeface="Times New Roman" panose="02020603050405020304" pitchFamily="18" charset="0"/>
                      <a:ea typeface="黑体" panose="02010609060101010101" pitchFamily="2" charset="-122"/>
                    </a:rPr>
                    <a:t>                M</a:t>
                  </a:r>
                </a:p>
                <a:p>
                  <a:pPr algn="just" eaLnBrk="0" hangingPunct="0"/>
                  <a:endParaRPr lang="en-US" altLang="zh-CN" sz="1800" dirty="0">
                    <a:latin typeface="Arial" panose="020B0604020202020204" pitchFamily="34" charset="0"/>
                    <a:ea typeface="黑体" panose="02010609060101010101" pitchFamily="2" charset="-122"/>
                  </a:endParaRPr>
                </a:p>
              </p:txBody>
            </p:sp>
            <p:sp>
              <p:nvSpPr>
                <p:cNvPr id="65552" name="Rectangle 14"/>
                <p:cNvSpPr/>
                <p:nvPr/>
              </p:nvSpPr>
              <p:spPr>
                <a:xfrm>
                  <a:off x="0" y="0"/>
                  <a:ext cx="1256" cy="317"/>
                </a:xfrm>
                <a:prstGeom prst="rect">
                  <a:avLst/>
                </a:prstGeom>
                <a:noFill/>
                <a:ln w="7" cap="flat" cmpd="sng">
                  <a:solidFill>
                    <a:srgbClr val="A0A0A0"/>
                  </a:solidFill>
                  <a:prstDash val="solid"/>
                  <a:miter/>
                  <a:headEnd type="none" w="med" len="med"/>
                  <a:tailEnd type="none" w="med" len="med"/>
                </a:ln>
              </p:spPr>
              <p:txBody>
                <a:bodyPr anchor="t" anchorCtr="0"/>
                <a:lstStyle/>
                <a:p>
                  <a:pPr eaLnBrk="0" hangingPunct="0"/>
                  <a:endParaRPr lang="zh-CN" altLang="en-US" dirty="0">
                    <a:latin typeface="黑体" panose="02010609060101010101" pitchFamily="2" charset="-122"/>
                    <a:ea typeface="黑体" panose="02010609060101010101" pitchFamily="2" charset="-122"/>
                  </a:endParaRPr>
                </a:p>
              </p:txBody>
            </p:sp>
          </p:grpSp>
        </p:grpSp>
        <p:sp>
          <p:nvSpPr>
            <p:cNvPr id="65553" name="Rectangle 17"/>
            <p:cNvSpPr/>
            <p:nvPr/>
          </p:nvSpPr>
          <p:spPr>
            <a:xfrm>
              <a:off x="0" y="0"/>
              <a:ext cx="2103" cy="323"/>
            </a:xfrm>
            <a:prstGeom prst="rect">
              <a:avLst/>
            </a:prstGeom>
            <a:noFill/>
            <a:ln w="9525" cap="flat" cmpd="sng">
              <a:solidFill>
                <a:srgbClr val="A0A0A0"/>
              </a:solidFill>
              <a:prstDash val="solid"/>
              <a:miter/>
              <a:headEnd type="none" w="med" len="med"/>
              <a:tailEnd type="none" w="med" len="med"/>
            </a:ln>
          </p:spPr>
          <p:txBody>
            <a:bodyPr anchor="t" anchorCtr="0"/>
            <a:lstStyle/>
            <a:p>
              <a:pPr eaLnBrk="0" hangingPunct="0"/>
              <a:endParaRPr lang="zh-CN" altLang="en-US" dirty="0">
                <a:latin typeface="黑体" panose="02010609060101010101" pitchFamily="2" charset="-122"/>
                <a:ea typeface="黑体" panose="02010609060101010101" pitchFamily="2"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5"/>
          <p:cNvSpPr/>
          <p:nvPr/>
        </p:nvSpPr>
        <p:spPr>
          <a:xfrm>
            <a:off x="144463" y="1716088"/>
            <a:ext cx="8142287" cy="830262"/>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solidFill>
                  <a:srgbClr val="0000FF"/>
                </a:solidFill>
                <a:latin typeface="黑体" panose="02010609060101010101" pitchFamily="2" charset="-122"/>
                <a:ea typeface="黑体" panose="02010609060101010101" pitchFamily="2" charset="-122"/>
              </a:rPr>
              <a:t>当</a:t>
            </a:r>
            <a:r>
              <a:rPr lang="en-US" altLang="zh-CN" dirty="0">
                <a:solidFill>
                  <a:srgbClr val="0000FF"/>
                </a:solidFill>
                <a:latin typeface="Times New Roman" panose="02020603050405020304" pitchFamily="18" charset="0"/>
                <a:ea typeface="黑体" panose="02010609060101010101" pitchFamily="2" charset="-122"/>
              </a:rPr>
              <a:t>E=0 </a:t>
            </a:r>
            <a:r>
              <a:rPr lang="zh-CN" altLang="en-US" dirty="0">
                <a:solidFill>
                  <a:srgbClr val="0000FF"/>
                </a:solidFill>
                <a:latin typeface="黑体" panose="02010609060101010101" pitchFamily="2" charset="-122"/>
                <a:ea typeface="黑体" panose="02010609060101010101" pitchFamily="2" charset="-122"/>
              </a:rPr>
              <a:t>或 </a:t>
            </a:r>
            <a:r>
              <a:rPr lang="en-US" altLang="zh-CN" dirty="0">
                <a:solidFill>
                  <a:srgbClr val="0000FF"/>
                </a:solidFill>
                <a:latin typeface="黑体" panose="02010609060101010101" pitchFamily="2" charset="-122"/>
                <a:ea typeface="黑体" panose="02010609060101010101" pitchFamily="2" charset="-122"/>
              </a:rPr>
              <a:t>E=</a:t>
            </a:r>
            <a:r>
              <a:rPr lang="en-US" altLang="zh-CN" dirty="0">
                <a:solidFill>
                  <a:srgbClr val="0000FF"/>
                </a:solidFill>
                <a:latin typeface="Times New Roman" panose="02020603050405020304" pitchFamily="18" charset="0"/>
                <a:ea typeface="黑体" panose="02010609060101010101" pitchFamily="2" charset="-122"/>
              </a:rPr>
              <a:t>255</a:t>
            </a:r>
            <a:r>
              <a:rPr lang="zh-CN" altLang="en-US" dirty="0">
                <a:solidFill>
                  <a:srgbClr val="0000FF"/>
                </a:solidFill>
                <a:latin typeface="黑体" panose="02010609060101010101" pitchFamily="2" charset="-122"/>
                <a:ea typeface="黑体" panose="02010609060101010101" pitchFamily="2" charset="-122"/>
              </a:rPr>
              <a:t>时，在</a:t>
            </a:r>
            <a:r>
              <a:rPr lang="en-US" altLang="zh-CN" dirty="0">
                <a:solidFill>
                  <a:srgbClr val="0000FF"/>
                </a:solidFill>
                <a:latin typeface="Times New Roman" panose="02020603050405020304" pitchFamily="18" charset="0"/>
                <a:ea typeface="黑体" panose="02010609060101010101" pitchFamily="2" charset="-122"/>
              </a:rPr>
              <a:t>IEEE754</a:t>
            </a:r>
            <a:r>
              <a:rPr lang="zh-CN" altLang="en-US" dirty="0">
                <a:solidFill>
                  <a:srgbClr val="0000FF"/>
                </a:solidFill>
                <a:latin typeface="黑体" panose="02010609060101010101" pitchFamily="2" charset="-122"/>
                <a:ea typeface="黑体" panose="02010609060101010101" pitchFamily="2" charset="-122"/>
              </a:rPr>
              <a:t>标准（单精度）中表示特殊数值的浮点数。</a:t>
            </a:r>
          </a:p>
        </p:txBody>
      </p:sp>
      <p:sp>
        <p:nvSpPr>
          <p:cNvPr id="66562" name="Rectangle 8"/>
          <p:cNvSpPr/>
          <p:nvPr/>
        </p:nvSpPr>
        <p:spPr>
          <a:xfrm>
            <a:off x="144463" y="2679700"/>
            <a:ext cx="7991475" cy="830263"/>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若</a:t>
            </a:r>
            <a:r>
              <a:rPr lang="en-US" altLang="zh-CN" dirty="0">
                <a:latin typeface="Times New Roman" panose="02020603050405020304" pitchFamily="18" charset="0"/>
                <a:ea typeface="黑体" panose="02010609060101010101" pitchFamily="2" charset="-122"/>
              </a:rPr>
              <a:t>E=0</a:t>
            </a:r>
            <a:r>
              <a:rPr lang="zh-CN" altLang="en-US" dirty="0">
                <a:latin typeface="黑体" panose="02010609060101010101" pitchFamily="2" charset="-122"/>
                <a:ea typeface="黑体" panose="02010609060101010101" pitchFamily="2" charset="-122"/>
              </a:rPr>
              <a:t>，且</a:t>
            </a:r>
            <a:r>
              <a:rPr lang="en-US" altLang="zh-CN" dirty="0">
                <a:latin typeface="Times New Roman" panose="02020603050405020304" pitchFamily="18" charset="0"/>
                <a:ea typeface="黑体" panose="02010609060101010101" pitchFamily="2" charset="-122"/>
              </a:rPr>
              <a:t>M=0</a:t>
            </a:r>
            <a:r>
              <a:rPr lang="zh-CN" altLang="en-US" dirty="0">
                <a:latin typeface="黑体" panose="02010609060101010101" pitchFamily="2" charset="-122"/>
                <a:ea typeface="黑体" panose="02010609060101010101" pitchFamily="2" charset="-122"/>
              </a:rPr>
              <a:t>，则表示浮点数</a:t>
            </a:r>
            <a:r>
              <a:rPr lang="en-US" altLang="zh-CN" dirty="0">
                <a:latin typeface="Times New Roman" panose="02020603050405020304" pitchFamily="18" charset="0"/>
                <a:ea typeface="黑体" panose="02010609060101010101" pitchFamily="2" charset="-122"/>
              </a:rPr>
              <a:t>N</a:t>
            </a:r>
            <a:r>
              <a:rPr lang="zh-CN" altLang="en-US" dirty="0">
                <a:latin typeface="黑体" panose="02010609060101010101" pitchFamily="2" charset="-122"/>
                <a:ea typeface="黑体" panose="02010609060101010101" pitchFamily="2" charset="-122"/>
              </a:rPr>
              <a:t>为</a:t>
            </a:r>
            <a:r>
              <a:rPr lang="en-US" altLang="zh-CN"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，此时尾数的隐含位是</a:t>
            </a:r>
            <a:r>
              <a:rPr lang="en-US" altLang="zh-CN"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，不是</a:t>
            </a:r>
            <a:r>
              <a:rPr lang="en-US" altLang="zh-CN" dirty="0">
                <a:latin typeface="Times New Roman" panose="02020603050405020304" pitchFamily="18" charset="0"/>
                <a:ea typeface="黑体" panose="02010609060101010101" pitchFamily="2" charset="-122"/>
              </a:rPr>
              <a:t>1</a:t>
            </a:r>
            <a:r>
              <a:rPr lang="zh-CN" altLang="en-US" dirty="0">
                <a:latin typeface="黑体" panose="02010609060101010101" pitchFamily="2" charset="-122"/>
                <a:ea typeface="黑体" panose="02010609060101010101" pitchFamily="2" charset="-122"/>
              </a:rPr>
              <a:t>。</a:t>
            </a:r>
          </a:p>
        </p:txBody>
      </p:sp>
      <p:sp>
        <p:nvSpPr>
          <p:cNvPr id="66563" name="Rectangle 9"/>
          <p:cNvSpPr/>
          <p:nvPr/>
        </p:nvSpPr>
        <p:spPr>
          <a:xfrm>
            <a:off x="144463" y="3509963"/>
            <a:ext cx="7954962" cy="830262"/>
          </a:xfrm>
          <a:prstGeom prst="rect">
            <a:avLst/>
          </a:prstGeom>
          <a:noFill/>
          <a:ln w="9525">
            <a:noFill/>
          </a:ln>
        </p:spPr>
        <p:txBody>
          <a:bodyPr wrap="non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若</a:t>
            </a:r>
            <a:r>
              <a:rPr lang="en-US" altLang="zh-CN" dirty="0">
                <a:latin typeface="Times New Roman" panose="02020603050405020304" pitchFamily="18" charset="0"/>
                <a:ea typeface="黑体" panose="02010609060101010101" pitchFamily="2" charset="-122"/>
              </a:rPr>
              <a:t>E=0</a:t>
            </a:r>
            <a:r>
              <a:rPr lang="zh-CN" altLang="en-US" dirty="0">
                <a:latin typeface="黑体" panose="02010609060101010101" pitchFamily="2" charset="-122"/>
                <a:ea typeface="黑体" panose="02010609060101010101" pitchFamily="2" charset="-122"/>
              </a:rPr>
              <a:t>，且</a:t>
            </a:r>
            <a:r>
              <a:rPr lang="en-US" altLang="zh-CN" dirty="0">
                <a:latin typeface="Times New Roman" panose="02020603050405020304" pitchFamily="18" charset="0"/>
                <a:ea typeface="黑体" panose="02010609060101010101" pitchFamily="2" charset="-122"/>
              </a:rPr>
              <a:t>M</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，则表示非规格化的浮点数，</a:t>
            </a:r>
          </a:p>
          <a:p>
            <a:pPr eaLnBrk="0" hangingPunct="0"/>
            <a:r>
              <a:rPr lang="en-US" altLang="zh-CN" dirty="0">
                <a:latin typeface="Times New Roman" panose="02020603050405020304" pitchFamily="18" charset="0"/>
                <a:ea typeface="黑体" panose="02010609060101010101" pitchFamily="2" charset="-122"/>
              </a:rPr>
              <a:t>N</a:t>
            </a:r>
            <a:r>
              <a:rPr lang="zh-CN" altLang="en-US"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a:t>
            </a:r>
            <a:r>
              <a:rPr lang="en-US" altLang="zh-CN" baseline="30000" dirty="0">
                <a:latin typeface="Times New Roman" panose="02020603050405020304" pitchFamily="18" charset="0"/>
                <a:ea typeface="黑体" panose="02010609060101010101" pitchFamily="2" charset="-122"/>
              </a:rPr>
              <a:t>S</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2</a:t>
            </a:r>
            <a:r>
              <a:rPr lang="en-US" altLang="zh-CN" baseline="30000" dirty="0">
                <a:latin typeface="黑体" panose="02010609060101010101" pitchFamily="2" charset="-122"/>
                <a:ea typeface="黑体" panose="02010609060101010101" pitchFamily="2" charset="-122"/>
              </a:rPr>
              <a:t>–</a:t>
            </a:r>
            <a:r>
              <a:rPr lang="en-US" altLang="zh-CN" baseline="30000" dirty="0">
                <a:latin typeface="Times New Roman" panose="02020603050405020304" pitchFamily="18" charset="0"/>
                <a:ea typeface="黑体" panose="02010609060101010101" pitchFamily="2" charset="-122"/>
              </a:rPr>
              <a:t>126</a:t>
            </a:r>
            <a:r>
              <a:rPr lang="en-US" altLang="zh-CN" dirty="0">
                <a:latin typeface="Times New Roman" panose="02020603050405020304" pitchFamily="18" charset="0"/>
                <a:ea typeface="黑体" panose="02010609060101010101" pitchFamily="2" charset="-122"/>
              </a:rPr>
              <a:t> </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(1.M)</a:t>
            </a:r>
            <a:r>
              <a:rPr lang="zh-CN" altLang="en-US" dirty="0">
                <a:latin typeface="黑体" panose="02010609060101010101" pitchFamily="2" charset="-122"/>
                <a:ea typeface="黑体" panose="02010609060101010101" pitchFamily="2" charset="-122"/>
              </a:rPr>
              <a:t>，用它可以表示绝对值较小的数。</a:t>
            </a:r>
          </a:p>
        </p:txBody>
      </p:sp>
      <p:sp>
        <p:nvSpPr>
          <p:cNvPr id="66564" name="Rectangle 10"/>
          <p:cNvSpPr/>
          <p:nvPr/>
        </p:nvSpPr>
        <p:spPr>
          <a:xfrm>
            <a:off x="214313" y="4340225"/>
            <a:ext cx="7315200" cy="822325"/>
          </a:xfrm>
          <a:prstGeom prst="rect">
            <a:avLst/>
          </a:prstGeom>
          <a:noFill/>
          <a:ln w="9525">
            <a:noFill/>
          </a:ln>
        </p:spPr>
        <p:txBody>
          <a:bodyPr wrap="non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若</a:t>
            </a:r>
            <a:r>
              <a:rPr lang="en-US" altLang="zh-CN" dirty="0">
                <a:latin typeface="Times New Roman" panose="02020603050405020304" pitchFamily="18" charset="0"/>
                <a:ea typeface="黑体" panose="02010609060101010101" pitchFamily="2" charset="-122"/>
              </a:rPr>
              <a:t>E=255</a:t>
            </a:r>
            <a:r>
              <a:rPr lang="zh-CN" altLang="en-US" dirty="0">
                <a:latin typeface="黑体" panose="02010609060101010101" pitchFamily="2" charset="-122"/>
                <a:ea typeface="黑体" panose="02010609060101010101" pitchFamily="2" charset="-122"/>
              </a:rPr>
              <a:t>，且</a:t>
            </a:r>
            <a:r>
              <a:rPr lang="en-US" altLang="zh-CN" dirty="0">
                <a:latin typeface="Times New Roman" panose="02020603050405020304" pitchFamily="18" charset="0"/>
                <a:ea typeface="黑体" panose="02010609060101010101" pitchFamily="2" charset="-122"/>
              </a:rPr>
              <a:t>M=0</a:t>
            </a:r>
            <a:r>
              <a:rPr lang="zh-CN" altLang="en-US" dirty="0">
                <a:latin typeface="黑体" panose="02010609060101010101" pitchFamily="2" charset="-122"/>
                <a:ea typeface="黑体" panose="02010609060101010101" pitchFamily="2" charset="-122"/>
              </a:rPr>
              <a:t>，则表示该浮点数为无穷大，</a:t>
            </a:r>
          </a:p>
          <a:p>
            <a:pPr eaLnBrk="0" hangingPunct="0"/>
            <a:r>
              <a:rPr lang="en-US" altLang="zh-CN" dirty="0">
                <a:latin typeface="Times New Roman" panose="02020603050405020304" pitchFamily="18" charset="0"/>
                <a:ea typeface="黑体" panose="02010609060101010101" pitchFamily="2" charset="-122"/>
              </a:rPr>
              <a:t>N</a:t>
            </a:r>
            <a:r>
              <a:rPr lang="zh-CN" altLang="en-US"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1)</a:t>
            </a:r>
            <a:r>
              <a:rPr lang="en-US" altLang="zh-CN" baseline="30000" dirty="0">
                <a:latin typeface="Times New Roman" panose="02020603050405020304" pitchFamily="18" charset="0"/>
                <a:ea typeface="黑体" panose="02010609060101010101" pitchFamily="2" charset="-122"/>
              </a:rPr>
              <a:t>S</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），表示</a:t>
            </a:r>
            <a:r>
              <a:rPr lang="en-US" altLang="zh-CN" dirty="0">
                <a:latin typeface="Times New Roman" panose="02020603050405020304" pitchFamily="18" charset="0"/>
                <a:ea typeface="黑体" panose="02010609060101010101" pitchFamily="2" charset="-122"/>
              </a:rPr>
              <a:t>N=a/0</a:t>
            </a:r>
            <a:r>
              <a:rPr lang="zh-CN" altLang="en-US"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a</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）时的值。</a:t>
            </a:r>
          </a:p>
        </p:txBody>
      </p:sp>
      <p:sp>
        <p:nvSpPr>
          <p:cNvPr id="66565" name="Rectangle 11"/>
          <p:cNvSpPr/>
          <p:nvPr/>
        </p:nvSpPr>
        <p:spPr>
          <a:xfrm>
            <a:off x="214313" y="5286375"/>
            <a:ext cx="6783387" cy="830263"/>
          </a:xfrm>
          <a:prstGeom prst="rect">
            <a:avLst/>
          </a:prstGeom>
          <a:noFill/>
          <a:ln w="9525">
            <a:noFill/>
          </a:ln>
        </p:spPr>
        <p:txBody>
          <a:bodyPr wrap="non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rPr>
              <a:t>若</a:t>
            </a:r>
            <a:r>
              <a:rPr lang="en-US" altLang="zh-CN" dirty="0">
                <a:latin typeface="Times New Roman" panose="02020603050405020304" pitchFamily="18" charset="0"/>
                <a:ea typeface="黑体" panose="02010609060101010101" pitchFamily="2" charset="-122"/>
              </a:rPr>
              <a:t>E=255</a:t>
            </a:r>
            <a:r>
              <a:rPr lang="zh-CN" altLang="en-US" dirty="0">
                <a:latin typeface="黑体" panose="02010609060101010101" pitchFamily="2" charset="-122"/>
                <a:ea typeface="黑体" panose="02010609060101010101" pitchFamily="2" charset="-122"/>
              </a:rPr>
              <a:t>，且</a:t>
            </a:r>
            <a:r>
              <a:rPr lang="en-US" altLang="zh-CN" dirty="0">
                <a:latin typeface="Times New Roman" panose="02020603050405020304" pitchFamily="18" charset="0"/>
                <a:ea typeface="黑体" panose="02010609060101010101" pitchFamily="2" charset="-122"/>
              </a:rPr>
              <a:t>M</a:t>
            </a:r>
            <a:r>
              <a:rPr lang="en-US" altLang="zh-CN" dirty="0">
                <a:latin typeface="黑体" panose="02010609060101010101" pitchFamily="2" charset="-122"/>
                <a:ea typeface="黑体" panose="02010609060101010101" pitchFamily="2" charset="-122"/>
              </a:rPr>
              <a:t>≠</a:t>
            </a:r>
            <a:r>
              <a:rPr lang="en-US" altLang="zh-CN" dirty="0">
                <a:latin typeface="Times New Roman" panose="02020603050405020304" pitchFamily="18" charset="0"/>
                <a:ea typeface="黑体" panose="02010609060101010101" pitchFamily="2" charset="-122"/>
              </a:rPr>
              <a:t>0</a:t>
            </a:r>
            <a:r>
              <a:rPr lang="zh-CN" altLang="en-US" dirty="0">
                <a:latin typeface="黑体" panose="02010609060101010101" pitchFamily="2" charset="-122"/>
                <a:ea typeface="黑体" panose="02010609060101010101" pitchFamily="2" charset="-122"/>
              </a:rPr>
              <a:t>，则表示是一个</a:t>
            </a:r>
            <a:r>
              <a:rPr lang="zh-CN" altLang="en-US" dirty="0">
                <a:latin typeface="Times New Roman" panose="02020603050405020304" pitchFamily="18" charset="0"/>
                <a:ea typeface="黑体" panose="02010609060101010101" pitchFamily="2" charset="-122"/>
              </a:rPr>
              <a:t>“</a:t>
            </a:r>
            <a:r>
              <a:rPr lang="zh-CN" altLang="en-US" dirty="0">
                <a:latin typeface="黑体" panose="02010609060101010101" pitchFamily="2" charset="-122"/>
                <a:ea typeface="黑体" panose="02010609060101010101" pitchFamily="2" charset="-122"/>
              </a:rPr>
              <a:t>非数值</a:t>
            </a:r>
            <a:r>
              <a:rPr lang="zh-CN" altLang="en-US" dirty="0">
                <a:latin typeface="Times New Roman" panose="02020603050405020304" pitchFamily="18" charset="0"/>
                <a:ea typeface="黑体" panose="02010609060101010101" pitchFamily="2" charset="-122"/>
              </a:rPr>
              <a:t>”</a:t>
            </a:r>
            <a:r>
              <a:rPr lang="zh-CN" altLang="en-US" dirty="0">
                <a:latin typeface="黑体" panose="02010609060101010101" pitchFamily="2" charset="-122"/>
                <a:ea typeface="黑体" panose="02010609060101010101" pitchFamily="2" charset="-122"/>
              </a:rPr>
              <a:t>，</a:t>
            </a:r>
          </a:p>
          <a:p>
            <a:pPr eaLnBrk="0" hangingPunct="0"/>
            <a:r>
              <a:rPr lang="en-US" altLang="zh-CN" dirty="0">
                <a:latin typeface="Times New Roman" panose="02020603050405020304" pitchFamily="18" charset="0"/>
                <a:ea typeface="黑体" panose="02010609060101010101" pitchFamily="2" charset="-122"/>
              </a:rPr>
              <a:t>N=NaN (Not a number)</a:t>
            </a:r>
            <a:r>
              <a:rPr lang="zh-CN" altLang="en-US" dirty="0">
                <a:latin typeface="黑体" panose="02010609060101010101" pitchFamily="2" charset="-122"/>
                <a:ea typeface="黑体" panose="02010609060101010101" pitchFamily="2" charset="-122"/>
              </a:rPr>
              <a:t>，表示</a:t>
            </a:r>
            <a:r>
              <a:rPr lang="en-US" altLang="zh-CN" dirty="0">
                <a:latin typeface="Times New Roman" panose="02020603050405020304" pitchFamily="18" charset="0"/>
                <a:ea typeface="黑体" panose="02010609060101010101" pitchFamily="2" charset="-122"/>
              </a:rPr>
              <a:t>0/0</a:t>
            </a:r>
            <a:r>
              <a:rPr lang="zh-CN" altLang="en-US" dirty="0">
                <a:latin typeface="黑体" panose="02010609060101010101" pitchFamily="2" charset="-122"/>
                <a:ea typeface="黑体" panose="02010609060101010101" pitchFamily="2" charset="-122"/>
              </a:rPr>
              <a:t>的值。</a:t>
            </a:r>
          </a:p>
        </p:txBody>
      </p:sp>
      <p:sp>
        <p:nvSpPr>
          <p:cNvPr id="66566" name="Rectangle 5"/>
          <p:cNvSpPr/>
          <p:nvPr/>
        </p:nvSpPr>
        <p:spPr>
          <a:xfrm>
            <a:off x="128588" y="1044575"/>
            <a:ext cx="3679825" cy="457200"/>
          </a:xfrm>
          <a:prstGeom prst="rect">
            <a:avLst/>
          </a:prstGeom>
          <a:noFill/>
          <a:ln w="9525">
            <a:noFill/>
          </a:ln>
        </p:spPr>
        <p:txBody>
          <a:bodyPr wrap="square"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en-US" altLang="zh-CN" dirty="0">
                <a:solidFill>
                  <a:srgbClr val="FF0000"/>
                </a:solidFill>
                <a:latin typeface="Times New Roman" panose="02020603050405020304" pitchFamily="18" charset="0"/>
                <a:ea typeface="黑体" panose="02010609060101010101" pitchFamily="2" charset="-122"/>
              </a:rPr>
              <a:t>E</a:t>
            </a:r>
            <a:r>
              <a:rPr lang="zh-CN" altLang="zh-CN" dirty="0">
                <a:solidFill>
                  <a:srgbClr val="FF0000"/>
                </a:solidFill>
                <a:latin typeface="Times New Roman" panose="02020603050405020304" pitchFamily="18" charset="0"/>
                <a:ea typeface="宋体" panose="02010600030101010101" pitchFamily="2" charset="-122"/>
              </a:rPr>
              <a:t>取值范围为</a:t>
            </a:r>
            <a:r>
              <a:rPr lang="en-US" altLang="zh-CN" dirty="0">
                <a:solidFill>
                  <a:srgbClr val="FF0000"/>
                </a:solidFill>
                <a:latin typeface="Times New Roman" panose="02020603050405020304" pitchFamily="18" charset="0"/>
                <a:ea typeface="黑体" panose="02010609060101010101" pitchFamily="2" charset="-122"/>
              </a:rPr>
              <a:t>1-254</a:t>
            </a:r>
            <a:r>
              <a:rPr lang="zh-CN" altLang="en-US" dirty="0">
                <a:solidFill>
                  <a:srgbClr val="FF0000"/>
                </a:solidFill>
                <a:latin typeface="黑体" panose="02010609060101010101" pitchFamily="2" charset="-122"/>
                <a:ea typeface="黑体" panose="02010609060101010101" pitchFamily="2" charset="-122"/>
              </a:rPr>
              <a:t>。</a:t>
            </a:r>
          </a:p>
        </p:txBody>
      </p:sp>
      <p:sp>
        <p:nvSpPr>
          <p:cNvPr id="66567" name="Rectangle 2"/>
          <p:cNvSpPr>
            <a:spLocks noGrp="1"/>
          </p:cNvSpPr>
          <p:nvPr/>
        </p:nvSpPr>
        <p:spPr>
          <a:xfrm>
            <a:off x="1143000" y="381000"/>
            <a:ext cx="6705600" cy="563563"/>
          </a:xfrm>
          <a:prstGeom prst="rect">
            <a:avLst/>
          </a:prstGeom>
          <a:noFill/>
          <a:ln w="9525">
            <a:noFill/>
          </a:ln>
        </p:spPr>
        <p:txBody>
          <a:bodyPr wrap="square" lIns="91440" tIns="45720" rIns="91440" bIns="45720" anchor="ctr" anchorCtr="0"/>
          <a:lstStyle/>
          <a:p>
            <a:r>
              <a:rPr lang="en-US" altLang="zh-CN" sz="3200" dirty="0">
                <a:solidFill>
                  <a:schemeClr val="bg1"/>
                </a:solidFill>
                <a:latin typeface="黑体" panose="02010609060101010101" pitchFamily="2" charset="-122"/>
                <a:ea typeface="黑体" panose="02010609060101010101" pitchFamily="2" charset="-122"/>
              </a:rPr>
              <a:t>4</a:t>
            </a:r>
            <a:r>
              <a:rPr lang="zh-CN" altLang="en-US" sz="3200" dirty="0">
                <a:solidFill>
                  <a:schemeClr val="bg1"/>
                </a:solidFill>
                <a:latin typeface="黑体" panose="02010609060101010101" pitchFamily="2" charset="-122"/>
                <a:ea typeface="黑体" panose="02010609060101010101" pitchFamily="2" charset="-122"/>
              </a:rPr>
              <a:t>、</a:t>
            </a:r>
            <a:r>
              <a:rPr lang="en-US" altLang="zh-CN" sz="3200" dirty="0">
                <a:solidFill>
                  <a:schemeClr val="bg1"/>
                </a:solidFill>
                <a:latin typeface="黑体" panose="02010609060101010101" pitchFamily="2" charset="-122"/>
                <a:ea typeface="黑体" panose="02010609060101010101" pitchFamily="2" charset="-122"/>
                <a:sym typeface="黑体" panose="02010609060101010101" pitchFamily="2" charset="-122"/>
              </a:rPr>
              <a:t>IEEE 754</a:t>
            </a:r>
            <a:r>
              <a:rPr lang="zh-CN" altLang="en-US" sz="3200" dirty="0">
                <a:solidFill>
                  <a:schemeClr val="bg1"/>
                </a:solidFill>
                <a:latin typeface="黑体" panose="02010609060101010101" pitchFamily="2" charset="-122"/>
                <a:ea typeface="黑体" panose="02010609060101010101" pitchFamily="2" charset="-122"/>
              </a:rPr>
              <a:t>浮点机器数的格式</a:t>
            </a:r>
          </a:p>
        </p:txBody>
      </p:sp>
      <p:sp>
        <p:nvSpPr>
          <p:cNvPr id="66568" name="文本框 1"/>
          <p:cNvSpPr txBox="1"/>
          <p:nvPr/>
        </p:nvSpPr>
        <p:spPr>
          <a:xfrm>
            <a:off x="4765675" y="1041400"/>
            <a:ext cx="2835275" cy="460375"/>
          </a:xfrm>
          <a:prstGeom prst="rect">
            <a:avLst/>
          </a:prstGeom>
          <a:noFill/>
          <a:ln w="9525">
            <a:noFill/>
          </a:ln>
        </p:spPr>
        <p:txBody>
          <a:bodyPr wrap="none" anchor="t" anchorCtr="0">
            <a:spAutoFit/>
          </a:bodyPr>
          <a:lstStyle/>
          <a:p>
            <a:r>
              <a:rPr lang="zh-CN" altLang="en-US" u="sng" dirty="0">
                <a:solidFill>
                  <a:srgbClr val="FF0000"/>
                </a:solidFill>
                <a:latin typeface="Times New Roman" panose="02020603050405020304" pitchFamily="18" charset="0"/>
                <a:ea typeface="黑体" panose="02010609060101010101" pitchFamily="2" charset="-122"/>
                <a:sym typeface="黑体" panose="02010609060101010101" pitchFamily="2" charset="-122"/>
              </a:rPr>
              <a:t>阶码</a:t>
            </a:r>
            <a:r>
              <a:rPr lang="en-US" altLang="zh-CN" u="sng" dirty="0">
                <a:solidFill>
                  <a:srgbClr val="FF0000"/>
                </a:solidFill>
                <a:latin typeface="Times New Roman" panose="02020603050405020304" pitchFamily="18" charset="0"/>
                <a:ea typeface="黑体" panose="02010609060101010101" pitchFamily="2" charset="-122"/>
                <a:sym typeface="黑体" panose="02010609060101010101" pitchFamily="2" charset="-122"/>
              </a:rPr>
              <a:t>E</a:t>
            </a:r>
            <a:r>
              <a:rPr lang="en-US" altLang="zh-CN" u="sng" dirty="0">
                <a:solidFill>
                  <a:srgbClr val="FF0000"/>
                </a:solidFill>
                <a:latin typeface="Times New Roman" panose="02020603050405020304" pitchFamily="18" charset="0"/>
                <a:ea typeface="黑体" panose="02010609060101010101" pitchFamily="2" charset="-122"/>
              </a:rPr>
              <a:t> </a:t>
            </a:r>
            <a:r>
              <a:rPr lang="zh-CN" altLang="en-US" u="sng" dirty="0">
                <a:solidFill>
                  <a:srgbClr val="FF0000"/>
                </a:solidFill>
                <a:latin typeface="Times New Roman" panose="02020603050405020304" pitchFamily="18" charset="0"/>
                <a:ea typeface="黑体" panose="02010609060101010101" pitchFamily="2" charset="-122"/>
              </a:rPr>
              <a:t>＝</a:t>
            </a:r>
            <a:r>
              <a:rPr lang="zh-CN" altLang="en-US" u="sng" dirty="0">
                <a:solidFill>
                  <a:srgbClr val="FF0000"/>
                </a:solidFill>
                <a:latin typeface="Times New Roman" panose="02020603050405020304" pitchFamily="18" charset="0"/>
                <a:ea typeface="黑体" panose="02010609060101010101" pitchFamily="2" charset="-122"/>
                <a:sym typeface="黑体" panose="02010609060101010101" pitchFamily="2" charset="-122"/>
              </a:rPr>
              <a:t>指数 </a:t>
            </a:r>
            <a:r>
              <a:rPr lang="en-US" altLang="zh-CN" u="sng" dirty="0">
                <a:solidFill>
                  <a:srgbClr val="FF0000"/>
                </a:solidFill>
                <a:latin typeface="Times New Roman" panose="02020603050405020304" pitchFamily="18" charset="0"/>
                <a:ea typeface="黑体" panose="02010609060101010101" pitchFamily="2" charset="-122"/>
                <a:sym typeface="黑体" panose="02010609060101010101" pitchFamily="2" charset="-122"/>
              </a:rPr>
              <a:t>e+</a:t>
            </a:r>
            <a:r>
              <a:rPr lang="en-US" altLang="zh-CN" u="sng" dirty="0">
                <a:solidFill>
                  <a:srgbClr val="FF0000"/>
                </a:solidFill>
                <a:latin typeface="Times New Roman" panose="02020603050405020304" pitchFamily="18" charset="0"/>
                <a:ea typeface="黑体" panose="02010609060101010101" pitchFamily="2" charset="-122"/>
              </a:rPr>
              <a:t>127</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p:nvPr/>
        </p:nvSpPr>
        <p:spPr>
          <a:xfrm>
            <a:off x="533400" y="1052513"/>
            <a:ext cx="8610600" cy="5219700"/>
          </a:xfrm>
          <a:prstGeom prst="rect">
            <a:avLst/>
          </a:prstGeom>
          <a:noFill/>
          <a:ln w="9525">
            <a:noFill/>
          </a:ln>
        </p:spPr>
        <p:txBody>
          <a:bodyPr anchor="t" anchorCtr="0">
            <a:spAutoFit/>
          </a:bodyPr>
          <a:lstStyle/>
          <a:p>
            <a:pPr eaLnBrk="0" hangingPunct="0">
              <a:lnSpc>
                <a:spcPct val="120000"/>
              </a:lnSpc>
            </a:pPr>
            <a:r>
              <a:rPr lang="en-US" altLang="zh-CN" sz="2800" dirty="0">
                <a:latin typeface="Times New Roman" panose="02020603050405020304" pitchFamily="18" charset="0"/>
                <a:ea typeface="黑体" panose="02010609060101010101" pitchFamily="2" charset="-122"/>
              </a:rPr>
              <a:t>【</a:t>
            </a:r>
            <a:r>
              <a:rPr lang="zh-CN" altLang="en-US" sz="2800" dirty="0">
                <a:latin typeface="Times New Roman" panose="02020603050405020304" pitchFamily="18" charset="0"/>
                <a:ea typeface="黑体" panose="02010609060101010101" pitchFamily="2" charset="-122"/>
              </a:rPr>
              <a:t>例</a:t>
            </a:r>
            <a:r>
              <a:rPr lang="en-US" altLang="zh-CN" sz="2800" dirty="0">
                <a:latin typeface="Times New Roman" panose="02020603050405020304" pitchFamily="18" charset="0"/>
                <a:ea typeface="黑体" panose="02010609060101010101" pitchFamily="2" charset="-122"/>
              </a:rPr>
              <a:t>1 】x</a:t>
            </a:r>
            <a:r>
              <a:rPr lang="zh-CN" altLang="en-US" sz="2800" dirty="0">
                <a:latin typeface="Times New Roman" panose="02020603050405020304" pitchFamily="18" charset="0"/>
                <a:ea typeface="黑体" panose="02010609060101010101" pitchFamily="2" charset="-122"/>
              </a:rPr>
              <a:t>的</a:t>
            </a:r>
            <a:r>
              <a:rPr lang="en-US" altLang="zh-CN" sz="2800" dirty="0">
                <a:latin typeface="Times New Roman" panose="02020603050405020304" pitchFamily="18" charset="0"/>
                <a:ea typeface="黑体" panose="02010609060101010101" pitchFamily="2" charset="-122"/>
              </a:rPr>
              <a:t>754</a:t>
            </a:r>
            <a:r>
              <a:rPr lang="zh-CN" altLang="en-US" sz="2800" dirty="0">
                <a:latin typeface="Times New Roman" panose="02020603050405020304" pitchFamily="18" charset="0"/>
                <a:ea typeface="黑体" panose="02010609060101010101" pitchFamily="2" charset="-122"/>
              </a:rPr>
              <a:t>标准（</a:t>
            </a:r>
            <a:r>
              <a:rPr lang="en-US" altLang="zh-CN" sz="2800" dirty="0">
                <a:latin typeface="Times New Roman" panose="02020603050405020304" pitchFamily="18" charset="0"/>
                <a:ea typeface="黑体" panose="02010609060101010101" pitchFamily="2" charset="-122"/>
              </a:rPr>
              <a:t>41360000</a:t>
            </a:r>
            <a:r>
              <a:rPr lang="zh-CN" altLang="en-US" sz="2800" dirty="0">
                <a:latin typeface="Times New Roman" panose="02020603050405020304" pitchFamily="18" charset="0"/>
                <a:ea typeface="黑体" panose="02010609060101010101" pitchFamily="2" charset="-122"/>
              </a:rPr>
              <a:t>）</a:t>
            </a:r>
            <a:r>
              <a:rPr lang="en-US" altLang="zh-CN" sz="2800" baseline="-25000" dirty="0">
                <a:latin typeface="Times New Roman" panose="02020603050405020304" pitchFamily="18" charset="0"/>
                <a:ea typeface="黑体" panose="02010609060101010101" pitchFamily="2" charset="-122"/>
              </a:rPr>
              <a:t>16</a:t>
            </a:r>
            <a:r>
              <a:rPr lang="en-US" altLang="zh-CN" sz="2800" dirty="0">
                <a:latin typeface="Times New Roman" panose="02020603050405020304" pitchFamily="18" charset="0"/>
                <a:ea typeface="黑体" panose="02010609060101010101" pitchFamily="2" charset="-122"/>
              </a:rPr>
              <a:t>=</a:t>
            </a:r>
            <a:r>
              <a:rPr lang="zh-CN" altLang="en-US" sz="2800" dirty="0">
                <a:latin typeface="Times New Roman" panose="02020603050405020304" pitchFamily="18" charset="0"/>
                <a:ea typeface="黑体" panose="02010609060101010101" pitchFamily="2" charset="-122"/>
              </a:rPr>
              <a:t>（？）</a:t>
            </a:r>
            <a:r>
              <a:rPr lang="en-US" altLang="zh-CN" sz="2800" baseline="-25000" dirty="0">
                <a:latin typeface="Times New Roman" panose="02020603050405020304" pitchFamily="18" charset="0"/>
                <a:ea typeface="黑体" panose="02010609060101010101" pitchFamily="2" charset="-122"/>
              </a:rPr>
              <a:t>10</a:t>
            </a:r>
          </a:p>
          <a:p>
            <a:pPr eaLnBrk="0" hangingPunct="0">
              <a:lnSpc>
                <a:spcPct val="120000"/>
              </a:lnSpc>
            </a:pPr>
            <a:r>
              <a:rPr lang="en-US" altLang="zh-CN" sz="2800" dirty="0">
                <a:latin typeface="Times New Roman" panose="02020603050405020304" pitchFamily="18" charset="0"/>
                <a:ea typeface="黑体" panose="02010609060101010101" pitchFamily="2" charset="-122"/>
              </a:rPr>
              <a:t>    0</a:t>
            </a:r>
            <a:r>
              <a:rPr lang="en-US" altLang="zh-CN" sz="2800" dirty="0">
                <a:solidFill>
                  <a:srgbClr val="FF0000"/>
                </a:solidFill>
                <a:latin typeface="Times New Roman" panose="02020603050405020304" pitchFamily="18" charset="0"/>
                <a:ea typeface="黑体" panose="02010609060101010101" pitchFamily="2" charset="-122"/>
              </a:rPr>
              <a:t>100 0001</a:t>
            </a:r>
            <a:r>
              <a:rPr lang="en-US" altLang="zh-CN" sz="2800" dirty="0">
                <a:latin typeface="Times New Roman" panose="02020603050405020304" pitchFamily="18" charset="0"/>
                <a:ea typeface="黑体" panose="02010609060101010101" pitchFamily="2" charset="-122"/>
              </a:rPr>
              <a:t> </a:t>
            </a:r>
            <a:r>
              <a:rPr lang="en-US" altLang="zh-CN" sz="2800" dirty="0">
                <a:solidFill>
                  <a:srgbClr val="FF0000"/>
                </a:solidFill>
                <a:latin typeface="Times New Roman" panose="02020603050405020304" pitchFamily="18" charset="0"/>
                <a:ea typeface="黑体" panose="02010609060101010101" pitchFamily="2" charset="-122"/>
              </a:rPr>
              <a:t>0</a:t>
            </a:r>
            <a:r>
              <a:rPr lang="en-US" altLang="zh-CN" sz="2800" dirty="0">
                <a:solidFill>
                  <a:schemeClr val="tx2"/>
                </a:solidFill>
                <a:latin typeface="Times New Roman" panose="02020603050405020304" pitchFamily="18" charset="0"/>
                <a:ea typeface="黑体" panose="02010609060101010101" pitchFamily="2" charset="-122"/>
              </a:rPr>
              <a:t>011</a:t>
            </a:r>
            <a:r>
              <a:rPr lang="en-US" altLang="zh-CN" sz="2800" dirty="0">
                <a:latin typeface="Times New Roman" panose="02020603050405020304" pitchFamily="18" charset="0"/>
                <a:ea typeface="黑体" panose="02010609060101010101" pitchFamily="2" charset="-122"/>
              </a:rPr>
              <a:t> </a:t>
            </a:r>
            <a:r>
              <a:rPr lang="en-US" altLang="zh-CN" sz="2800" dirty="0">
                <a:solidFill>
                  <a:schemeClr val="tx2"/>
                </a:solidFill>
                <a:latin typeface="Times New Roman" panose="02020603050405020304" pitchFamily="18" charset="0"/>
                <a:ea typeface="黑体" panose="02010609060101010101" pitchFamily="2" charset="-122"/>
              </a:rPr>
              <a:t>0110 0000 0000 0000 0000</a:t>
            </a:r>
          </a:p>
          <a:p>
            <a:pPr eaLnBrk="0" hangingPunct="0">
              <a:lnSpc>
                <a:spcPct val="120000"/>
              </a:lnSpc>
            </a:pPr>
            <a:r>
              <a:rPr lang="en-US" altLang="zh-CN" sz="2800" dirty="0">
                <a:latin typeface="Times New Roman" panose="02020603050405020304" pitchFamily="18" charset="0"/>
                <a:ea typeface="黑体" panose="02010609060101010101" pitchFamily="2" charset="-122"/>
              </a:rPr>
              <a:t>   S   </a:t>
            </a:r>
            <a:r>
              <a:rPr lang="zh-CN" altLang="en-US" sz="2800" dirty="0">
                <a:solidFill>
                  <a:srgbClr val="FF0000"/>
                </a:solidFill>
                <a:latin typeface="Times New Roman" panose="02020603050405020304" pitchFamily="18" charset="0"/>
                <a:ea typeface="黑体" panose="02010609060101010101" pitchFamily="2" charset="-122"/>
              </a:rPr>
              <a:t>阶码</a:t>
            </a:r>
            <a:r>
              <a:rPr lang="en-US" altLang="zh-CN" sz="2800" dirty="0">
                <a:solidFill>
                  <a:srgbClr val="FF0000"/>
                </a:solidFill>
                <a:latin typeface="Times New Roman" panose="02020603050405020304" pitchFamily="18" charset="0"/>
                <a:ea typeface="黑体" panose="02010609060101010101" pitchFamily="2" charset="-122"/>
              </a:rPr>
              <a:t>(8</a:t>
            </a:r>
            <a:r>
              <a:rPr lang="zh-CN" altLang="en-US" sz="2800" dirty="0">
                <a:solidFill>
                  <a:srgbClr val="FF0000"/>
                </a:solidFill>
                <a:latin typeface="Times New Roman" panose="02020603050405020304" pitchFamily="18" charset="0"/>
                <a:ea typeface="黑体" panose="02010609060101010101" pitchFamily="2" charset="-122"/>
              </a:rPr>
              <a:t>位</a:t>
            </a:r>
            <a:r>
              <a:rPr lang="en-US" altLang="zh-CN" sz="2800" dirty="0">
                <a:solidFill>
                  <a:srgbClr val="FF0000"/>
                </a:solidFill>
                <a:latin typeface="Times New Roman" panose="02020603050405020304" pitchFamily="18" charset="0"/>
                <a:ea typeface="黑体" panose="02010609060101010101" pitchFamily="2" charset="-122"/>
              </a:rPr>
              <a:t>)</a:t>
            </a:r>
            <a:r>
              <a:rPr lang="en-US" altLang="zh-CN" sz="2800" dirty="0">
                <a:solidFill>
                  <a:schemeClr val="accent1"/>
                </a:solidFill>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尾数（</a:t>
            </a:r>
            <a:r>
              <a:rPr lang="en-US" altLang="zh-CN" sz="2800" dirty="0">
                <a:latin typeface="Times New Roman" panose="02020603050405020304" pitchFamily="18" charset="0"/>
                <a:ea typeface="黑体" panose="02010609060101010101" pitchFamily="2" charset="-122"/>
              </a:rPr>
              <a:t>23</a:t>
            </a:r>
            <a:r>
              <a:rPr lang="zh-CN" altLang="en-US" sz="2800" dirty="0">
                <a:latin typeface="Times New Roman" panose="02020603050405020304" pitchFamily="18" charset="0"/>
                <a:ea typeface="黑体" panose="02010609060101010101" pitchFamily="2" charset="-122"/>
              </a:rPr>
              <a:t>位）</a:t>
            </a:r>
          </a:p>
          <a:p>
            <a:pPr eaLnBrk="0" hangingPunct="0">
              <a:lnSpc>
                <a:spcPct val="120000"/>
              </a:lnSpc>
            </a:pPr>
            <a:r>
              <a:rPr lang="zh-CN" altLang="en-US" sz="2800" dirty="0">
                <a:latin typeface="Times New Roman" panose="02020603050405020304" pitchFamily="18" charset="0"/>
                <a:ea typeface="黑体" panose="02010609060101010101" pitchFamily="2" charset="-122"/>
              </a:rPr>
              <a:t> 解：指数 </a:t>
            </a:r>
            <a:r>
              <a:rPr lang="en-US" altLang="zh-CN" sz="2800" dirty="0">
                <a:latin typeface="Times New Roman" panose="02020603050405020304" pitchFamily="18" charset="0"/>
                <a:ea typeface="黑体" panose="02010609060101010101" pitchFamily="2" charset="-122"/>
              </a:rPr>
              <a:t>e </a:t>
            </a:r>
            <a:r>
              <a:rPr lang="zh-CN" altLang="en-US" sz="2800" dirty="0">
                <a:latin typeface="Times New Roman" panose="02020603050405020304" pitchFamily="18" charset="0"/>
                <a:ea typeface="黑体" panose="02010609060101010101" pitchFamily="2" charset="-122"/>
              </a:rPr>
              <a:t>＝阶码－</a:t>
            </a:r>
            <a:r>
              <a:rPr lang="en-US" altLang="zh-CN" sz="2800" dirty="0">
                <a:latin typeface="Times New Roman" panose="02020603050405020304" pitchFamily="18" charset="0"/>
                <a:ea typeface="黑体" panose="02010609060101010101" pitchFamily="2" charset="-122"/>
              </a:rPr>
              <a:t>127</a:t>
            </a:r>
          </a:p>
          <a:p>
            <a:pPr eaLnBrk="0" hangingPunct="0">
              <a:lnSpc>
                <a:spcPct val="120000"/>
              </a:lnSpc>
            </a:pP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10000010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01111111 </a:t>
            </a:r>
          </a:p>
          <a:p>
            <a:pPr eaLnBrk="0" hangingPunct="0">
              <a:lnSpc>
                <a:spcPct val="120000"/>
              </a:lnSpc>
            </a:pP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00000011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3</a:t>
            </a:r>
            <a:r>
              <a:rPr lang="zh-CN" altLang="en-US" sz="2800" dirty="0">
                <a:latin typeface="Times New Roman" panose="02020603050405020304" pitchFamily="18" charset="0"/>
                <a:ea typeface="黑体" panose="02010609060101010101" pitchFamily="2" charset="-122"/>
              </a:rPr>
              <a:t>）</a:t>
            </a:r>
            <a:r>
              <a:rPr lang="en-US" altLang="zh-CN" sz="2800" baseline="-25000" dirty="0">
                <a:latin typeface="Times New Roman" panose="02020603050405020304" pitchFamily="18" charset="0"/>
                <a:ea typeface="黑体" panose="02010609060101010101" pitchFamily="2" charset="-122"/>
              </a:rPr>
              <a:t>10</a:t>
            </a:r>
          </a:p>
          <a:p>
            <a:pPr eaLnBrk="0" hangingPunct="0">
              <a:lnSpc>
                <a:spcPct val="120000"/>
              </a:lnSpc>
            </a:pPr>
            <a:r>
              <a:rPr lang="en-US" altLang="zh-CN" sz="2800" dirty="0">
                <a:latin typeface="Times New Roman" panose="02020603050405020304" pitchFamily="18" charset="0"/>
                <a:ea typeface="黑体" panose="02010609060101010101" pitchFamily="2" charset="-122"/>
              </a:rPr>
              <a:t>   </a:t>
            </a:r>
            <a:r>
              <a:rPr lang="en-US" altLang="zh-CN" sz="2800" dirty="0">
                <a:solidFill>
                  <a:srgbClr val="CC00CC"/>
                </a:solidFill>
                <a:latin typeface="Times New Roman" panose="02020603050405020304" pitchFamily="18" charset="0"/>
                <a:ea typeface="黑体" panose="02010609060101010101" pitchFamily="2" charset="-122"/>
              </a:rPr>
              <a:t>1</a:t>
            </a:r>
            <a:r>
              <a:rPr lang="en-US" altLang="zh-CN" sz="2800" dirty="0">
                <a:latin typeface="Times New Roman" panose="02020603050405020304" pitchFamily="18" charset="0"/>
                <a:ea typeface="黑体" panose="02010609060101010101" pitchFamily="2" charset="-122"/>
              </a:rPr>
              <a:t>.M=</a:t>
            </a:r>
            <a:r>
              <a:rPr lang="en-US" altLang="zh-CN" sz="2800" dirty="0">
                <a:solidFill>
                  <a:srgbClr val="CC00CC"/>
                </a:solidFill>
                <a:latin typeface="Times New Roman" panose="02020603050405020304" pitchFamily="18" charset="0"/>
                <a:ea typeface="黑体" panose="02010609060101010101" pitchFamily="2" charset="-122"/>
              </a:rPr>
              <a:t>1</a:t>
            </a:r>
            <a:r>
              <a:rPr lang="en-US" altLang="zh-CN" sz="2800" dirty="0">
                <a:latin typeface="Times New Roman" panose="02020603050405020304" pitchFamily="18" charset="0"/>
                <a:ea typeface="黑体" panose="02010609060101010101" pitchFamily="2" charset="-122"/>
              </a:rPr>
              <a:t>.0110110000000000000000</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1.011011</a:t>
            </a:r>
          </a:p>
          <a:p>
            <a:pPr eaLnBrk="0" hangingPunct="0">
              <a:lnSpc>
                <a:spcPct val="120000"/>
              </a:lnSpc>
            </a:pPr>
            <a:r>
              <a:rPr lang="en-US" altLang="zh-CN" sz="2800" dirty="0">
                <a:latin typeface="Times New Roman" panose="02020603050405020304" pitchFamily="18" charset="0"/>
                <a:ea typeface="黑体" panose="02010609060101010101" pitchFamily="2" charset="-122"/>
              </a:rPr>
              <a:t>  x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a:t>
            </a:r>
            <a:r>
              <a:rPr lang="zh-CN" altLang="en-US" sz="2800" dirty="0">
                <a:latin typeface="Times New Roman" panose="02020603050405020304" pitchFamily="18" charset="0"/>
                <a:ea typeface="黑体" panose="02010609060101010101" pitchFamily="2" charset="-122"/>
              </a:rPr>
              <a:t>）</a:t>
            </a:r>
            <a:r>
              <a:rPr lang="en-US" altLang="zh-CN" sz="2800" baseline="30000" dirty="0">
                <a:latin typeface="黑体" panose="02010609060101010101" pitchFamily="2" charset="-122"/>
                <a:ea typeface="黑体" panose="02010609060101010101" pitchFamily="2" charset="-122"/>
              </a:rPr>
              <a:t>s</a:t>
            </a:r>
            <a:r>
              <a:rPr lang="en-US" altLang="zh-CN" sz="2800" dirty="0">
                <a:latin typeface="Times New Roman" panose="02020603050405020304" pitchFamily="18" charset="0"/>
                <a:ea typeface="黑体" panose="02010609060101010101" pitchFamily="2" charset="-122"/>
              </a:rPr>
              <a:t>×1.M×2</a:t>
            </a:r>
            <a:r>
              <a:rPr lang="en-US" altLang="zh-CN" sz="2800" baseline="30000" dirty="0">
                <a:latin typeface="Times New Roman" panose="02020603050405020304" pitchFamily="18" charset="0"/>
                <a:ea typeface="黑体" panose="02010609060101010101" pitchFamily="2" charset="-122"/>
              </a:rPr>
              <a:t>e </a:t>
            </a:r>
          </a:p>
          <a:p>
            <a:pPr eaLnBrk="0" hangingPunct="0">
              <a:lnSpc>
                <a:spcPct val="120000"/>
              </a:lnSpc>
            </a:pP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1.011011</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×2</a:t>
            </a:r>
            <a:r>
              <a:rPr lang="en-US" altLang="zh-CN" sz="2800" baseline="30000" dirty="0">
                <a:latin typeface="黑体" panose="02010609060101010101" pitchFamily="2" charset="-122"/>
                <a:ea typeface="黑体" panose="02010609060101010101" pitchFamily="2" charset="-122"/>
              </a:rPr>
              <a:t>3</a:t>
            </a:r>
          </a:p>
          <a:p>
            <a:pPr eaLnBrk="0" hangingPunct="0">
              <a:lnSpc>
                <a:spcPct val="120000"/>
              </a:lnSpc>
            </a:pPr>
            <a:r>
              <a:rPr lang="en-US" altLang="zh-CN" sz="2800" dirty="0">
                <a:latin typeface="Times New Roman" panose="02020603050405020304" pitchFamily="18" charset="0"/>
                <a:ea typeface="黑体" panose="02010609060101010101" pitchFamily="2" charset="-122"/>
              </a:rPr>
              <a:t>     </a:t>
            </a:r>
            <a:r>
              <a:rPr lang="zh-CN" altLang="en-US" sz="2800" dirty="0">
                <a:latin typeface="Times New Roman" panose="02020603050405020304" pitchFamily="18"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rPr>
              <a:t>1011.011</a:t>
            </a:r>
            <a:r>
              <a:rPr lang="zh-CN" altLang="en-US" sz="2800" dirty="0">
                <a:latin typeface="Times New Roman" panose="02020603050405020304" pitchFamily="18" charset="0"/>
                <a:ea typeface="黑体" panose="02010609060101010101" pitchFamily="2" charset="-122"/>
              </a:rPr>
              <a:t>＝（</a:t>
            </a:r>
            <a:r>
              <a:rPr lang="en-US" altLang="zh-CN" sz="2800" dirty="0">
                <a:latin typeface="Times New Roman" panose="02020603050405020304" pitchFamily="18" charset="0"/>
                <a:ea typeface="黑体" panose="02010609060101010101" pitchFamily="2" charset="-122"/>
              </a:rPr>
              <a:t>11.375</a:t>
            </a:r>
            <a:r>
              <a:rPr lang="zh-CN" altLang="en-US" sz="2800" dirty="0">
                <a:latin typeface="Times New Roman" panose="02020603050405020304" pitchFamily="18" charset="0"/>
                <a:ea typeface="黑体" panose="02010609060101010101" pitchFamily="2" charset="-122"/>
              </a:rPr>
              <a:t>）</a:t>
            </a:r>
            <a:r>
              <a:rPr lang="en-US" altLang="zh-CN" sz="2800" baseline="-25000" dirty="0">
                <a:latin typeface="Times New Roman" panose="02020603050405020304" pitchFamily="18" charset="0"/>
                <a:ea typeface="黑体" panose="02010609060101010101" pitchFamily="2" charset="-122"/>
              </a:rPr>
              <a:t>10</a:t>
            </a:r>
          </a:p>
        </p:txBody>
      </p:sp>
      <p:sp>
        <p:nvSpPr>
          <p:cNvPr id="67586" name="Rectangle 2"/>
          <p:cNvSpPr>
            <a:spLocks noGrp="1"/>
          </p:cNvSpPr>
          <p:nvPr/>
        </p:nvSpPr>
        <p:spPr>
          <a:xfrm>
            <a:off x="1143000" y="381000"/>
            <a:ext cx="6705600" cy="563563"/>
          </a:xfrm>
          <a:prstGeom prst="rect">
            <a:avLst/>
          </a:prstGeom>
          <a:noFill/>
          <a:ln w="9525">
            <a:noFill/>
          </a:ln>
        </p:spPr>
        <p:txBody>
          <a:bodyPr wrap="square" lIns="91440" tIns="45720" rIns="91440" bIns="45720" anchor="ctr" anchorCtr="0"/>
          <a:lstStyle/>
          <a:p>
            <a:r>
              <a:rPr lang="en-US" altLang="zh-CN" sz="3200" dirty="0">
                <a:solidFill>
                  <a:schemeClr val="bg1"/>
                </a:solidFill>
                <a:latin typeface="黑体" panose="02010609060101010101" pitchFamily="2" charset="-122"/>
                <a:ea typeface="黑体" panose="02010609060101010101" pitchFamily="2" charset="-122"/>
              </a:rPr>
              <a:t>4</a:t>
            </a:r>
            <a:r>
              <a:rPr lang="zh-CN" altLang="en-US" sz="3200" dirty="0">
                <a:solidFill>
                  <a:schemeClr val="bg1"/>
                </a:solidFill>
                <a:latin typeface="黑体" panose="02010609060101010101" pitchFamily="2" charset="-122"/>
                <a:ea typeface="黑体" panose="02010609060101010101" pitchFamily="2" charset="-122"/>
              </a:rPr>
              <a:t>、</a:t>
            </a:r>
            <a:r>
              <a:rPr lang="en-US" altLang="zh-CN" sz="3200" dirty="0">
                <a:solidFill>
                  <a:schemeClr val="bg1"/>
                </a:solidFill>
                <a:latin typeface="黑体" panose="02010609060101010101" pitchFamily="2" charset="-122"/>
                <a:ea typeface="黑体" panose="02010609060101010101" pitchFamily="2" charset="-122"/>
                <a:sym typeface="黑体" panose="02010609060101010101" pitchFamily="2" charset="-122"/>
              </a:rPr>
              <a:t>IEEE 754</a:t>
            </a:r>
            <a:r>
              <a:rPr lang="zh-CN" altLang="en-US" sz="3200" dirty="0">
                <a:solidFill>
                  <a:schemeClr val="bg1"/>
                </a:solidFill>
                <a:latin typeface="黑体" panose="02010609060101010101" pitchFamily="2" charset="-122"/>
                <a:ea typeface="黑体" panose="02010609060101010101" pitchFamily="2" charset="-122"/>
              </a:rPr>
              <a:t>浮点机器数的格式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15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15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descr="C:\Documents and Settings\Administrator\Application Data\Tencent\Users\68046508\QQ\WinTemp\RichOle\[CJ$}%_D1J@0HU@{G3[IMT8.jpg"/>
          <p:cNvPicPr>
            <a:picLocks noChangeAspect="1"/>
          </p:cNvPicPr>
          <p:nvPr/>
        </p:nvPicPr>
        <p:blipFill>
          <a:blip r:embed="rId2"/>
          <a:srcRect b="81757"/>
          <a:stretch>
            <a:fillRect/>
          </a:stretch>
        </p:blipFill>
        <p:spPr>
          <a:xfrm>
            <a:off x="179388" y="1123950"/>
            <a:ext cx="7929562" cy="835025"/>
          </a:xfrm>
          <a:prstGeom prst="rect">
            <a:avLst/>
          </a:prstGeom>
          <a:noFill/>
          <a:ln w="9525">
            <a:noFill/>
          </a:ln>
        </p:spPr>
      </p:pic>
      <p:pic>
        <p:nvPicPr>
          <p:cNvPr id="2" name="Picture 1" descr="C:\Documents and Settings\Administrator\Application Data\Tencent\Users\68046508\QQ\WinTemp\RichOle\[CJ$}%_D1J@0HU@{G3[IMT8.jpg"/>
          <p:cNvPicPr>
            <a:picLocks noChangeAspect="1"/>
          </p:cNvPicPr>
          <p:nvPr/>
        </p:nvPicPr>
        <p:blipFill>
          <a:blip r:embed="rId2"/>
          <a:srcRect t="18369"/>
          <a:stretch>
            <a:fillRect/>
          </a:stretch>
        </p:blipFill>
        <p:spPr>
          <a:xfrm>
            <a:off x="252413" y="2349500"/>
            <a:ext cx="7929562" cy="3732213"/>
          </a:xfrm>
          <a:prstGeom prst="rect">
            <a:avLst/>
          </a:prstGeom>
          <a:noFill/>
          <a:ln w="9525">
            <a:noFill/>
          </a:ln>
        </p:spPr>
      </p:pic>
      <p:sp>
        <p:nvSpPr>
          <p:cNvPr id="68611" name="Rectangle 2"/>
          <p:cNvSpPr>
            <a:spLocks noGrp="1"/>
          </p:cNvSpPr>
          <p:nvPr/>
        </p:nvSpPr>
        <p:spPr>
          <a:xfrm>
            <a:off x="1143000" y="381000"/>
            <a:ext cx="6705600" cy="563563"/>
          </a:xfrm>
          <a:prstGeom prst="rect">
            <a:avLst/>
          </a:prstGeom>
          <a:noFill/>
          <a:ln w="9525">
            <a:noFill/>
          </a:ln>
        </p:spPr>
        <p:txBody>
          <a:bodyPr wrap="square" lIns="91440" tIns="45720" rIns="91440" bIns="45720" anchor="ctr" anchorCtr="0"/>
          <a:lstStyle/>
          <a:p>
            <a:r>
              <a:rPr lang="en-US" altLang="zh-CN" sz="3200" dirty="0">
                <a:solidFill>
                  <a:schemeClr val="bg1"/>
                </a:solidFill>
                <a:latin typeface="黑体" panose="02010609060101010101" pitchFamily="2" charset="-122"/>
                <a:ea typeface="黑体" panose="02010609060101010101" pitchFamily="2" charset="-122"/>
              </a:rPr>
              <a:t>4</a:t>
            </a:r>
            <a:r>
              <a:rPr lang="zh-CN" altLang="en-US" sz="3200" dirty="0">
                <a:solidFill>
                  <a:schemeClr val="bg1"/>
                </a:solidFill>
                <a:latin typeface="黑体" panose="02010609060101010101" pitchFamily="2" charset="-122"/>
                <a:ea typeface="黑体" panose="02010609060101010101" pitchFamily="2" charset="-122"/>
              </a:rPr>
              <a:t>、</a:t>
            </a:r>
            <a:r>
              <a:rPr lang="en-US" altLang="zh-CN" sz="3200" dirty="0">
                <a:solidFill>
                  <a:schemeClr val="bg1"/>
                </a:solidFill>
                <a:latin typeface="黑体" panose="02010609060101010101" pitchFamily="2" charset="-122"/>
                <a:ea typeface="黑体" panose="02010609060101010101" pitchFamily="2" charset="-122"/>
                <a:sym typeface="黑体" panose="02010609060101010101" pitchFamily="2" charset="-122"/>
              </a:rPr>
              <a:t>IEEE 754</a:t>
            </a:r>
            <a:r>
              <a:rPr lang="zh-CN" altLang="en-US" sz="3200" dirty="0">
                <a:solidFill>
                  <a:schemeClr val="bg1"/>
                </a:solidFill>
                <a:latin typeface="黑体" panose="02010609060101010101" pitchFamily="2" charset="-122"/>
                <a:ea typeface="黑体" panose="02010609060101010101" pitchFamily="2" charset="-122"/>
              </a:rPr>
              <a:t>浮点机器数的格式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p:nvPr/>
        </p:nvSpPr>
        <p:spPr>
          <a:xfrm>
            <a:off x="0" y="1071563"/>
            <a:ext cx="8286750" cy="5016500"/>
          </a:xfrm>
          <a:prstGeom prst="rect">
            <a:avLst/>
          </a:prstGeom>
          <a:noFill/>
          <a:ln w="9525">
            <a:noFill/>
          </a:ln>
        </p:spPr>
        <p:txBody>
          <a:bodyPr anchor="t" anchorCtr="0">
            <a:spAutoFit/>
          </a:bodyPr>
          <a:lstStyle/>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latin typeface="Times New Roman" panose="02020603050405020304" pitchFamily="18" charset="0"/>
                <a:ea typeface="黑体" panose="02010609060101010101" pitchFamily="2" charset="-122"/>
              </a:rPr>
              <a:t>【</a:t>
            </a:r>
            <a:r>
              <a:rPr lang="zh-CN" altLang="en-US" sz="3200" dirty="0">
                <a:latin typeface="Times New Roman" panose="02020603050405020304" pitchFamily="18" charset="0"/>
                <a:ea typeface="黑体" panose="02010609060101010101" pitchFamily="2" charset="-122"/>
              </a:rPr>
              <a:t>例</a:t>
            </a:r>
            <a:r>
              <a:rPr lang="en-US" altLang="zh-CN" sz="3200" dirty="0">
                <a:latin typeface="Times New Roman" panose="02020603050405020304" pitchFamily="18" charset="0"/>
                <a:ea typeface="黑体" panose="02010609060101010101" pitchFamily="2" charset="-122"/>
              </a:rPr>
              <a:t>3】</a:t>
            </a:r>
            <a:r>
              <a:rPr lang="zh-CN" altLang="en-US" sz="3200" dirty="0">
                <a:latin typeface="Times New Roman" panose="02020603050405020304" pitchFamily="18" charset="0"/>
                <a:ea typeface="黑体" panose="02010609060101010101" pitchFamily="2" charset="-122"/>
              </a:rPr>
              <a:t>把十进制数－</a:t>
            </a:r>
            <a:r>
              <a:rPr lang="en-US" altLang="zh-CN" sz="3200" dirty="0">
                <a:latin typeface="Times New Roman" panose="02020603050405020304" pitchFamily="18" charset="0"/>
                <a:ea typeface="黑体" panose="02010609060101010101" pitchFamily="2" charset="-122"/>
              </a:rPr>
              <a:t>33.5</a:t>
            </a:r>
            <a:r>
              <a:rPr lang="zh-CN" altLang="en-US" sz="3200" dirty="0">
                <a:latin typeface="Times New Roman" panose="02020603050405020304" pitchFamily="18" charset="0"/>
                <a:ea typeface="黑体" panose="02010609060101010101" pitchFamily="2" charset="-122"/>
              </a:rPr>
              <a:t>转换为</a:t>
            </a:r>
            <a:r>
              <a:rPr lang="en-US" altLang="zh-CN" sz="3200" dirty="0">
                <a:latin typeface="Times New Roman" panose="02020603050405020304" pitchFamily="18" charset="0"/>
                <a:ea typeface="黑体" panose="02010609060101010101" pitchFamily="2" charset="-122"/>
              </a:rPr>
              <a:t>IEEE754</a:t>
            </a:r>
            <a:r>
              <a:rPr lang="zh-CN" altLang="en-US" sz="3200" dirty="0">
                <a:latin typeface="Times New Roman" panose="02020603050405020304" pitchFamily="18" charset="0"/>
                <a:ea typeface="黑体" panose="02010609060101010101" pitchFamily="2" charset="-122"/>
              </a:rPr>
              <a:t>标准的单精度规格化数的表示形式。</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黑体" panose="02010609060101010101" pitchFamily="2" charset="-122"/>
              </a:rPr>
              <a:t>         </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黑体" panose="02010609060101010101" pitchFamily="2" charset="-122"/>
              </a:rPr>
              <a:t>   解</a:t>
            </a:r>
            <a:r>
              <a:rPr lang="en-US" altLang="zh-CN" sz="3200" dirty="0">
                <a:latin typeface="Times New Roman" panose="02020603050405020304" pitchFamily="18" charset="0"/>
                <a:ea typeface="黑体" panose="02010609060101010101" pitchFamily="2" charset="-122"/>
              </a:rPr>
              <a:t>:   </a:t>
            </a:r>
            <a:r>
              <a:rPr lang="zh-CN" altLang="en-US" sz="3200" dirty="0">
                <a:latin typeface="Times New Roman" panose="02020603050405020304" pitchFamily="18" charset="0"/>
                <a:ea typeface="黑体" panose="02010609060101010101" pitchFamily="2" charset="-122"/>
              </a:rPr>
              <a:t>（－</a:t>
            </a:r>
            <a:r>
              <a:rPr lang="en-US" altLang="zh-CN" sz="3200" dirty="0">
                <a:latin typeface="Times New Roman" panose="02020603050405020304" pitchFamily="18" charset="0"/>
                <a:ea typeface="黑体" panose="02010609060101010101" pitchFamily="2" charset="-122"/>
              </a:rPr>
              <a:t>33.5</a:t>
            </a:r>
            <a:r>
              <a:rPr lang="zh-CN" altLang="en-US" sz="3200" dirty="0">
                <a:latin typeface="Times New Roman" panose="02020603050405020304" pitchFamily="18" charset="0"/>
                <a:ea typeface="黑体" panose="02010609060101010101" pitchFamily="2" charset="-122"/>
              </a:rPr>
              <a:t>）</a:t>
            </a:r>
            <a:r>
              <a:rPr lang="en-US" altLang="zh-CN" sz="3200" baseline="-15000" dirty="0">
                <a:latin typeface="Times New Roman" panose="02020603050405020304" pitchFamily="18" charset="0"/>
                <a:ea typeface="黑体" panose="02010609060101010101" pitchFamily="2" charset="-122"/>
              </a:rPr>
              <a:t>10</a:t>
            </a:r>
            <a:r>
              <a:rPr lang="en-US" altLang="zh-CN" sz="3200" dirty="0">
                <a:latin typeface="Times New Roman" panose="02020603050405020304" pitchFamily="18" charset="0"/>
                <a:ea typeface="黑体" panose="02010609060101010101" pitchFamily="2" charset="-122"/>
              </a:rPr>
              <a:t>=</a:t>
            </a:r>
            <a:r>
              <a:rPr lang="zh-CN" altLang="en-US" sz="3200" dirty="0">
                <a:latin typeface="Times New Roman" panose="02020603050405020304" pitchFamily="18" charset="0"/>
                <a:ea typeface="黑体" panose="02010609060101010101" pitchFamily="2" charset="-122"/>
              </a:rPr>
              <a:t>（－</a:t>
            </a:r>
            <a:r>
              <a:rPr lang="en-US" altLang="zh-CN" sz="3200" dirty="0">
                <a:latin typeface="Times New Roman" panose="02020603050405020304" pitchFamily="18" charset="0"/>
                <a:ea typeface="黑体" panose="02010609060101010101" pitchFamily="2" charset="-122"/>
              </a:rPr>
              <a:t>100001.1</a:t>
            </a:r>
            <a:r>
              <a:rPr lang="zh-CN" altLang="en-US" sz="3200" dirty="0">
                <a:latin typeface="Times New Roman" panose="02020603050405020304" pitchFamily="18" charset="0"/>
                <a:ea typeface="黑体" panose="02010609060101010101" pitchFamily="2" charset="-122"/>
              </a:rPr>
              <a:t>）</a:t>
            </a:r>
            <a:r>
              <a:rPr lang="en-US" altLang="zh-CN" sz="3200" baseline="-15000" dirty="0">
                <a:latin typeface="Times New Roman" panose="02020603050405020304" pitchFamily="18" charset="0"/>
                <a:ea typeface="黑体" panose="02010609060101010101" pitchFamily="2" charset="-122"/>
              </a:rPr>
              <a:t>2</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latin typeface="Times New Roman" panose="02020603050405020304" pitchFamily="18" charset="0"/>
                <a:ea typeface="黑体" panose="02010609060101010101" pitchFamily="2" charset="-122"/>
              </a:rPr>
              <a:t>                                  =</a:t>
            </a:r>
            <a:r>
              <a:rPr lang="zh-CN" altLang="en-US" sz="3200" dirty="0">
                <a:latin typeface="Times New Roman" panose="02020603050405020304" pitchFamily="18" charset="0"/>
                <a:ea typeface="黑体" panose="02010609060101010101" pitchFamily="2" charset="-122"/>
              </a:rPr>
              <a:t>（－</a:t>
            </a:r>
            <a:r>
              <a:rPr lang="en-US" altLang="zh-CN" sz="3200" dirty="0">
                <a:latin typeface="Times New Roman" panose="02020603050405020304" pitchFamily="18" charset="0"/>
                <a:ea typeface="黑体" panose="02010609060101010101" pitchFamily="2" charset="-122"/>
              </a:rPr>
              <a:t>2</a:t>
            </a:r>
            <a:r>
              <a:rPr lang="en-US" altLang="zh-CN" sz="3200" baseline="30000" dirty="0">
                <a:latin typeface="Times New Roman" panose="02020603050405020304" pitchFamily="18" charset="0"/>
                <a:ea typeface="黑体" panose="02010609060101010101" pitchFamily="2" charset="-122"/>
              </a:rPr>
              <a:t>101</a:t>
            </a:r>
            <a:r>
              <a:rPr lang="en-US" altLang="zh-CN" sz="3200" dirty="0">
                <a:latin typeface="黑体" panose="02010609060101010101" pitchFamily="2" charset="-122"/>
                <a:ea typeface="黑体" panose="02010609060101010101" pitchFamily="2" charset="-122"/>
              </a:rPr>
              <a:t>×1</a:t>
            </a:r>
            <a:r>
              <a:rPr lang="en-US" altLang="zh-CN" sz="3200" dirty="0">
                <a:latin typeface="Times New Roman" panose="02020603050405020304" pitchFamily="18" charset="0"/>
                <a:ea typeface="黑体" panose="02010609060101010101" pitchFamily="2" charset="-122"/>
              </a:rPr>
              <a:t>.000011</a:t>
            </a:r>
            <a:r>
              <a:rPr lang="zh-CN" altLang="en-US" sz="3200" dirty="0">
                <a:latin typeface="Times New Roman" panose="02020603050405020304" pitchFamily="18" charset="0"/>
                <a:ea typeface="黑体" panose="02010609060101010101" pitchFamily="2" charset="-122"/>
              </a:rPr>
              <a:t>）</a:t>
            </a:r>
            <a:r>
              <a:rPr lang="en-US" altLang="zh-CN" sz="3200" baseline="-15000" dirty="0">
                <a:latin typeface="Times New Roman" panose="02020603050405020304" pitchFamily="18" charset="0"/>
                <a:ea typeface="黑体" panose="02010609060101010101" pitchFamily="2" charset="-122"/>
              </a:rPr>
              <a:t>2</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黑体" panose="02010609060101010101" pitchFamily="2" charset="-122"/>
              </a:rPr>
              <a:t>故规格化的浮点数：</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黑体" panose="02010609060101010101" pitchFamily="2" charset="-122"/>
              </a:rPr>
              <a:t>     </a:t>
            </a:r>
            <a:r>
              <a:rPr lang="en-US" altLang="zh-CN" sz="3200" dirty="0">
                <a:latin typeface="Times New Roman" panose="02020603050405020304" pitchFamily="18" charset="0"/>
                <a:ea typeface="黑体" panose="02010609060101010101" pitchFamily="2" charset="-122"/>
              </a:rPr>
              <a:t>S=1,  E= 127 + 5 = 132=2</a:t>
            </a:r>
            <a:r>
              <a:rPr lang="en-US" altLang="zh-CN" sz="3200" baseline="30000" dirty="0">
                <a:latin typeface="Times New Roman" panose="02020603050405020304" pitchFamily="18" charset="0"/>
                <a:ea typeface="黑体" panose="02010609060101010101" pitchFamily="2" charset="-122"/>
              </a:rPr>
              <a:t>7</a:t>
            </a:r>
            <a:r>
              <a:rPr lang="en-US" altLang="zh-CN" sz="3200" dirty="0">
                <a:latin typeface="Times New Roman" panose="02020603050405020304" pitchFamily="18" charset="0"/>
                <a:ea typeface="黑体" panose="02010609060101010101" pitchFamily="2" charset="-122"/>
              </a:rPr>
              <a:t>+2</a:t>
            </a:r>
            <a:r>
              <a:rPr lang="en-US" altLang="zh-CN" sz="3200" baseline="30000" dirty="0">
                <a:latin typeface="Times New Roman" panose="02020603050405020304" pitchFamily="18" charset="0"/>
                <a:ea typeface="黑体" panose="02010609060101010101" pitchFamily="2" charset="-122"/>
              </a:rPr>
              <a:t>2</a:t>
            </a:r>
            <a:r>
              <a:rPr lang="en-US" altLang="zh-CN" sz="3200" dirty="0">
                <a:latin typeface="Times New Roman" panose="02020603050405020304" pitchFamily="18" charset="0"/>
                <a:ea typeface="黑体" panose="02010609060101010101" pitchFamily="2" charset="-122"/>
              </a:rPr>
              <a:t>=(10000100) </a:t>
            </a:r>
            <a:r>
              <a:rPr lang="en-US" altLang="zh-CN" sz="3200" baseline="-15000" dirty="0">
                <a:latin typeface="Times New Roman" panose="02020603050405020304" pitchFamily="18" charset="0"/>
                <a:ea typeface="黑体" panose="02010609060101010101" pitchFamily="2" charset="-122"/>
              </a:rPr>
              <a:t>2</a:t>
            </a:r>
            <a:r>
              <a:rPr lang="en-US" altLang="zh-CN" sz="3200" dirty="0">
                <a:latin typeface="Times New Roman" panose="02020603050405020304" pitchFamily="18" charset="0"/>
                <a:ea typeface="黑体" panose="02010609060101010101" pitchFamily="2" charset="-122"/>
              </a:rPr>
              <a:t>,  </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latin typeface="Times New Roman" panose="02020603050405020304" pitchFamily="18" charset="0"/>
                <a:ea typeface="黑体" panose="02010609060101010101" pitchFamily="2" charset="-122"/>
              </a:rPr>
              <a:t>      </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solidFill>
                  <a:schemeClr val="tx2"/>
                </a:solidFill>
                <a:latin typeface="Times New Roman" panose="02020603050405020304" pitchFamily="18" charset="0"/>
                <a:ea typeface="黑体" panose="02010609060101010101" pitchFamily="2" charset="-122"/>
              </a:rPr>
              <a:t>    </a:t>
            </a:r>
            <a:r>
              <a:rPr lang="en-US" altLang="zh-CN" sz="3200" dirty="0">
                <a:solidFill>
                  <a:srgbClr val="FF0000"/>
                </a:solidFill>
                <a:latin typeface="Times New Roman" panose="02020603050405020304" pitchFamily="18" charset="0"/>
                <a:ea typeface="黑体" panose="02010609060101010101" pitchFamily="2" charset="-122"/>
              </a:rPr>
              <a:t>1</a:t>
            </a:r>
            <a:r>
              <a:rPr lang="en-US" altLang="zh-CN" sz="3200" dirty="0">
                <a:solidFill>
                  <a:schemeClr val="tx2"/>
                </a:solidFill>
                <a:latin typeface="Times New Roman" panose="02020603050405020304" pitchFamily="18" charset="0"/>
                <a:ea typeface="黑体" panose="02010609060101010101" pitchFamily="2" charset="-122"/>
              </a:rPr>
              <a:t>100 0010 </a:t>
            </a:r>
            <a:r>
              <a:rPr lang="en-US" altLang="zh-CN" sz="3200" dirty="0">
                <a:latin typeface="Times New Roman" panose="02020603050405020304" pitchFamily="18" charset="0"/>
                <a:ea typeface="黑体" panose="02010609060101010101" pitchFamily="2" charset="-122"/>
              </a:rPr>
              <a:t>0</a:t>
            </a:r>
            <a:r>
              <a:rPr lang="en-US" altLang="zh-CN" sz="3200" dirty="0">
                <a:solidFill>
                  <a:srgbClr val="FF0000"/>
                </a:solidFill>
                <a:latin typeface="Times New Roman" panose="02020603050405020304" pitchFamily="18" charset="0"/>
                <a:ea typeface="黑体" panose="02010609060101010101" pitchFamily="2" charset="-122"/>
              </a:rPr>
              <a:t>000</a:t>
            </a:r>
            <a:r>
              <a:rPr lang="en-US" altLang="zh-CN" sz="3200" dirty="0">
                <a:solidFill>
                  <a:schemeClr val="folHlink"/>
                </a:solidFill>
                <a:latin typeface="Times New Roman" panose="02020603050405020304" pitchFamily="18" charset="0"/>
                <a:ea typeface="黑体" panose="02010609060101010101" pitchFamily="2" charset="-122"/>
              </a:rPr>
              <a:t> </a:t>
            </a:r>
            <a:r>
              <a:rPr lang="en-US" altLang="zh-CN" sz="3200" dirty="0">
                <a:solidFill>
                  <a:srgbClr val="FF0000"/>
                </a:solidFill>
                <a:latin typeface="Times New Roman" panose="02020603050405020304" pitchFamily="18" charset="0"/>
                <a:ea typeface="黑体" panose="02010609060101010101" pitchFamily="2" charset="-122"/>
              </a:rPr>
              <a:t>0110 0000 0000 0000 0000</a:t>
            </a:r>
            <a:r>
              <a:rPr lang="en-US" altLang="zh-CN" sz="3200" dirty="0">
                <a:solidFill>
                  <a:schemeClr val="folHlink"/>
                </a:solidFill>
                <a:latin typeface="Times New Roman" panose="02020603050405020304" pitchFamily="18" charset="0"/>
                <a:ea typeface="黑体" panose="02010609060101010101" pitchFamily="2" charset="-122"/>
              </a:rPr>
              <a:t>         </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solidFill>
                  <a:schemeClr val="folHlink"/>
                </a:solidFill>
                <a:latin typeface="Times New Roman" panose="02020603050405020304" pitchFamily="18" charset="0"/>
                <a:ea typeface="黑体" panose="02010609060101010101" pitchFamily="2" charset="-122"/>
              </a:rPr>
              <a:t>    C2060000</a:t>
            </a:r>
            <a:r>
              <a:rPr lang="en-US" altLang="zh-CN" sz="3200" baseline="-15000" dirty="0">
                <a:latin typeface="Times New Roman" panose="02020603050405020304" pitchFamily="18" charset="0"/>
                <a:ea typeface="黑体" panose="02010609060101010101" pitchFamily="2" charset="-122"/>
              </a:rPr>
              <a:t>H</a:t>
            </a:r>
            <a:r>
              <a:rPr lang="en-US" altLang="zh-CN" sz="3200" dirty="0">
                <a:latin typeface="Times New Roman" panose="02020603050405020304" pitchFamily="18" charset="0"/>
                <a:ea typeface="黑体" panose="02010609060101010101" pitchFamily="2" charset="-122"/>
              </a:rPr>
              <a:t>     </a:t>
            </a:r>
          </a:p>
        </p:txBody>
      </p:sp>
      <p:sp>
        <p:nvSpPr>
          <p:cNvPr id="69634" name="Rectangle 2"/>
          <p:cNvSpPr>
            <a:spLocks noGrp="1"/>
          </p:cNvSpPr>
          <p:nvPr/>
        </p:nvSpPr>
        <p:spPr>
          <a:xfrm>
            <a:off x="1143000" y="381000"/>
            <a:ext cx="6705600" cy="563563"/>
          </a:xfrm>
          <a:prstGeom prst="rect">
            <a:avLst/>
          </a:prstGeom>
          <a:noFill/>
          <a:ln w="9525">
            <a:noFill/>
          </a:ln>
        </p:spPr>
        <p:txBody>
          <a:bodyPr wrap="square" lIns="91440" tIns="45720" rIns="91440" bIns="45720" anchor="ctr" anchorCtr="0"/>
          <a:lstStyle/>
          <a:p>
            <a:r>
              <a:rPr lang="en-US" altLang="zh-CN" sz="3200" dirty="0">
                <a:solidFill>
                  <a:schemeClr val="bg1"/>
                </a:solidFill>
                <a:latin typeface="黑体" panose="02010609060101010101" pitchFamily="2" charset="-122"/>
                <a:ea typeface="黑体" panose="02010609060101010101" pitchFamily="2" charset="-122"/>
              </a:rPr>
              <a:t>4</a:t>
            </a:r>
            <a:r>
              <a:rPr lang="zh-CN" altLang="en-US" sz="3200" dirty="0">
                <a:solidFill>
                  <a:schemeClr val="bg1"/>
                </a:solidFill>
                <a:latin typeface="黑体" panose="02010609060101010101" pitchFamily="2" charset="-122"/>
                <a:ea typeface="黑体" panose="02010609060101010101" pitchFamily="2" charset="-122"/>
              </a:rPr>
              <a:t>、</a:t>
            </a:r>
            <a:r>
              <a:rPr lang="en-US" altLang="zh-CN" sz="3200" dirty="0">
                <a:solidFill>
                  <a:schemeClr val="bg1"/>
                </a:solidFill>
                <a:latin typeface="黑体" panose="02010609060101010101" pitchFamily="2" charset="-122"/>
                <a:ea typeface="黑体" panose="02010609060101010101" pitchFamily="2" charset="-122"/>
                <a:sym typeface="黑体" panose="02010609060101010101" pitchFamily="2" charset="-122"/>
              </a:rPr>
              <a:t>IEEE 754</a:t>
            </a:r>
            <a:r>
              <a:rPr lang="zh-CN" altLang="en-US" sz="3200" dirty="0">
                <a:solidFill>
                  <a:schemeClr val="bg1"/>
                </a:solidFill>
                <a:latin typeface="黑体" panose="02010609060101010101" pitchFamily="2" charset="-122"/>
                <a:ea typeface="黑体" panose="02010609060101010101" pitchFamily="2" charset="-122"/>
              </a:rPr>
              <a:t>浮点机器数的格式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anim calcmode="lin" valueType="num">
                                      <p:cBhvr additive="base">
                                        <p:cTn id="7" dur="500" fill="hold"/>
                                        <p:tgtEl>
                                          <p:spTgt spid="50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0178">
                                            <p:txEl>
                                              <p:pRg st="3" end="3"/>
                                            </p:txEl>
                                          </p:spTgt>
                                        </p:tgtEl>
                                        <p:attrNameLst>
                                          <p:attrName>style.visibility</p:attrName>
                                        </p:attrNameLst>
                                      </p:cBhvr>
                                      <p:to>
                                        <p:strVal val="visible"/>
                                      </p:to>
                                    </p:set>
                                    <p:anim calcmode="lin" valueType="num">
                                      <p:cBhvr additive="base">
                                        <p:cTn id="17" dur="500" fill="hold"/>
                                        <p:tgtEl>
                                          <p:spTgt spid="5017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01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178">
                                            <p:txEl>
                                              <p:pRg st="4" end="4"/>
                                            </p:txEl>
                                          </p:spTgt>
                                        </p:tgtEl>
                                        <p:attrNameLst>
                                          <p:attrName>style.visibility</p:attrName>
                                        </p:attrNameLst>
                                      </p:cBhvr>
                                      <p:to>
                                        <p:strVal val="visible"/>
                                      </p:to>
                                    </p:set>
                                    <p:anim calcmode="lin" valueType="num">
                                      <p:cBhvr additive="base">
                                        <p:cTn id="23" dur="500" fill="hold"/>
                                        <p:tgtEl>
                                          <p:spTgt spid="5017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17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178">
                                            <p:txEl>
                                              <p:pRg st="5" end="5"/>
                                            </p:txEl>
                                          </p:spTgt>
                                        </p:tgtEl>
                                        <p:attrNameLst>
                                          <p:attrName>style.visibility</p:attrName>
                                        </p:attrNameLst>
                                      </p:cBhvr>
                                      <p:to>
                                        <p:strVal val="visible"/>
                                      </p:to>
                                    </p:set>
                                    <p:anim calcmode="lin" valueType="num">
                                      <p:cBhvr additive="base">
                                        <p:cTn id="27" dur="500" fill="hold"/>
                                        <p:tgtEl>
                                          <p:spTgt spid="5017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0178">
                                            <p:txEl>
                                              <p:pRg st="7" end="7"/>
                                            </p:txEl>
                                          </p:spTgt>
                                        </p:tgtEl>
                                        <p:attrNameLst>
                                          <p:attrName>style.visibility</p:attrName>
                                        </p:attrNameLst>
                                      </p:cBhvr>
                                      <p:to>
                                        <p:strVal val="visible"/>
                                      </p:to>
                                    </p:set>
                                    <p:anim calcmode="lin" valueType="num">
                                      <p:cBhvr additive="base">
                                        <p:cTn id="33" dur="500" fill="hold"/>
                                        <p:tgtEl>
                                          <p:spTgt spid="5017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017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0178">
                                            <p:txEl>
                                              <p:pRg st="8" end="8"/>
                                            </p:txEl>
                                          </p:spTgt>
                                        </p:tgtEl>
                                        <p:attrNameLst>
                                          <p:attrName>style.visibility</p:attrName>
                                        </p:attrNameLst>
                                      </p:cBhvr>
                                      <p:to>
                                        <p:strVal val="visible"/>
                                      </p:to>
                                    </p:set>
                                    <p:anim calcmode="lin" valueType="num">
                                      <p:cBhvr additive="base">
                                        <p:cTn id="37" dur="500" fill="hold"/>
                                        <p:tgtEl>
                                          <p:spTgt spid="5017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17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287338" y="1143000"/>
            <a:ext cx="6962775" cy="401638"/>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20XX</a:t>
            </a: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年硕士研究生入学统考试题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70658" name="Rectangle 2"/>
          <p:cNvSpPr>
            <a:spLocks noGrp="1"/>
          </p:cNvSpPr>
          <p:nvPr>
            <p:ph type="title"/>
          </p:nvPr>
        </p:nvSpPr>
        <p:spPr/>
        <p:txBody>
          <a:bodyPr wrap="square" lIns="91440" tIns="45720" rIns="91440" bIns="45720" anchor="ctr" anchorCtr="0"/>
          <a:lstStyle/>
          <a:p>
            <a:pPr eaLnBrk="1" hangingPunct="1"/>
            <a:r>
              <a:rPr lang="zh-CN" altLang="en-US" dirty="0"/>
              <a:t>硕士研究生入学统一考试试题 </a:t>
            </a:r>
          </a:p>
        </p:txBody>
      </p:sp>
      <p:sp>
        <p:nvSpPr>
          <p:cNvPr id="70660" name="文本框 2"/>
          <p:cNvSpPr txBox="1"/>
          <p:nvPr/>
        </p:nvSpPr>
        <p:spPr>
          <a:xfrm>
            <a:off x="395288" y="2996883"/>
            <a:ext cx="2925762" cy="457200"/>
          </a:xfrm>
          <a:prstGeom prst="rect">
            <a:avLst/>
          </a:prstGeom>
          <a:noFill/>
          <a:ln w="9525">
            <a:noFill/>
          </a:ln>
        </p:spPr>
        <p:txBody>
          <a:bodyPr wrap="none" anchor="t" anchorCtr="0">
            <a:spAutoFit/>
          </a:bodyPr>
          <a:lstStyle/>
          <a:p>
            <a:r>
              <a:rPr lang="zh-CN" altLang="en-US">
                <a:latin typeface="黑体" panose="02010609060101010101" pitchFamily="2" charset="-122"/>
                <a:ea typeface="黑体" panose="02010609060101010101" pitchFamily="2" charset="-122"/>
                <a:sym typeface="黑体" panose="02010609060101010101" pitchFamily="2" charset="-122"/>
              </a:rPr>
              <a:t>结果用</a:t>
            </a:r>
            <a:r>
              <a:rPr lang="en-US" altLang="zh-CN">
                <a:latin typeface="黑体" panose="02010609060101010101" pitchFamily="2" charset="-122"/>
                <a:ea typeface="黑体" panose="02010609060101010101" pitchFamily="2" charset="-122"/>
                <a:sym typeface="黑体" panose="02010609060101010101" pitchFamily="2" charset="-122"/>
              </a:rPr>
              <a:t>16</a:t>
            </a:r>
            <a:r>
              <a:rPr lang="zh-CN" altLang="en-US">
                <a:latin typeface="黑体" panose="02010609060101010101" pitchFamily="2" charset="-122"/>
                <a:ea typeface="黑体" panose="02010609060101010101" pitchFamily="2" charset="-122"/>
                <a:sym typeface="黑体" panose="02010609060101010101" pitchFamily="2" charset="-122"/>
              </a:rPr>
              <a:t>进制数表示</a:t>
            </a:r>
          </a:p>
        </p:txBody>
      </p:sp>
      <p:sp>
        <p:nvSpPr>
          <p:cNvPr id="8" name="文本框 7"/>
          <p:cNvSpPr txBox="1"/>
          <p:nvPr/>
        </p:nvSpPr>
        <p:spPr>
          <a:xfrm>
            <a:off x="404813" y="3547745"/>
            <a:ext cx="8364537" cy="457200"/>
          </a:xfrm>
          <a:prstGeom prst="rect">
            <a:avLst/>
          </a:prstGeom>
          <a:noFill/>
          <a:ln w="9525">
            <a:noFill/>
          </a:ln>
        </p:spPr>
        <p:txBody>
          <a:bodyPr wrap="square" anchor="t" anchorCtr="0">
            <a:spAutoFit/>
          </a:bodyPr>
          <a:lstStyle/>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dirty="0">
                <a:latin typeface="Times New Roman" panose="02020603050405020304" pitchFamily="18" charset="0"/>
                <a:ea typeface="黑体" panose="02010609060101010101" pitchFamily="2" charset="-122"/>
                <a:sym typeface="Arial" panose="020B0604020202020204" pitchFamily="34" charset="0"/>
              </a:rPr>
              <a:t>解：（－</a:t>
            </a:r>
            <a:r>
              <a:rPr lang="en-US" altLang="zh-CN" dirty="0">
                <a:latin typeface="Times New Roman" panose="02020603050405020304" pitchFamily="18" charset="0"/>
                <a:ea typeface="黑体" panose="02010609060101010101" pitchFamily="2" charset="-122"/>
                <a:sym typeface="Arial" panose="020B0604020202020204" pitchFamily="34" charset="0"/>
              </a:rPr>
              <a:t>8.25</a:t>
            </a:r>
            <a:r>
              <a:rPr lang="zh-CN" altLang="en-US" dirty="0">
                <a:latin typeface="Times New Roman" panose="02020603050405020304" pitchFamily="18" charset="0"/>
                <a:ea typeface="黑体" panose="02010609060101010101" pitchFamily="2" charset="-122"/>
                <a:sym typeface="Arial" panose="020B0604020202020204" pitchFamily="34" charset="0"/>
              </a:rPr>
              <a:t>）</a:t>
            </a:r>
            <a:r>
              <a:rPr lang="en-US" altLang="zh-CN" baseline="-15000" dirty="0">
                <a:latin typeface="Times New Roman" panose="02020603050405020304" pitchFamily="18" charset="0"/>
                <a:ea typeface="黑体" panose="02010609060101010101" pitchFamily="2" charset="-122"/>
                <a:sym typeface="Arial" panose="020B0604020202020204" pitchFamily="34" charset="0"/>
              </a:rPr>
              <a:t>10</a:t>
            </a:r>
            <a:r>
              <a:rPr lang="en-US" altLang="zh-CN" dirty="0">
                <a:latin typeface="Times New Roman" panose="02020603050405020304" pitchFamily="18" charset="0"/>
                <a:ea typeface="黑体" panose="02010609060101010101" pitchFamily="2" charset="-122"/>
                <a:sym typeface="Arial" panose="020B0604020202020204" pitchFamily="34" charset="0"/>
              </a:rPr>
              <a:t>=</a:t>
            </a:r>
            <a:r>
              <a:rPr lang="zh-CN" altLang="en-US" dirty="0">
                <a:latin typeface="Times New Roman" panose="02020603050405020304" pitchFamily="18" charset="0"/>
                <a:ea typeface="黑体" panose="02010609060101010101" pitchFamily="2" charset="-122"/>
                <a:sym typeface="Arial" panose="020B0604020202020204" pitchFamily="34" charset="0"/>
              </a:rPr>
              <a:t>（－</a:t>
            </a:r>
            <a:r>
              <a:rPr lang="en-US" altLang="zh-CN">
                <a:latin typeface="黑体" panose="02010609060101010101" pitchFamily="2" charset="-122"/>
                <a:ea typeface="黑体" panose="02010609060101010101" pitchFamily="2" charset="-122"/>
                <a:sym typeface="黑体" panose="02010609060101010101" pitchFamily="2" charset="-122"/>
              </a:rPr>
              <a:t>1000.01</a:t>
            </a:r>
            <a:r>
              <a:rPr lang="zh-CN" altLang="en-US" dirty="0">
                <a:latin typeface="Times New Roman" panose="02020603050405020304" pitchFamily="18" charset="0"/>
                <a:ea typeface="黑体" panose="02010609060101010101" pitchFamily="2" charset="-122"/>
                <a:sym typeface="Arial" panose="020B0604020202020204" pitchFamily="34" charset="0"/>
              </a:rPr>
              <a:t>）</a:t>
            </a:r>
            <a:r>
              <a:rPr lang="en-US" altLang="zh-CN" baseline="-15000" dirty="0">
                <a:latin typeface="Times New Roman" panose="02020603050405020304" pitchFamily="18" charset="0"/>
                <a:ea typeface="黑体" panose="02010609060101010101" pitchFamily="2" charset="-122"/>
                <a:sym typeface="Arial" panose="020B0604020202020204" pitchFamily="34" charset="0"/>
              </a:rPr>
              <a:t>2 </a:t>
            </a:r>
            <a:r>
              <a:rPr lang="en-US" altLang="zh-CN" dirty="0">
                <a:latin typeface="Times New Roman" panose="02020603050405020304" pitchFamily="18" charset="0"/>
                <a:ea typeface="黑体" panose="02010609060101010101" pitchFamily="2" charset="-122"/>
                <a:sym typeface="Arial" panose="020B0604020202020204" pitchFamily="34" charset="0"/>
              </a:rPr>
              <a:t>=</a:t>
            </a:r>
            <a:r>
              <a:rPr lang="zh-CN" altLang="en-US" dirty="0">
                <a:latin typeface="Times New Roman" panose="02020603050405020304" pitchFamily="18" charset="0"/>
                <a:ea typeface="黑体" panose="02010609060101010101" pitchFamily="2" charset="-122"/>
                <a:sym typeface="Arial" panose="020B0604020202020204" pitchFamily="34" charset="0"/>
              </a:rPr>
              <a:t>（－</a:t>
            </a:r>
            <a:r>
              <a:rPr lang="en-US" altLang="zh-CN" dirty="0">
                <a:latin typeface="Times New Roman" panose="02020603050405020304" pitchFamily="18" charset="0"/>
                <a:ea typeface="黑体" panose="02010609060101010101" pitchFamily="2" charset="-122"/>
                <a:sym typeface="Arial" panose="020B0604020202020204" pitchFamily="34" charset="0"/>
              </a:rPr>
              <a:t>2</a:t>
            </a:r>
            <a:r>
              <a:rPr lang="en-US" altLang="zh-CN" baseline="30000" dirty="0">
                <a:latin typeface="Times New Roman" panose="02020603050405020304" pitchFamily="18" charset="0"/>
                <a:ea typeface="黑体" panose="02010609060101010101" pitchFamily="2" charset="-122"/>
                <a:sym typeface="Arial" panose="020B0604020202020204" pitchFamily="34" charset="0"/>
              </a:rPr>
              <a:t>011</a:t>
            </a:r>
            <a:r>
              <a:rPr lang="en-US" altLang="zh-CN" dirty="0">
                <a:latin typeface="黑体" panose="02010609060101010101" pitchFamily="2" charset="-122"/>
                <a:ea typeface="黑体" panose="02010609060101010101" pitchFamily="2" charset="-122"/>
                <a:sym typeface="Arial" panose="020B0604020202020204" pitchFamily="34" charset="0"/>
              </a:rPr>
              <a:t>×</a:t>
            </a:r>
            <a:r>
              <a:rPr lang="en-US" altLang="zh-CN">
                <a:latin typeface="黑体" panose="02010609060101010101" pitchFamily="2" charset="-122"/>
                <a:ea typeface="黑体" panose="02010609060101010101" pitchFamily="2" charset="-122"/>
                <a:sym typeface="黑体" panose="02010609060101010101" pitchFamily="2" charset="-122"/>
              </a:rPr>
              <a:t>1.00001</a:t>
            </a:r>
            <a:r>
              <a:rPr lang="zh-CN" altLang="en-US" dirty="0">
                <a:latin typeface="Times New Roman" panose="02020603050405020304" pitchFamily="18" charset="0"/>
                <a:ea typeface="黑体" panose="02010609060101010101" pitchFamily="2" charset="-122"/>
                <a:sym typeface="Arial" panose="020B0604020202020204" pitchFamily="34" charset="0"/>
              </a:rPr>
              <a:t>）</a:t>
            </a:r>
            <a:r>
              <a:rPr lang="en-US" altLang="zh-CN" baseline="-15000" dirty="0">
                <a:latin typeface="Times New Roman" panose="02020603050405020304" pitchFamily="18" charset="0"/>
                <a:ea typeface="黑体" panose="02010609060101010101" pitchFamily="2" charset="-122"/>
                <a:sym typeface="Arial" panose="020B0604020202020204" pitchFamily="34" charset="0"/>
              </a:rPr>
              <a:t>2</a:t>
            </a:r>
            <a:endParaRPr lang="zh-CN" altLang="en-US">
              <a:latin typeface="黑体" panose="02010609060101010101" pitchFamily="2" charset="-122"/>
              <a:ea typeface="黑体" panose="02010609060101010101" pitchFamily="2" charset="-122"/>
            </a:endParaRPr>
          </a:p>
        </p:txBody>
      </p:sp>
      <p:sp>
        <p:nvSpPr>
          <p:cNvPr id="9" name="文本框 8"/>
          <p:cNvSpPr txBox="1"/>
          <p:nvPr/>
        </p:nvSpPr>
        <p:spPr>
          <a:xfrm>
            <a:off x="404813" y="4724400"/>
            <a:ext cx="8039100" cy="1920875"/>
          </a:xfrm>
          <a:prstGeom prst="rect">
            <a:avLst/>
          </a:prstGeom>
          <a:noFill/>
          <a:ln w="9525">
            <a:noFill/>
          </a:ln>
        </p:spPr>
        <p:txBody>
          <a:bodyPr wrap="square" anchor="t" anchorCtr="0">
            <a:spAutoFit/>
          </a:bodyPr>
          <a:lstStyle/>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dirty="0">
                <a:latin typeface="Times New Roman" panose="02020603050405020304" pitchFamily="18" charset="0"/>
                <a:ea typeface="黑体" panose="02010609060101010101" pitchFamily="2" charset="-122"/>
                <a:sym typeface="Arial" panose="020B0604020202020204" pitchFamily="34" charset="0"/>
              </a:rPr>
              <a:t>故规格化的浮点数：</a:t>
            </a:r>
            <a:endParaRPr lang="zh-CN" altLang="en-US" dirty="0">
              <a:latin typeface="Times New Roman" panose="02020603050405020304" pitchFamily="18" charset="0"/>
              <a:ea typeface="黑体" panose="02010609060101010101" pitchFamily="2" charset="-122"/>
            </a:endParaRP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dirty="0">
                <a:latin typeface="Times New Roman" panose="02020603050405020304" pitchFamily="18" charset="0"/>
                <a:ea typeface="黑体" panose="02010609060101010101" pitchFamily="2" charset="-122"/>
                <a:sym typeface="Arial" panose="020B0604020202020204" pitchFamily="34" charset="0"/>
              </a:rPr>
              <a:t>     </a:t>
            </a:r>
            <a:r>
              <a:rPr lang="en-US" altLang="zh-CN" dirty="0">
                <a:latin typeface="Times New Roman" panose="02020603050405020304" pitchFamily="18" charset="0"/>
                <a:ea typeface="黑体" panose="02010609060101010101" pitchFamily="2" charset="-122"/>
                <a:sym typeface="Arial" panose="020B0604020202020204" pitchFamily="34" charset="0"/>
              </a:rPr>
              <a:t>S=1,  E= 127 + 3 = 130=2</a:t>
            </a:r>
            <a:r>
              <a:rPr lang="en-US" altLang="zh-CN" baseline="30000" dirty="0">
                <a:latin typeface="Times New Roman" panose="02020603050405020304" pitchFamily="18" charset="0"/>
                <a:ea typeface="黑体" panose="02010609060101010101" pitchFamily="2" charset="-122"/>
                <a:sym typeface="Arial" panose="020B0604020202020204" pitchFamily="34" charset="0"/>
              </a:rPr>
              <a:t>7</a:t>
            </a:r>
            <a:r>
              <a:rPr lang="en-US" altLang="zh-CN" dirty="0">
                <a:latin typeface="Times New Roman" panose="02020603050405020304" pitchFamily="18" charset="0"/>
                <a:ea typeface="黑体" panose="02010609060101010101" pitchFamily="2" charset="-122"/>
                <a:sym typeface="Arial" panose="020B0604020202020204" pitchFamily="34" charset="0"/>
              </a:rPr>
              <a:t>+2</a:t>
            </a:r>
            <a:r>
              <a:rPr lang="en-US" altLang="zh-CN" baseline="30000" dirty="0">
                <a:latin typeface="Times New Roman" panose="02020603050405020304" pitchFamily="18" charset="0"/>
                <a:ea typeface="黑体" panose="02010609060101010101" pitchFamily="2" charset="-122"/>
                <a:sym typeface="Arial" panose="020B0604020202020204" pitchFamily="34" charset="0"/>
              </a:rPr>
              <a:t>1</a:t>
            </a:r>
            <a:r>
              <a:rPr lang="en-US" altLang="zh-CN" dirty="0">
                <a:latin typeface="Times New Roman" panose="02020603050405020304" pitchFamily="18" charset="0"/>
                <a:ea typeface="黑体" panose="02010609060101010101" pitchFamily="2" charset="-122"/>
                <a:sym typeface="Arial" panose="020B0604020202020204" pitchFamily="34" charset="0"/>
              </a:rPr>
              <a:t>=(10000010) </a:t>
            </a:r>
            <a:r>
              <a:rPr lang="en-US" altLang="zh-CN" baseline="-15000" dirty="0">
                <a:latin typeface="Times New Roman" panose="02020603050405020304" pitchFamily="18" charset="0"/>
                <a:ea typeface="黑体" panose="02010609060101010101" pitchFamily="2" charset="-122"/>
                <a:sym typeface="Arial" panose="020B0604020202020204" pitchFamily="34" charset="0"/>
              </a:rPr>
              <a:t>2</a:t>
            </a:r>
            <a:r>
              <a:rPr lang="en-US" altLang="zh-CN" dirty="0">
                <a:latin typeface="Times New Roman" panose="02020603050405020304" pitchFamily="18" charset="0"/>
                <a:ea typeface="黑体" panose="02010609060101010101" pitchFamily="2" charset="-122"/>
                <a:sym typeface="Arial" panose="020B0604020202020204" pitchFamily="34" charset="0"/>
              </a:rPr>
              <a:t>,  </a:t>
            </a: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dirty="0">
                <a:latin typeface="Times New Roman" panose="02020603050405020304" pitchFamily="18" charset="0"/>
                <a:ea typeface="黑体" panose="02010609060101010101" pitchFamily="2" charset="-122"/>
                <a:sym typeface="Arial" panose="020B0604020202020204" pitchFamily="34" charset="0"/>
              </a:rPr>
              <a:t>      </a:t>
            </a:r>
            <a:endParaRPr lang="en-US" altLang="zh-CN" dirty="0">
              <a:latin typeface="Times New Roman" panose="02020603050405020304" pitchFamily="18" charset="0"/>
              <a:ea typeface="黑体" panose="02010609060101010101" pitchFamily="2" charset="-122"/>
            </a:endParaRP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dirty="0">
                <a:solidFill>
                  <a:schemeClr val="tx2"/>
                </a:solidFill>
                <a:latin typeface="Times New Roman" panose="02020603050405020304" pitchFamily="18" charset="0"/>
                <a:ea typeface="黑体" panose="02010609060101010101" pitchFamily="2" charset="-122"/>
                <a:sym typeface="Arial" panose="020B0604020202020204" pitchFamily="34" charset="0"/>
              </a:rPr>
              <a:t>    </a:t>
            </a:r>
            <a:r>
              <a:rPr lang="en-US" altLang="zh-CN" dirty="0">
                <a:solidFill>
                  <a:srgbClr val="FF0000"/>
                </a:solidFill>
                <a:latin typeface="Times New Roman" panose="02020603050405020304" pitchFamily="18" charset="0"/>
                <a:ea typeface="黑体" panose="02010609060101010101" pitchFamily="2" charset="-122"/>
                <a:sym typeface="Arial" panose="020B0604020202020204" pitchFamily="34" charset="0"/>
              </a:rPr>
              <a:t>1</a:t>
            </a:r>
            <a:r>
              <a:rPr lang="en-US" altLang="zh-CN" dirty="0">
                <a:solidFill>
                  <a:schemeClr val="tx2"/>
                </a:solidFill>
                <a:latin typeface="Times New Roman" panose="02020603050405020304" pitchFamily="18" charset="0"/>
                <a:ea typeface="黑体" panose="02010609060101010101" pitchFamily="2" charset="-122"/>
                <a:sym typeface="Arial" panose="020B0604020202020204" pitchFamily="34" charset="0"/>
              </a:rPr>
              <a:t>100 0001 </a:t>
            </a:r>
            <a:r>
              <a:rPr lang="en-US" altLang="zh-CN" dirty="0">
                <a:latin typeface="Times New Roman" panose="02020603050405020304" pitchFamily="18" charset="0"/>
                <a:ea typeface="黑体" panose="02010609060101010101" pitchFamily="2" charset="-122"/>
                <a:sym typeface="Arial" panose="020B0604020202020204" pitchFamily="34" charset="0"/>
              </a:rPr>
              <a:t>0</a:t>
            </a:r>
            <a:r>
              <a:rPr lang="en-US" altLang="zh-CN" dirty="0">
                <a:solidFill>
                  <a:srgbClr val="FF0000"/>
                </a:solidFill>
                <a:latin typeface="Times New Roman" panose="02020603050405020304" pitchFamily="18" charset="0"/>
                <a:ea typeface="黑体" panose="02010609060101010101" pitchFamily="2" charset="-122"/>
                <a:sym typeface="Arial" panose="020B0604020202020204" pitchFamily="34" charset="0"/>
              </a:rPr>
              <a:t>000</a:t>
            </a:r>
            <a:r>
              <a:rPr lang="en-US" altLang="zh-CN" dirty="0">
                <a:solidFill>
                  <a:schemeClr val="folHlink"/>
                </a:solidFill>
                <a:latin typeface="Times New Roman" panose="02020603050405020304" pitchFamily="18" charset="0"/>
                <a:ea typeface="黑体" panose="02010609060101010101" pitchFamily="2" charset="-122"/>
                <a:sym typeface="Arial" panose="020B0604020202020204" pitchFamily="34" charset="0"/>
              </a:rPr>
              <a:t> </a:t>
            </a:r>
            <a:r>
              <a:rPr lang="en-US" altLang="zh-CN" dirty="0">
                <a:solidFill>
                  <a:srgbClr val="FF0000"/>
                </a:solidFill>
                <a:latin typeface="Times New Roman" panose="02020603050405020304" pitchFamily="18" charset="0"/>
                <a:ea typeface="黑体" panose="02010609060101010101" pitchFamily="2" charset="-122"/>
                <a:sym typeface="Arial" panose="020B0604020202020204" pitchFamily="34" charset="0"/>
              </a:rPr>
              <a:t>0100 0000 0000 0000 0000</a:t>
            </a:r>
            <a:r>
              <a:rPr lang="en-US" altLang="zh-CN" dirty="0">
                <a:solidFill>
                  <a:schemeClr val="folHlink"/>
                </a:solidFill>
                <a:latin typeface="Times New Roman" panose="02020603050405020304" pitchFamily="18" charset="0"/>
                <a:ea typeface="黑体" panose="02010609060101010101" pitchFamily="2" charset="-122"/>
                <a:sym typeface="Arial" panose="020B0604020202020204" pitchFamily="34" charset="0"/>
              </a:rPr>
              <a:t>         </a:t>
            </a:r>
            <a:endParaRPr lang="en-US" altLang="zh-CN" dirty="0">
              <a:solidFill>
                <a:schemeClr val="folHlink"/>
              </a:solidFill>
              <a:latin typeface="Times New Roman" panose="02020603050405020304" pitchFamily="18" charset="0"/>
              <a:ea typeface="黑体" panose="02010609060101010101" pitchFamily="2" charset="-122"/>
            </a:endParaRPr>
          </a:p>
          <a:p>
            <a:pPr algn="just" defTabSz="91440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dirty="0">
                <a:solidFill>
                  <a:schemeClr val="folHlink"/>
                </a:solidFill>
                <a:latin typeface="Times New Roman" panose="02020603050405020304" pitchFamily="18" charset="0"/>
                <a:ea typeface="黑体" panose="02010609060101010101" pitchFamily="2" charset="-122"/>
                <a:sym typeface="Arial" panose="020B0604020202020204" pitchFamily="34" charset="0"/>
              </a:rPr>
              <a:t>    =C1040000</a:t>
            </a:r>
            <a:r>
              <a:rPr lang="en-US" altLang="zh-CN" baseline="-15000" dirty="0">
                <a:latin typeface="Times New Roman" panose="02020603050405020304" pitchFamily="18" charset="0"/>
                <a:ea typeface="黑体" panose="02010609060101010101" pitchFamily="2" charset="-122"/>
                <a:sym typeface="Arial" panose="020B0604020202020204" pitchFamily="34" charset="0"/>
              </a:rPr>
              <a:t>H</a:t>
            </a:r>
            <a:r>
              <a:rPr lang="en-US" altLang="zh-CN" dirty="0">
                <a:latin typeface="Times New Roman" panose="02020603050405020304" pitchFamily="18" charset="0"/>
                <a:ea typeface="黑体" panose="02010609060101010101" pitchFamily="2" charset="-122"/>
                <a:sym typeface="Arial" panose="020B0604020202020204" pitchFamily="34" charset="0"/>
              </a:rPr>
              <a:t>     </a:t>
            </a:r>
            <a:endParaRPr lang="zh-CN" altLang="en-US">
              <a:latin typeface="黑体" panose="02010609060101010101" pitchFamily="2" charset="-122"/>
              <a:ea typeface="黑体" panose="02010609060101010101" pitchFamily="2" charset="-122"/>
            </a:endParaRPr>
          </a:p>
        </p:txBody>
      </p:sp>
      <p:sp>
        <p:nvSpPr>
          <p:cNvPr id="2" name="文本框 2"/>
          <p:cNvSpPr txBox="1"/>
          <p:nvPr/>
        </p:nvSpPr>
        <p:spPr>
          <a:xfrm>
            <a:off x="251460" y="1628775"/>
            <a:ext cx="8384540" cy="1198880"/>
          </a:xfrm>
          <a:prstGeom prst="rect">
            <a:avLst/>
          </a:prstGeom>
          <a:noFill/>
          <a:ln w="9525">
            <a:noFill/>
          </a:ln>
        </p:spPr>
        <p:txBody>
          <a:bodyPr wrap="square" anchor="t" anchorCtr="0">
            <a:spAutoFit/>
          </a:bodyPr>
          <a:lstStyle/>
          <a:p>
            <a:r>
              <a:rPr lang="en-US" altLang="zh-CN">
                <a:sym typeface="黑体" panose="02010609060101010101" pitchFamily="2" charset="-122"/>
              </a:rPr>
              <a:t>float</a:t>
            </a:r>
            <a:r>
              <a:rPr lang="zh-CN" altLang="en-US">
                <a:sym typeface="黑体" panose="02010609060101010101" pitchFamily="2" charset="-122"/>
              </a:rPr>
              <a:t>型</a:t>
            </a:r>
            <a:r>
              <a:rPr lang="zh-CN" altLang="en-US">
                <a:latin typeface="黑体" panose="02010609060101010101" pitchFamily="2" charset="-122"/>
                <a:ea typeface="黑体" panose="02010609060101010101" pitchFamily="2" charset="-122"/>
                <a:sym typeface="黑体" panose="02010609060101010101" pitchFamily="2" charset="-122"/>
              </a:rPr>
              <a:t>数据通常用</a:t>
            </a:r>
            <a:r>
              <a:rPr lang="en-US" altLang="zh-CN">
                <a:latin typeface="黑体" panose="02010609060101010101" pitchFamily="2" charset="-122"/>
                <a:ea typeface="黑体" panose="02010609060101010101" pitchFamily="2" charset="-122"/>
                <a:sym typeface="黑体" panose="02010609060101010101" pitchFamily="2" charset="-122"/>
              </a:rPr>
              <a:t>IEEE754</a:t>
            </a:r>
            <a:r>
              <a:rPr lang="zh-CN" altLang="en-US">
                <a:latin typeface="黑体" panose="02010609060101010101" pitchFamily="2" charset="-122"/>
                <a:ea typeface="黑体" panose="02010609060101010101" pitchFamily="2" charset="-122"/>
                <a:sym typeface="黑体" panose="02010609060101010101" pitchFamily="2" charset="-122"/>
              </a:rPr>
              <a:t>单精度浮点数格式表示。若编译器将</a:t>
            </a:r>
            <a:r>
              <a:rPr lang="en-US" altLang="zh-CN">
                <a:latin typeface="黑体" panose="02010609060101010101" pitchFamily="2" charset="-122"/>
                <a:ea typeface="黑体" panose="02010609060101010101" pitchFamily="2" charset="-122"/>
                <a:sym typeface="黑体" panose="02010609060101010101" pitchFamily="2" charset="-122"/>
              </a:rPr>
              <a:t>float</a:t>
            </a:r>
            <a:r>
              <a:rPr lang="zh-CN" altLang="en-US">
                <a:latin typeface="黑体" panose="02010609060101010101" pitchFamily="2" charset="-122"/>
                <a:ea typeface="黑体" panose="02010609060101010101" pitchFamily="2" charset="-122"/>
                <a:sym typeface="黑体" panose="02010609060101010101" pitchFamily="2" charset="-122"/>
              </a:rPr>
              <a:t>型变量</a:t>
            </a:r>
            <a:r>
              <a:rPr lang="en-US" altLang="zh-CN">
                <a:latin typeface="黑体" panose="02010609060101010101" pitchFamily="2" charset="-122"/>
                <a:ea typeface="黑体" panose="02010609060101010101" pitchFamily="2" charset="-122"/>
                <a:sym typeface="黑体" panose="02010609060101010101" pitchFamily="2" charset="-122"/>
              </a:rPr>
              <a:t>x</a:t>
            </a:r>
            <a:r>
              <a:rPr lang="zh-CN" altLang="en-US">
                <a:latin typeface="黑体" panose="02010609060101010101" pitchFamily="2" charset="-122"/>
                <a:ea typeface="黑体" panose="02010609060101010101" pitchFamily="2" charset="-122"/>
                <a:sym typeface="黑体" panose="02010609060101010101" pitchFamily="2" charset="-122"/>
              </a:rPr>
              <a:t>的一个</a:t>
            </a:r>
            <a:r>
              <a:rPr lang="en-US" altLang="zh-CN">
                <a:latin typeface="黑体" panose="02010609060101010101" pitchFamily="2" charset="-122"/>
                <a:ea typeface="黑体" panose="02010609060101010101" pitchFamily="2" charset="-122"/>
                <a:sym typeface="黑体" panose="02010609060101010101" pitchFamily="2" charset="-122"/>
              </a:rPr>
              <a:t>32</a:t>
            </a:r>
            <a:r>
              <a:rPr lang="zh-CN" altLang="en-US">
                <a:latin typeface="黑体" panose="02010609060101010101" pitchFamily="2" charset="-122"/>
                <a:ea typeface="黑体" panose="02010609060101010101" pitchFamily="2" charset="-122"/>
                <a:sym typeface="黑体" panose="02010609060101010101" pitchFamily="2" charset="-122"/>
              </a:rPr>
              <a:t>位浮点寄存器</a:t>
            </a:r>
            <a:r>
              <a:rPr lang="en-US" altLang="zh-CN">
                <a:latin typeface="黑体" panose="02010609060101010101" pitchFamily="2" charset="-122"/>
                <a:ea typeface="黑体" panose="02010609060101010101" pitchFamily="2" charset="-122"/>
                <a:sym typeface="黑体" panose="02010609060101010101" pitchFamily="2" charset="-122"/>
              </a:rPr>
              <a:t>FR1</a:t>
            </a:r>
            <a:r>
              <a:rPr lang="zh-CN" altLang="en-US">
                <a:latin typeface="黑体" panose="02010609060101010101" pitchFamily="2" charset="-122"/>
                <a:ea typeface="黑体" panose="02010609060101010101" pitchFamily="2" charset="-122"/>
                <a:sym typeface="黑体" panose="02010609060101010101" pitchFamily="2" charset="-122"/>
              </a:rPr>
              <a:t>中。且</a:t>
            </a:r>
            <a:r>
              <a:rPr lang="en-US" altLang="zh-CN">
                <a:latin typeface="黑体" panose="02010609060101010101" pitchFamily="2" charset="-122"/>
                <a:ea typeface="黑体" panose="02010609060101010101" pitchFamily="2" charset="-122"/>
                <a:sym typeface="黑体" panose="02010609060101010101" pitchFamily="2" charset="-122"/>
              </a:rPr>
              <a:t>x=-8.25</a:t>
            </a:r>
            <a:r>
              <a:rPr lang="zh-CN" altLang="en-US">
                <a:latin typeface="黑体" panose="02010609060101010101" pitchFamily="2" charset="-122"/>
                <a:ea typeface="黑体" panose="02010609060101010101" pitchFamily="2" charset="-122"/>
                <a:sym typeface="黑体" panose="02010609060101010101" pitchFamily="2" charset="-122"/>
              </a:rPr>
              <a:t>，</a:t>
            </a:r>
            <a:r>
              <a:rPr lang="en-US" altLang="zh-CN">
                <a:sym typeface="黑体" panose="02010609060101010101" pitchFamily="2" charset="-122"/>
              </a:rPr>
              <a:t>FR1</a:t>
            </a:r>
            <a:r>
              <a:rPr lang="zh-CN" altLang="en-US">
                <a:latin typeface="黑体" panose="02010609060101010101" pitchFamily="2" charset="-122"/>
                <a:ea typeface="黑体" panose="02010609060101010101" pitchFamily="2" charset="-122"/>
                <a:sym typeface="黑体" panose="02010609060101010101" pitchFamily="2" charset="-122"/>
              </a:rPr>
              <a:t>的内容是（</a:t>
            </a:r>
            <a:r>
              <a:rPr lang="en-US" altLang="zh-CN">
                <a:latin typeface="黑体" panose="02010609060101010101" pitchFamily="2" charset="-122"/>
                <a:ea typeface="黑体" panose="02010609060101010101" pitchFamily="2" charset="-122"/>
                <a:sym typeface="黑体" panose="02010609060101010101" pitchFamily="2" charset="-122"/>
              </a:rPr>
              <a:t>   </a:t>
            </a:r>
            <a:r>
              <a:rPr lang="zh-CN" altLang="en-US">
                <a:latin typeface="黑体" panose="02010609060101010101" pitchFamily="2" charset="-122"/>
                <a:ea typeface="黑体" panose="02010609060101010101" pitchFamily="2" charset="-122"/>
                <a:sym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amond(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图片 3"/>
          <p:cNvPicPr>
            <a:picLocks noChangeAspect="1"/>
          </p:cNvPicPr>
          <p:nvPr/>
        </p:nvPicPr>
        <p:blipFill>
          <a:blip r:embed="rId2"/>
          <a:stretch>
            <a:fillRect/>
          </a:stretch>
        </p:blipFill>
        <p:spPr>
          <a:xfrm>
            <a:off x="287338" y="1873250"/>
            <a:ext cx="7970837" cy="892175"/>
          </a:xfrm>
          <a:prstGeom prst="rect">
            <a:avLst/>
          </a:prstGeom>
          <a:noFill/>
          <a:ln w="9525">
            <a:noFill/>
          </a:ln>
        </p:spPr>
      </p:pic>
      <p:sp>
        <p:nvSpPr>
          <p:cNvPr id="57347" name="Rectangle 3"/>
          <p:cNvSpPr>
            <a:spLocks noGrp="1"/>
          </p:cNvSpPr>
          <p:nvPr>
            <p:ph idx="1"/>
          </p:nvPr>
        </p:nvSpPr>
        <p:spPr>
          <a:xfrm>
            <a:off x="287338" y="1143000"/>
            <a:ext cx="4359275" cy="401638"/>
          </a:xfrm>
          <a:ln>
            <a:miter/>
          </a:ln>
        </p:spPr>
        <p:txBody>
          <a:bodyPr wrap="square" lIns="91440" tIns="45720" rIns="91440" bIns="45720" anchor="t"/>
          <a:lstStyle/>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r>
              <a:rPr kumimoji="0" lang="zh-CN" altLang="en-US" sz="2400" b="1" i="0" u="none" strike="noStrike" kern="1200" cap="none" spc="0" normalizeH="0" baseline="0" noProof="0" dirty="0">
                <a:ln>
                  <a:noFill/>
                </a:ln>
                <a:solidFill>
                  <a:schemeClr val="accent4"/>
                </a:solidFill>
                <a:uLnTx/>
                <a:uFillTx/>
                <a:latin typeface="宋体" panose="02010600030101010101" pitchFamily="2" charset="-122"/>
                <a:ea typeface="宋体" panose="02010600030101010101" pitchFamily="2" charset="-122"/>
                <a:cs typeface="+mn-cs"/>
                <a:sym typeface="+mn-ea"/>
              </a:rPr>
              <a:t>硕士研究生入学统考试题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342900" marR="0" indent="-34290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Char char="v"/>
            </a:pPr>
            <a:endParaRPr kumimoji="0" lang="en-US" altLang="zh-CN" sz="2800" b="1" i="0" u="none" strike="noStrike" kern="0" cap="none" spc="0" normalizeH="0" baseline="30000" noProof="1">
              <a:solidFill>
                <a:schemeClr val="tx1"/>
              </a:solidFill>
              <a:latin typeface="+mn-lt"/>
              <a:ea typeface="+mn-ea"/>
              <a:cs typeface="+mn-cs"/>
            </a:endParaRPr>
          </a:p>
        </p:txBody>
      </p:sp>
      <p:sp>
        <p:nvSpPr>
          <p:cNvPr id="5" name="Rectangle 3"/>
          <p:cNvSpPr>
            <a:spLocks noGrp="1"/>
          </p:cNvSpPr>
          <p:nvPr/>
        </p:nvSpPr>
        <p:spPr>
          <a:xfrm>
            <a:off x="1555750" y="3228975"/>
            <a:ext cx="4916488" cy="1543050"/>
          </a:xfrm>
          <a:prstGeom prst="rect">
            <a:avLst/>
          </a:prstGeom>
          <a:noFill/>
          <a:ln w="9525">
            <a:noFill/>
            <a:miter/>
          </a:ln>
        </p:spPr>
        <p:txBody>
          <a:bodyPr wrap="square" lIns="91440" tIns="45720" rIns="91440" bIns="45720" anchor="t"/>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pPr eaLnBrk="1" fontAlgn="base" hangingPunct="1">
              <a:lnSpc>
                <a:spcPct val="90000"/>
              </a:lnSpc>
            </a:pPr>
            <a:r>
              <a:rPr lang="en-US" altLang="zh-CN"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IEEE 754 </a:t>
            </a:r>
            <a:r>
              <a:rPr lang="zh-CN" altLang="en-US"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规定指数</a:t>
            </a:r>
            <a:r>
              <a:rPr lang="en-US" altLang="zh-CN"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E</a:t>
            </a:r>
            <a:r>
              <a:rPr lang="zh-CN" altLang="en-US"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取值</a:t>
            </a:r>
            <a:r>
              <a:rPr lang="en-US" altLang="zh-CN"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1-254</a:t>
            </a:r>
          </a:p>
          <a:p>
            <a:pPr eaLnBrk="1" fontAlgn="base" hangingPunct="1">
              <a:lnSpc>
                <a:spcPct val="90000"/>
              </a:lnSpc>
            </a:pPr>
            <a:r>
              <a:rPr lang="zh-CN" altLang="en-US"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对应真值</a:t>
            </a:r>
            <a:r>
              <a:rPr lang="en-US" altLang="zh-CN"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e</a:t>
            </a:r>
            <a:r>
              <a:rPr lang="zh-CN" altLang="en-US"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范围：</a:t>
            </a:r>
            <a:r>
              <a:rPr lang="en-US" altLang="zh-CN" sz="2400" strike="noStrike" kern="12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rPr>
              <a:t>-126-127</a:t>
            </a:r>
          </a:p>
          <a:p>
            <a:pPr eaLnBrk="1" fontAlgn="base" hangingPunct="1">
              <a:lnSpc>
                <a:spcPct val="90000"/>
              </a:lnSpc>
            </a:pPr>
            <a:endParaRPr lang="en-US" altLang="zh-CN" sz="2400" strike="noStrike" kern="1200" baseline="30000" noProof="0" dirty="0">
              <a:ln>
                <a:noFill/>
              </a:ln>
              <a:solidFill>
                <a:schemeClr val="accent4"/>
              </a:solidFill>
              <a:highlight>
                <a:srgbClr val="FFFF00"/>
              </a:highlight>
              <a:uLnTx/>
              <a:uFillTx/>
              <a:latin typeface="宋体" panose="02010600030101010101" pitchFamily="2" charset="-122"/>
              <a:ea typeface="宋体" panose="02010600030101010101" pitchFamily="2" charset="-122"/>
              <a:sym typeface="+mn-ea"/>
            </a:endParaRPr>
          </a:p>
        </p:txBody>
      </p:sp>
      <p:sp>
        <p:nvSpPr>
          <p:cNvPr id="6" name="文本框 5"/>
          <p:cNvSpPr txBox="1"/>
          <p:nvPr/>
        </p:nvSpPr>
        <p:spPr>
          <a:xfrm>
            <a:off x="1670050" y="4348163"/>
            <a:ext cx="1254125" cy="423863"/>
          </a:xfrm>
          <a:prstGeom prst="rect">
            <a:avLst/>
          </a:prstGeom>
          <a:noFill/>
        </p:spPr>
        <p:txBody>
          <a:bodyPr wrap="none" rtlCol="0" anchor="t">
            <a:spAutoFit/>
          </a:bodyPr>
          <a:lstStyle/>
          <a:p>
            <a:pPr>
              <a:lnSpc>
                <a:spcPct val="90000"/>
              </a:lnSpc>
            </a:pPr>
            <a:r>
              <a:rPr lang="zh-CN" altLang="en-US" noProof="0" dirty="0">
                <a:solidFill>
                  <a:schemeClr val="accent4"/>
                </a:solidFill>
                <a:latin typeface="宋体" panose="02010600030101010101" pitchFamily="2" charset="-122"/>
                <a:ea typeface="宋体" panose="02010600030101010101" pitchFamily="2" charset="-122"/>
                <a:cs typeface="+mn-cs"/>
                <a:sym typeface="+mn-ea"/>
              </a:rPr>
              <a:t>答案：</a:t>
            </a:r>
            <a:r>
              <a:rPr lang="en-US" altLang="zh-CN" noProof="0" dirty="0">
                <a:solidFill>
                  <a:schemeClr val="accent4"/>
                </a:solidFill>
                <a:latin typeface="宋体" panose="02010600030101010101" pitchFamily="2" charset="-122"/>
                <a:ea typeface="宋体" panose="02010600030101010101" pitchFamily="2" charset="-122"/>
                <a:cs typeface="+mn-cs"/>
                <a:sym typeface="+mn-ea"/>
              </a:rPr>
              <a:t>A</a:t>
            </a:r>
            <a:endParaRPr lang="zh-CN" altLang="en-US"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2706" name="Rectangle 2"/>
          <p:cNvSpPr>
            <a:spLocks noGrp="1"/>
          </p:cNvSpPr>
          <p:nvPr>
            <p:ph type="title"/>
          </p:nvPr>
        </p:nvSpPr>
        <p:spPr/>
        <p:txBody>
          <a:bodyPr wrap="square" lIns="91440" tIns="45720" rIns="91440" bIns="45720" anchor="ctr" anchorCtr="0"/>
          <a:lstStyle/>
          <a:p>
            <a:pPr eaLnBrk="1" hangingPunct="1"/>
            <a:r>
              <a:rPr lang="en-US" altLang="zh-CN" dirty="0"/>
              <a:t>2.5 </a:t>
            </a:r>
            <a:r>
              <a:rPr lang="zh-CN" altLang="en-US" dirty="0"/>
              <a:t>非数值数据的表示</a:t>
            </a:r>
          </a:p>
        </p:txBody>
      </p:sp>
      <p:sp>
        <p:nvSpPr>
          <p:cNvPr id="72707" name="Rectangle 3"/>
          <p:cNvSpPr>
            <a:spLocks noGrp="1"/>
          </p:cNvSpPr>
          <p:nvPr>
            <p:ph idx="1"/>
          </p:nvPr>
        </p:nvSpPr>
        <p:spPr>
          <a:xfrm>
            <a:off x="457200" y="1076325"/>
            <a:ext cx="7085013" cy="1489075"/>
          </a:xfrm>
        </p:spPr>
        <p:txBody>
          <a:bodyPr wrap="square" lIns="91440" tIns="45720" rIns="91440" bIns="45720" anchor="t" anchorCtr="0"/>
          <a:lstStyle/>
          <a:p>
            <a:pPr eaLnBrk="1" hangingPunct="1">
              <a:lnSpc>
                <a:spcPct val="90000"/>
              </a:lnSpc>
            </a:pPr>
            <a:r>
              <a:rPr lang="zh-CN" altLang="en-US" dirty="0"/>
              <a:t>非数值数据：文字和符号（</a:t>
            </a:r>
            <a:r>
              <a:rPr lang="zh-CN" altLang="en-US" dirty="0">
                <a:solidFill>
                  <a:srgbClr val="FF0000"/>
                </a:solidFill>
              </a:rPr>
              <a:t>字符</a:t>
            </a:r>
            <a:r>
              <a:rPr lang="zh-CN" altLang="en-US" dirty="0"/>
              <a:t>）、图像、声音等</a:t>
            </a:r>
          </a:p>
          <a:p>
            <a:pPr eaLnBrk="1" hangingPunct="1">
              <a:lnSpc>
                <a:spcPct val="90000"/>
              </a:lnSpc>
            </a:pPr>
            <a:r>
              <a:rPr lang="zh-CN" altLang="en-US" dirty="0"/>
              <a:t>非数值数据的表示：对其进行二进制编码</a:t>
            </a:r>
          </a:p>
        </p:txBody>
      </p:sp>
      <p:grpSp>
        <p:nvGrpSpPr>
          <p:cNvPr id="72708" name="Group 5"/>
          <p:cNvGrpSpPr/>
          <p:nvPr/>
        </p:nvGrpSpPr>
        <p:grpSpPr>
          <a:xfrm>
            <a:off x="1619250" y="2565400"/>
            <a:ext cx="4724400" cy="685800"/>
            <a:chOff x="1296" y="1824"/>
            <a:chExt cx="2976" cy="432"/>
          </a:xfrm>
        </p:grpSpPr>
        <p:sp>
          <p:nvSpPr>
            <p:cNvPr id="157702" name="AutoShape 6"/>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57703" name="AutoShape 7"/>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72711" name="Text Box 8"/>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Arial" panose="020B0604020202020204" pitchFamily="34" charset="0"/>
                  <a:ea typeface="黑体" panose="02010609060101010101" pitchFamily="2" charset="-122"/>
                </a:rPr>
                <a:t>   </a:t>
              </a:r>
              <a:r>
                <a:rPr lang="zh-CN" altLang="en-US" dirty="0">
                  <a:latin typeface="Arial" panose="020B0604020202020204" pitchFamily="34" charset="0"/>
                  <a:ea typeface="黑体" panose="02010609060101010101" pitchFamily="2" charset="-122"/>
                  <a:hlinkClick r:id="rId2" action="ppaction://hlinksldjump"/>
                </a:rPr>
                <a:t>字符编码</a:t>
              </a:r>
              <a:endParaRPr lang="zh-CN" altLang="en-US" dirty="0">
                <a:latin typeface="Arial" panose="020B0604020202020204" pitchFamily="34" charset="0"/>
                <a:ea typeface="黑体" panose="02010609060101010101" pitchFamily="2" charset="-122"/>
              </a:endParaRPr>
            </a:p>
          </p:txBody>
        </p:sp>
        <p:sp>
          <p:nvSpPr>
            <p:cNvPr id="72712" name="Text Box 9"/>
            <p:cNvSpPr txBox="1"/>
            <p:nvPr/>
          </p:nvSpPr>
          <p:spPr>
            <a:xfrm>
              <a:off x="1367" y="1907"/>
              <a:ext cx="277" cy="250"/>
            </a:xfrm>
            <a:prstGeom prst="rect">
              <a:avLst/>
            </a:prstGeom>
            <a:noFill/>
            <a:ln w="9525">
              <a:noFill/>
            </a:ln>
          </p:spPr>
          <p:txBody>
            <a:bodyPr wrap="none" anchor="t" anchorCtr="0">
              <a:spAutoFit/>
            </a:bodyPr>
            <a:lstStyle/>
            <a:p>
              <a:pPr algn="ctr" eaLnBrk="0" hangingPunct="0"/>
              <a:r>
                <a:rPr lang="zh-CN" altLang="en-US" sz="2000" dirty="0">
                  <a:solidFill>
                    <a:schemeClr val="bg1"/>
                  </a:solidFill>
                  <a:latin typeface="黑体" panose="02010609060101010101" pitchFamily="2" charset="-122"/>
                  <a:ea typeface="黑体" panose="02010609060101010101" pitchFamily="2" charset="-122"/>
                </a:rPr>
                <a:t>一</a:t>
              </a:r>
            </a:p>
          </p:txBody>
        </p:sp>
      </p:grpSp>
      <p:grpSp>
        <p:nvGrpSpPr>
          <p:cNvPr id="72713" name="Group 10"/>
          <p:cNvGrpSpPr/>
          <p:nvPr/>
        </p:nvGrpSpPr>
        <p:grpSpPr>
          <a:xfrm>
            <a:off x="1619250" y="3403600"/>
            <a:ext cx="4724400" cy="685800"/>
            <a:chOff x="1296" y="1824"/>
            <a:chExt cx="2976" cy="432"/>
          </a:xfrm>
        </p:grpSpPr>
        <p:sp>
          <p:nvSpPr>
            <p:cNvPr id="157707" name="AutoShape 11"/>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57708" name="AutoShape 12"/>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72716" name="Text Box 13"/>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Arial" panose="020B0604020202020204" pitchFamily="34" charset="0"/>
                  <a:ea typeface="黑体" panose="02010609060101010101" pitchFamily="2" charset="-122"/>
                </a:rPr>
                <a:t>   </a:t>
              </a:r>
              <a:r>
                <a:rPr lang="zh-CN" altLang="en-US" dirty="0">
                  <a:latin typeface="Arial" panose="020B0604020202020204" pitchFamily="34" charset="0"/>
                  <a:ea typeface="黑体" panose="02010609060101010101" pitchFamily="2" charset="-122"/>
                  <a:hlinkClick r:id="rId3" action="ppaction://hlinksldjump"/>
                </a:rPr>
                <a:t>汉字编码</a:t>
              </a:r>
              <a:endParaRPr lang="zh-CN" altLang="en-US" dirty="0">
                <a:latin typeface="Arial" panose="020B0604020202020204" pitchFamily="34" charset="0"/>
                <a:ea typeface="黑体" panose="02010609060101010101" pitchFamily="2" charset="-122"/>
              </a:endParaRPr>
            </a:p>
          </p:txBody>
        </p:sp>
        <p:sp>
          <p:nvSpPr>
            <p:cNvPr id="72717" name="Text Box 14"/>
            <p:cNvSpPr txBox="1"/>
            <p:nvPr/>
          </p:nvSpPr>
          <p:spPr>
            <a:xfrm>
              <a:off x="1367" y="1907"/>
              <a:ext cx="277" cy="250"/>
            </a:xfrm>
            <a:prstGeom prst="rect">
              <a:avLst/>
            </a:prstGeom>
            <a:noFill/>
            <a:ln w="9525">
              <a:noFill/>
            </a:ln>
          </p:spPr>
          <p:txBody>
            <a:bodyPr wrap="none" anchor="t" anchorCtr="0">
              <a:spAutoFit/>
            </a:bodyPr>
            <a:lstStyle/>
            <a:p>
              <a:pPr algn="ctr" eaLnBrk="0" hangingPunct="0"/>
              <a:r>
                <a:rPr lang="zh-CN" altLang="en-US" sz="2000" dirty="0">
                  <a:solidFill>
                    <a:schemeClr val="bg1"/>
                  </a:solidFill>
                  <a:latin typeface="黑体" panose="02010609060101010101" pitchFamily="2" charset="-122"/>
                  <a:ea typeface="黑体" panose="02010609060101010101" pitchFamily="2" charset="-122"/>
                </a:rPr>
                <a:t>二</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3730" name="Rectangle 2"/>
          <p:cNvSpPr>
            <a:spLocks noGrp="1"/>
          </p:cNvSpPr>
          <p:nvPr>
            <p:ph type="title"/>
          </p:nvPr>
        </p:nvSpPr>
        <p:spPr/>
        <p:txBody>
          <a:bodyPr wrap="square" lIns="91440" tIns="45720" rIns="91440" bIns="45720" anchor="ctr" anchorCtr="0"/>
          <a:lstStyle/>
          <a:p>
            <a:pPr eaLnBrk="1" hangingPunct="1"/>
            <a:r>
              <a:rPr lang="zh-CN" altLang="en-US" dirty="0"/>
              <a:t>一、字符编码</a:t>
            </a:r>
          </a:p>
        </p:txBody>
      </p:sp>
      <p:sp>
        <p:nvSpPr>
          <p:cNvPr id="73731" name="Rectangle 3"/>
          <p:cNvSpPr>
            <a:spLocks noGrp="1"/>
          </p:cNvSpPr>
          <p:nvPr>
            <p:ph idx="1"/>
          </p:nvPr>
        </p:nvSpPr>
        <p:spPr>
          <a:xfrm>
            <a:off x="596900" y="1125538"/>
            <a:ext cx="6945313" cy="4408487"/>
          </a:xfrm>
        </p:spPr>
        <p:txBody>
          <a:bodyPr wrap="square" lIns="91440" tIns="45720" rIns="91440" bIns="45720" anchor="t" anchorCtr="0"/>
          <a:lstStyle/>
          <a:p>
            <a:pPr eaLnBrk="1" hangingPunct="1">
              <a:lnSpc>
                <a:spcPct val="80000"/>
              </a:lnSpc>
            </a:pPr>
            <a:r>
              <a:rPr lang="zh-CN" altLang="en-GB" sz="2400" dirty="0"/>
              <a:t>字符的表示：采用字符编码，即用规定的二进制数表示文字和符号的方法。 </a:t>
            </a:r>
          </a:p>
          <a:p>
            <a:pPr eaLnBrk="1" hangingPunct="1">
              <a:lnSpc>
                <a:spcPct val="80000"/>
              </a:lnSpc>
            </a:pPr>
            <a:r>
              <a:rPr lang="en-US" altLang="zh-CN" sz="2400" dirty="0">
                <a:solidFill>
                  <a:srgbClr val="FF0000"/>
                </a:solidFill>
              </a:rPr>
              <a:t>ASCII</a:t>
            </a:r>
            <a:r>
              <a:rPr lang="zh-CN" altLang="en-US" sz="2400" dirty="0">
                <a:solidFill>
                  <a:srgbClr val="FF0000"/>
                </a:solidFill>
              </a:rPr>
              <a:t>码：</a:t>
            </a:r>
            <a:r>
              <a:rPr lang="zh-CN" altLang="en-GB" sz="2400" dirty="0"/>
              <a:t>美国标准信息交换码，为国际标准，在全世界通用 。</a:t>
            </a:r>
          </a:p>
          <a:p>
            <a:pPr eaLnBrk="1" hangingPunct="1">
              <a:lnSpc>
                <a:spcPct val="80000"/>
              </a:lnSpc>
            </a:pPr>
            <a:r>
              <a:rPr lang="zh-CN" altLang="en-GB" sz="2400" dirty="0"/>
              <a:t>常用的</a:t>
            </a:r>
            <a:r>
              <a:rPr lang="en-GB" altLang="zh-CN" sz="2400" dirty="0">
                <a:solidFill>
                  <a:srgbClr val="FF0000"/>
                </a:solidFill>
              </a:rPr>
              <a:t>7</a:t>
            </a:r>
            <a:r>
              <a:rPr lang="zh-CN" altLang="en-GB" sz="2400" dirty="0">
                <a:solidFill>
                  <a:srgbClr val="FF0000"/>
                </a:solidFill>
              </a:rPr>
              <a:t>位</a:t>
            </a:r>
            <a:r>
              <a:rPr lang="en-GB" altLang="zh-CN" sz="2400" dirty="0">
                <a:solidFill>
                  <a:srgbClr val="FF0000"/>
                </a:solidFill>
              </a:rPr>
              <a:t>ASCII</a:t>
            </a:r>
            <a:r>
              <a:rPr lang="zh-CN" altLang="en-GB" sz="2400" dirty="0">
                <a:solidFill>
                  <a:srgbClr val="FF0000"/>
                </a:solidFill>
              </a:rPr>
              <a:t>码</a:t>
            </a:r>
            <a:r>
              <a:rPr lang="zh-CN" altLang="en-GB" sz="2400" dirty="0"/>
              <a:t>的每个字符都由</a:t>
            </a:r>
            <a:r>
              <a:rPr lang="en-GB" altLang="zh-CN" sz="2400" dirty="0"/>
              <a:t>7</a:t>
            </a:r>
            <a:r>
              <a:rPr lang="zh-CN" altLang="en-GB" sz="2400" dirty="0"/>
              <a:t>个二进制位</a:t>
            </a:r>
            <a:r>
              <a:rPr lang="en-GB" altLang="zh-CN" sz="2400" dirty="0"/>
              <a:t>b6</a:t>
            </a:r>
            <a:r>
              <a:rPr lang="zh-CN" altLang="en-GB" sz="2400" dirty="0"/>
              <a:t>～</a:t>
            </a:r>
            <a:r>
              <a:rPr lang="en-GB" altLang="zh-CN" sz="2400" dirty="0"/>
              <a:t>b0 </a:t>
            </a:r>
            <a:r>
              <a:rPr lang="zh-CN" altLang="en-GB" sz="2400" dirty="0"/>
              <a:t>表示，有</a:t>
            </a:r>
            <a:r>
              <a:rPr lang="en-GB" altLang="zh-CN" sz="2400" dirty="0"/>
              <a:t>128</a:t>
            </a:r>
            <a:r>
              <a:rPr lang="zh-CN" altLang="en-GB" sz="2400" dirty="0"/>
              <a:t>个编码，最多可表示</a:t>
            </a:r>
            <a:r>
              <a:rPr lang="en-GB" altLang="zh-CN" sz="2400" dirty="0"/>
              <a:t>128</a:t>
            </a:r>
            <a:r>
              <a:rPr lang="zh-CN" altLang="en-GB" sz="2400" dirty="0"/>
              <a:t>种字符；其中包括：</a:t>
            </a:r>
          </a:p>
          <a:p>
            <a:pPr lvl="1" eaLnBrk="1" hangingPunct="1">
              <a:lnSpc>
                <a:spcPct val="80000"/>
              </a:lnSpc>
            </a:pPr>
            <a:r>
              <a:rPr lang="en-GB" altLang="zh-CN" dirty="0"/>
              <a:t>10</a:t>
            </a:r>
            <a:r>
              <a:rPr lang="zh-CN" altLang="en-GB" dirty="0"/>
              <a:t>个数字</a:t>
            </a:r>
            <a:r>
              <a:rPr lang="zh-CN" altLang="en-GB" dirty="0">
                <a:latin typeface="Arial" panose="020B0604020202020204" pitchFamily="34" charset="0"/>
              </a:rPr>
              <a:t>‘</a:t>
            </a:r>
            <a:r>
              <a:rPr lang="en-GB" altLang="zh-CN" dirty="0"/>
              <a:t>0</a:t>
            </a:r>
            <a:r>
              <a:rPr lang="en-GB" altLang="zh-CN" dirty="0">
                <a:latin typeface="Arial" panose="020B0604020202020204" pitchFamily="34" charset="0"/>
              </a:rPr>
              <a:t>’</a:t>
            </a:r>
            <a:r>
              <a:rPr lang="zh-CN" altLang="en-GB" dirty="0"/>
              <a:t>～</a:t>
            </a:r>
            <a:r>
              <a:rPr lang="zh-CN" altLang="en-GB" dirty="0">
                <a:latin typeface="Arial" panose="020B0604020202020204" pitchFamily="34" charset="0"/>
              </a:rPr>
              <a:t>‘</a:t>
            </a:r>
            <a:r>
              <a:rPr lang="en-GB" altLang="zh-CN" dirty="0"/>
              <a:t>9</a:t>
            </a:r>
            <a:r>
              <a:rPr lang="en-GB" altLang="zh-CN" dirty="0">
                <a:latin typeface="Arial" panose="020B0604020202020204" pitchFamily="34" charset="0"/>
              </a:rPr>
              <a:t>’</a:t>
            </a:r>
            <a:r>
              <a:rPr lang="zh-CN" altLang="en-GB" dirty="0"/>
              <a:t>：</a:t>
            </a:r>
            <a:r>
              <a:rPr lang="en-GB" altLang="zh-CN" dirty="0"/>
              <a:t>30H</a:t>
            </a:r>
            <a:r>
              <a:rPr lang="zh-CN" altLang="en-GB" dirty="0"/>
              <a:t>～</a:t>
            </a:r>
            <a:r>
              <a:rPr lang="en-GB" altLang="zh-CN" dirty="0"/>
              <a:t>39H</a:t>
            </a:r>
            <a:r>
              <a:rPr lang="zh-CN" altLang="en-GB" dirty="0"/>
              <a:t>，顺序排列</a:t>
            </a:r>
            <a:r>
              <a:rPr lang="en-GB" altLang="zh-CN" dirty="0">
                <a:solidFill>
                  <a:srgbClr val="99CCFF"/>
                </a:solidFill>
              </a:rPr>
              <a:t>■</a:t>
            </a:r>
            <a:endParaRPr lang="zh-CN" altLang="en-GB" dirty="0">
              <a:solidFill>
                <a:srgbClr val="99CCFF"/>
              </a:solidFill>
            </a:endParaRPr>
          </a:p>
          <a:p>
            <a:pPr lvl="1" eaLnBrk="1" hangingPunct="1">
              <a:lnSpc>
                <a:spcPct val="80000"/>
              </a:lnSpc>
            </a:pPr>
            <a:r>
              <a:rPr lang="en-GB" altLang="zh-CN" dirty="0"/>
              <a:t>26</a:t>
            </a:r>
            <a:r>
              <a:rPr lang="zh-CN" altLang="en-GB" dirty="0"/>
              <a:t>个小写字母</a:t>
            </a:r>
            <a:r>
              <a:rPr lang="zh-CN" altLang="en-GB" dirty="0">
                <a:latin typeface="Arial" panose="020B0604020202020204" pitchFamily="34" charset="0"/>
              </a:rPr>
              <a:t>‘</a:t>
            </a:r>
            <a:r>
              <a:rPr lang="en-GB" altLang="zh-CN" dirty="0"/>
              <a:t>a</a:t>
            </a:r>
            <a:r>
              <a:rPr lang="en-GB" altLang="zh-CN" dirty="0">
                <a:latin typeface="Arial" panose="020B0604020202020204" pitchFamily="34" charset="0"/>
              </a:rPr>
              <a:t>’</a:t>
            </a:r>
            <a:r>
              <a:rPr lang="zh-CN" altLang="en-GB" dirty="0"/>
              <a:t>～</a:t>
            </a:r>
            <a:r>
              <a:rPr lang="zh-CN" altLang="en-GB" dirty="0">
                <a:latin typeface="Arial" panose="020B0604020202020204" pitchFamily="34" charset="0"/>
              </a:rPr>
              <a:t>‘</a:t>
            </a:r>
            <a:r>
              <a:rPr lang="en-GB" altLang="zh-CN" dirty="0"/>
              <a:t>z</a:t>
            </a:r>
            <a:r>
              <a:rPr lang="en-GB" altLang="zh-CN" dirty="0">
                <a:latin typeface="Arial" panose="020B0604020202020204" pitchFamily="34" charset="0"/>
              </a:rPr>
              <a:t>’</a:t>
            </a:r>
            <a:r>
              <a:rPr lang="zh-CN" altLang="en-GB" dirty="0"/>
              <a:t>：</a:t>
            </a:r>
            <a:r>
              <a:rPr lang="en-GB" altLang="zh-CN" dirty="0"/>
              <a:t>61H</a:t>
            </a:r>
            <a:r>
              <a:rPr lang="zh-CN" altLang="en-GB" dirty="0"/>
              <a:t>～</a:t>
            </a:r>
            <a:r>
              <a:rPr lang="en-GB" altLang="zh-CN" dirty="0"/>
              <a:t>7AH </a:t>
            </a:r>
            <a:r>
              <a:rPr lang="zh-CN" altLang="en-GB" dirty="0"/>
              <a:t>，顺序排列</a:t>
            </a:r>
            <a:r>
              <a:rPr lang="en-GB" altLang="zh-CN" dirty="0">
                <a:solidFill>
                  <a:srgbClr val="6600CC"/>
                </a:solidFill>
              </a:rPr>
              <a:t>■</a:t>
            </a:r>
          </a:p>
          <a:p>
            <a:pPr lvl="1" eaLnBrk="1" hangingPunct="1">
              <a:lnSpc>
                <a:spcPct val="80000"/>
              </a:lnSpc>
            </a:pPr>
            <a:r>
              <a:rPr lang="en-GB" altLang="zh-CN" dirty="0"/>
              <a:t>26</a:t>
            </a:r>
            <a:r>
              <a:rPr lang="zh-CN" altLang="en-GB" dirty="0"/>
              <a:t>个大写字母</a:t>
            </a:r>
            <a:r>
              <a:rPr lang="zh-CN" altLang="en-GB" dirty="0">
                <a:latin typeface="Arial" panose="020B0604020202020204" pitchFamily="34" charset="0"/>
              </a:rPr>
              <a:t>‘</a:t>
            </a:r>
            <a:r>
              <a:rPr lang="en-GB" altLang="zh-CN" dirty="0"/>
              <a:t>A</a:t>
            </a:r>
            <a:r>
              <a:rPr lang="en-GB" altLang="zh-CN" dirty="0">
                <a:latin typeface="Arial" panose="020B0604020202020204" pitchFamily="34" charset="0"/>
              </a:rPr>
              <a:t>’</a:t>
            </a:r>
            <a:r>
              <a:rPr lang="zh-CN" altLang="en-GB" dirty="0"/>
              <a:t>～</a:t>
            </a:r>
            <a:r>
              <a:rPr lang="zh-CN" altLang="en-GB" dirty="0">
                <a:latin typeface="Arial" panose="020B0604020202020204" pitchFamily="34" charset="0"/>
              </a:rPr>
              <a:t>‘</a:t>
            </a:r>
            <a:r>
              <a:rPr lang="en-GB" altLang="zh-CN" dirty="0"/>
              <a:t>Z</a:t>
            </a:r>
            <a:r>
              <a:rPr lang="en-GB" altLang="zh-CN" dirty="0">
                <a:latin typeface="Arial" panose="020B0604020202020204" pitchFamily="34" charset="0"/>
              </a:rPr>
              <a:t>’</a:t>
            </a:r>
            <a:r>
              <a:rPr lang="zh-CN" altLang="en-GB" dirty="0"/>
              <a:t>：</a:t>
            </a:r>
            <a:r>
              <a:rPr lang="en-GB" altLang="zh-CN" dirty="0"/>
              <a:t>41H</a:t>
            </a:r>
            <a:r>
              <a:rPr lang="zh-CN" altLang="en-GB" dirty="0"/>
              <a:t>～</a:t>
            </a:r>
            <a:r>
              <a:rPr lang="en-GB" altLang="zh-CN" dirty="0"/>
              <a:t>5AH </a:t>
            </a:r>
            <a:r>
              <a:rPr lang="zh-CN" altLang="en-GB" dirty="0"/>
              <a:t>，顺序排列</a:t>
            </a:r>
            <a:r>
              <a:rPr lang="en-GB" altLang="zh-CN" dirty="0">
                <a:solidFill>
                  <a:srgbClr val="008000"/>
                </a:solidFill>
              </a:rPr>
              <a:t>■</a:t>
            </a:r>
          </a:p>
          <a:p>
            <a:pPr lvl="1" eaLnBrk="1" hangingPunct="1">
              <a:lnSpc>
                <a:spcPct val="80000"/>
              </a:lnSpc>
            </a:pPr>
            <a:r>
              <a:rPr lang="zh-CN" altLang="en-GB" dirty="0"/>
              <a:t>各种运算符号和标点符号等。 </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4754" name="Rectangle 2"/>
          <p:cNvSpPr>
            <a:spLocks noGrp="1"/>
          </p:cNvSpPr>
          <p:nvPr>
            <p:ph type="title"/>
          </p:nvPr>
        </p:nvSpPr>
        <p:spPr>
          <a:xfrm>
            <a:off x="976313" y="403225"/>
            <a:ext cx="7196137" cy="433388"/>
          </a:xfrm>
        </p:spPr>
        <p:txBody>
          <a:bodyPr wrap="square" lIns="91440" tIns="45720" rIns="91440" bIns="45720" anchor="ctr" anchorCtr="0"/>
          <a:lstStyle/>
          <a:p>
            <a:pPr eaLnBrk="1" hangingPunct="1"/>
            <a:r>
              <a:rPr lang="en-US" altLang="zh-CN" dirty="0"/>
              <a:t>ASCII</a:t>
            </a:r>
            <a:r>
              <a:rPr lang="zh-CN" altLang="en-US" dirty="0"/>
              <a:t>码编码表</a:t>
            </a:r>
          </a:p>
        </p:txBody>
      </p:sp>
      <p:pic>
        <p:nvPicPr>
          <p:cNvPr id="74755" name="图片 1" descr="ASCII表图"/>
          <p:cNvPicPr>
            <a:picLocks noChangeAspect="1"/>
          </p:cNvPicPr>
          <p:nvPr/>
        </p:nvPicPr>
        <p:blipFill>
          <a:blip r:embed="rId2"/>
          <a:stretch>
            <a:fillRect/>
          </a:stretch>
        </p:blipFill>
        <p:spPr>
          <a:xfrm>
            <a:off x="617538" y="971550"/>
            <a:ext cx="8224837" cy="58039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1266" name="Rectangle 2"/>
          <p:cNvSpPr>
            <a:spLocks noGrp="1"/>
          </p:cNvSpPr>
          <p:nvPr>
            <p:ph type="title"/>
          </p:nvPr>
        </p:nvSpPr>
        <p:spPr/>
        <p:txBody>
          <a:bodyPr wrap="square" lIns="91440" tIns="45720" rIns="91440" bIns="45720" anchor="ctr" anchorCtr="0"/>
          <a:lstStyle/>
          <a:p>
            <a:pPr eaLnBrk="1" hangingPunct="1"/>
            <a:r>
              <a:rPr lang="zh-CN" altLang="en-US" dirty="0"/>
              <a:t>二、不同数制之间的相互转换</a:t>
            </a:r>
          </a:p>
        </p:txBody>
      </p:sp>
      <p:sp>
        <p:nvSpPr>
          <p:cNvPr id="89096" name="AutoShape 8"/>
          <p:cNvSpPr>
            <a:spLocks noChangeArrowheads="1"/>
          </p:cNvSpPr>
          <p:nvPr/>
        </p:nvSpPr>
        <p:spPr bwMode="gray">
          <a:xfrm>
            <a:off x="2000250" y="1350963"/>
            <a:ext cx="5399088"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9097" name="AutoShape 9"/>
          <p:cNvSpPr>
            <a:spLocks noChangeArrowheads="1"/>
          </p:cNvSpPr>
          <p:nvPr/>
        </p:nvSpPr>
        <p:spPr bwMode="gray">
          <a:xfrm>
            <a:off x="1619250" y="1231900"/>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269" name="Text Box 10"/>
          <p:cNvSpPr txBox="1"/>
          <p:nvPr/>
        </p:nvSpPr>
        <p:spPr>
          <a:xfrm>
            <a:off x="2228850" y="1406525"/>
            <a:ext cx="5038725" cy="822325"/>
          </a:xfrm>
          <a:prstGeom prst="rect">
            <a:avLst/>
          </a:prstGeom>
          <a:noFill/>
          <a:ln w="9525">
            <a:noFill/>
          </a:ln>
        </p:spPr>
        <p:txBody>
          <a:bodyPr anchor="t" anchorCtr="0"/>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2" action="ppaction://hlinksldjump"/>
              </a:rPr>
              <a:t>常用的几种数制的对应关系</a:t>
            </a:r>
            <a:endParaRPr lang="zh-CN" altLang="en-US" dirty="0">
              <a:latin typeface="黑体" panose="02010609060101010101" pitchFamily="2" charset="-122"/>
              <a:ea typeface="黑体" panose="02010609060101010101" pitchFamily="2" charset="-122"/>
            </a:endParaRPr>
          </a:p>
        </p:txBody>
      </p:sp>
      <p:sp>
        <p:nvSpPr>
          <p:cNvPr id="11270" name="Text Box 11"/>
          <p:cNvSpPr txBox="1"/>
          <p:nvPr/>
        </p:nvSpPr>
        <p:spPr>
          <a:xfrm>
            <a:off x="1782763" y="1311275"/>
            <a:ext cx="338137" cy="457200"/>
          </a:xfrm>
          <a:prstGeom prst="rect">
            <a:avLst/>
          </a:prstGeom>
          <a:noFill/>
          <a:ln w="9525">
            <a:noFill/>
          </a:ln>
        </p:spPr>
        <p:txBody>
          <a:bodyPr wrap="none" anchor="t" anchorCtr="0">
            <a:spAutoFit/>
          </a:bodyPr>
          <a:lstStyle/>
          <a:p>
            <a:pPr algn="ctr" eaLnBrk="0" hangingPunct="0"/>
            <a:r>
              <a:rPr lang="en-US" altLang="zh-CN" dirty="0">
                <a:solidFill>
                  <a:schemeClr val="bg1"/>
                </a:solidFill>
                <a:latin typeface="黑体" panose="02010609060101010101" pitchFamily="2" charset="-122"/>
                <a:ea typeface="黑体" panose="02010609060101010101" pitchFamily="2" charset="-122"/>
              </a:rPr>
              <a:t>1</a:t>
            </a:r>
          </a:p>
        </p:txBody>
      </p:sp>
      <p:sp>
        <p:nvSpPr>
          <p:cNvPr id="89101" name="AutoShape 13"/>
          <p:cNvSpPr>
            <a:spLocks noChangeArrowheads="1"/>
          </p:cNvSpPr>
          <p:nvPr/>
        </p:nvSpPr>
        <p:spPr bwMode="gray">
          <a:xfrm>
            <a:off x="2000250" y="2189163"/>
            <a:ext cx="5399088"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9102" name="AutoShape 14"/>
          <p:cNvSpPr>
            <a:spLocks noChangeArrowheads="1"/>
          </p:cNvSpPr>
          <p:nvPr/>
        </p:nvSpPr>
        <p:spPr bwMode="gray">
          <a:xfrm>
            <a:off x="1619250" y="2070100"/>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273" name="Text Box 15"/>
          <p:cNvSpPr txBox="1"/>
          <p:nvPr/>
        </p:nvSpPr>
        <p:spPr>
          <a:xfrm>
            <a:off x="2228850" y="2205038"/>
            <a:ext cx="5038725" cy="822325"/>
          </a:xfrm>
          <a:prstGeom prst="rect">
            <a:avLst/>
          </a:prstGeom>
          <a:noFill/>
          <a:ln w="9525">
            <a:noFill/>
          </a:ln>
        </p:spPr>
        <p:txBody>
          <a:bodyPr anchor="t" anchorCtr="0"/>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3" action="ppaction://hlinksldjump"/>
              </a:rPr>
              <a:t>二、八、十六进制转换为十进制</a:t>
            </a:r>
            <a:endParaRPr lang="zh-CN" altLang="en-US" dirty="0">
              <a:latin typeface="黑体" panose="02010609060101010101" pitchFamily="2" charset="-122"/>
              <a:ea typeface="黑体" panose="02010609060101010101" pitchFamily="2" charset="-122"/>
            </a:endParaRPr>
          </a:p>
        </p:txBody>
      </p:sp>
      <p:sp>
        <p:nvSpPr>
          <p:cNvPr id="11274" name="Text Box 16"/>
          <p:cNvSpPr txBox="1"/>
          <p:nvPr/>
        </p:nvSpPr>
        <p:spPr>
          <a:xfrm>
            <a:off x="1782763" y="2149475"/>
            <a:ext cx="338137" cy="457200"/>
          </a:xfrm>
          <a:prstGeom prst="rect">
            <a:avLst/>
          </a:prstGeom>
          <a:noFill/>
          <a:ln w="9525">
            <a:noFill/>
          </a:ln>
        </p:spPr>
        <p:txBody>
          <a:bodyPr wrap="none" anchor="t" anchorCtr="0">
            <a:spAutoFit/>
          </a:bodyPr>
          <a:lstStyle/>
          <a:p>
            <a:pPr algn="ctr" eaLnBrk="0" hangingPunct="0"/>
            <a:r>
              <a:rPr lang="en-US" altLang="zh-CN" dirty="0">
                <a:solidFill>
                  <a:schemeClr val="bg1"/>
                </a:solidFill>
                <a:latin typeface="黑体" panose="02010609060101010101" pitchFamily="2" charset="-122"/>
                <a:ea typeface="黑体" panose="02010609060101010101" pitchFamily="2" charset="-122"/>
              </a:rPr>
              <a:t>2</a:t>
            </a:r>
          </a:p>
        </p:txBody>
      </p:sp>
      <p:sp>
        <p:nvSpPr>
          <p:cNvPr id="89106" name="AutoShape 18"/>
          <p:cNvSpPr>
            <a:spLocks noChangeArrowheads="1"/>
          </p:cNvSpPr>
          <p:nvPr/>
        </p:nvSpPr>
        <p:spPr bwMode="gray">
          <a:xfrm>
            <a:off x="2000250" y="3027363"/>
            <a:ext cx="5399088" cy="457200"/>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9107" name="AutoShape 19"/>
          <p:cNvSpPr>
            <a:spLocks noChangeArrowheads="1"/>
          </p:cNvSpPr>
          <p:nvPr/>
        </p:nvSpPr>
        <p:spPr bwMode="gray">
          <a:xfrm>
            <a:off x="1619250" y="2908300"/>
            <a:ext cx="685800" cy="685800"/>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1277" name="Text Box 20"/>
          <p:cNvSpPr txBox="1"/>
          <p:nvPr/>
        </p:nvSpPr>
        <p:spPr>
          <a:xfrm>
            <a:off x="2228850" y="3082925"/>
            <a:ext cx="5038725" cy="822325"/>
          </a:xfrm>
          <a:prstGeom prst="rect">
            <a:avLst/>
          </a:prstGeom>
          <a:noFill/>
          <a:ln w="9525">
            <a:noFill/>
          </a:ln>
        </p:spPr>
        <p:txBody>
          <a:bodyPr anchor="t" anchorCtr="0"/>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4" action="ppaction://hlinksldjump"/>
              </a:rPr>
              <a:t>十进制转换为二、八、十六进制</a:t>
            </a:r>
            <a:endParaRPr lang="zh-CN" altLang="en-US" dirty="0">
              <a:latin typeface="黑体" panose="02010609060101010101" pitchFamily="2" charset="-122"/>
              <a:ea typeface="黑体" panose="02010609060101010101" pitchFamily="2" charset="-122"/>
            </a:endParaRPr>
          </a:p>
        </p:txBody>
      </p:sp>
      <p:sp>
        <p:nvSpPr>
          <p:cNvPr id="11278" name="Text Box 21"/>
          <p:cNvSpPr txBox="1"/>
          <p:nvPr/>
        </p:nvSpPr>
        <p:spPr>
          <a:xfrm>
            <a:off x="1782763" y="2987675"/>
            <a:ext cx="338137" cy="457200"/>
          </a:xfrm>
          <a:prstGeom prst="rect">
            <a:avLst/>
          </a:prstGeom>
          <a:noFill/>
          <a:ln w="9525">
            <a:noFill/>
          </a:ln>
        </p:spPr>
        <p:txBody>
          <a:bodyPr wrap="none" anchor="t" anchorCtr="0">
            <a:spAutoFit/>
          </a:bodyPr>
          <a:lstStyle/>
          <a:p>
            <a:pPr algn="ctr" eaLnBrk="0" hangingPunct="0"/>
            <a:r>
              <a:rPr lang="en-US" altLang="zh-CN" dirty="0">
                <a:solidFill>
                  <a:schemeClr val="bg1"/>
                </a:solidFill>
                <a:latin typeface="黑体" panose="02010609060101010101" pitchFamily="2" charset="-122"/>
                <a:ea typeface="黑体" panose="02010609060101010101" pitchFamily="2" charset="-122"/>
              </a:rPr>
              <a:t>3</a:t>
            </a:r>
          </a:p>
        </p:txBody>
      </p:sp>
      <p:sp>
        <p:nvSpPr>
          <p:cNvPr id="11279" name="文本框 99"/>
          <p:cNvSpPr txBox="1"/>
          <p:nvPr/>
        </p:nvSpPr>
        <p:spPr>
          <a:xfrm>
            <a:off x="300038" y="4754563"/>
            <a:ext cx="7548562" cy="944562"/>
          </a:xfrm>
          <a:prstGeom prst="rect">
            <a:avLst/>
          </a:prstGeom>
          <a:noFill/>
          <a:ln w="9525">
            <a:noFill/>
          </a:ln>
        </p:spPr>
        <p:txBody>
          <a:bodyPr wrap="square" anchor="t" anchorCtr="0">
            <a:spAutoFit/>
          </a:bodyPr>
          <a:lstStyle/>
          <a:p>
            <a:pPr indent="269875"/>
            <a:r>
              <a:rPr lang="zh-CN" altLang="en-US" sz="2800">
                <a:latin typeface="宋体" panose="02010600030101010101" pitchFamily="2" charset="-122"/>
                <a:ea typeface="宋体" panose="02010600030101010101" pitchFamily="2" charset="-122"/>
              </a:rPr>
              <a:t>在计算机机中常使用的有二进制、八进制、十进制和十六进制。</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5778" name="Rectangle 2"/>
          <p:cNvSpPr>
            <a:spLocks noGrp="1"/>
          </p:cNvSpPr>
          <p:nvPr>
            <p:ph type="title"/>
          </p:nvPr>
        </p:nvSpPr>
        <p:spPr>
          <a:xfrm>
            <a:off x="1042988" y="333375"/>
            <a:ext cx="7485062" cy="700088"/>
          </a:xfrm>
        </p:spPr>
        <p:txBody>
          <a:bodyPr wrap="square" lIns="91440" tIns="45720" rIns="91440" bIns="45720" anchor="ctr" anchorCtr="0"/>
          <a:lstStyle/>
          <a:p>
            <a:pPr eaLnBrk="1" hangingPunct="1"/>
            <a:r>
              <a:rPr lang="en-US" altLang="zh-CN" dirty="0"/>
              <a:t>ASCII</a:t>
            </a:r>
            <a:r>
              <a:rPr lang="zh-CN" altLang="en-US" dirty="0"/>
              <a:t>码分类</a:t>
            </a:r>
          </a:p>
        </p:txBody>
      </p:sp>
      <p:sp>
        <p:nvSpPr>
          <p:cNvPr id="75779" name="Rectangle 3"/>
          <p:cNvSpPr>
            <a:spLocks noGrp="1"/>
          </p:cNvSpPr>
          <p:nvPr>
            <p:ph idx="1"/>
          </p:nvPr>
        </p:nvSpPr>
        <p:spPr>
          <a:xfrm>
            <a:off x="501650" y="1079500"/>
            <a:ext cx="7558088" cy="4537075"/>
          </a:xfrm>
        </p:spPr>
        <p:txBody>
          <a:bodyPr wrap="square" lIns="91440" tIns="45720" rIns="91440" bIns="45720" anchor="t" anchorCtr="0"/>
          <a:lstStyle/>
          <a:p>
            <a:pPr marL="269875" indent="-269875" eaLnBrk="1" hangingPunct="1">
              <a:lnSpc>
                <a:spcPct val="90000"/>
              </a:lnSpc>
            </a:pPr>
            <a:r>
              <a:rPr lang="en-GB" altLang="zh-CN" sz="2400" b="0" dirty="0">
                <a:solidFill>
                  <a:srgbClr val="008000"/>
                </a:solidFill>
              </a:rPr>
              <a:t>95</a:t>
            </a:r>
            <a:r>
              <a:rPr lang="zh-CN" altLang="en-GB" sz="2400" b="0" dirty="0">
                <a:solidFill>
                  <a:srgbClr val="008000"/>
                </a:solidFill>
              </a:rPr>
              <a:t>个可打印或显示的字符：</a:t>
            </a:r>
            <a:r>
              <a:rPr lang="zh-CN" altLang="en-GB" sz="2400" b="0" dirty="0"/>
              <a:t>称为图形字符，有确定的结构形状，可在打印机和显示器等输出设备上输出；而且这些字符均可在计算机键盘上找到相应的键，按键后就可以将相应字符的二进制编码送入计算机内。 </a:t>
            </a:r>
          </a:p>
          <a:p>
            <a:pPr marL="269875" indent="-269875" eaLnBrk="1" hangingPunct="1">
              <a:lnSpc>
                <a:spcPct val="90000"/>
              </a:lnSpc>
            </a:pPr>
            <a:r>
              <a:rPr lang="en-GB" altLang="zh-CN" sz="2400" b="0" dirty="0">
                <a:solidFill>
                  <a:srgbClr val="008000"/>
                </a:solidFill>
              </a:rPr>
              <a:t>33</a:t>
            </a:r>
            <a:r>
              <a:rPr lang="zh-CN" altLang="en-GB" sz="2400" b="0" dirty="0">
                <a:solidFill>
                  <a:srgbClr val="008000"/>
                </a:solidFill>
              </a:rPr>
              <a:t>个控制字符：</a:t>
            </a:r>
            <a:r>
              <a:rPr lang="zh-CN" altLang="en-GB" sz="2400" b="0" dirty="0"/>
              <a:t>不可打印或显示，分成</a:t>
            </a:r>
            <a:r>
              <a:rPr lang="en-GB" altLang="zh-CN" sz="2400" b="0" dirty="0"/>
              <a:t>5</a:t>
            </a:r>
            <a:r>
              <a:rPr lang="zh-CN" altLang="en-GB" sz="2400" b="0" dirty="0"/>
              <a:t>类：</a:t>
            </a:r>
          </a:p>
          <a:p>
            <a:pPr marL="539750" lvl="1" indent="-90170" eaLnBrk="1" hangingPunct="1">
              <a:lnSpc>
                <a:spcPct val="90000"/>
              </a:lnSpc>
            </a:pPr>
            <a:r>
              <a:rPr lang="en-GB" altLang="zh-CN" b="0" dirty="0"/>
              <a:t>① 10</a:t>
            </a:r>
            <a:r>
              <a:rPr lang="zh-CN" altLang="en-GB" b="0" dirty="0"/>
              <a:t>个传输类控制字符：用于数据传输控制；</a:t>
            </a:r>
            <a:r>
              <a:rPr lang="en-GB" altLang="zh-CN" b="0" dirty="0">
                <a:solidFill>
                  <a:srgbClr val="0066FF"/>
                </a:solidFill>
              </a:rPr>
              <a:t>■</a:t>
            </a:r>
            <a:r>
              <a:rPr lang="zh-CN" altLang="en-GB" b="0" dirty="0"/>
              <a:t> </a:t>
            </a:r>
          </a:p>
          <a:p>
            <a:pPr marL="539750" lvl="1" indent="-90170" eaLnBrk="1" hangingPunct="1">
              <a:lnSpc>
                <a:spcPct val="90000"/>
              </a:lnSpc>
            </a:pPr>
            <a:r>
              <a:rPr lang="en-GB" altLang="zh-CN" b="0" dirty="0"/>
              <a:t>② 6</a:t>
            </a:r>
            <a:r>
              <a:rPr lang="zh-CN" altLang="en-GB" b="0" dirty="0"/>
              <a:t>个格式类控制字符，用于控制数据的位置 </a:t>
            </a:r>
            <a:r>
              <a:rPr lang="en-GB" altLang="zh-CN" b="0" dirty="0">
                <a:solidFill>
                  <a:schemeClr val="accent2"/>
                </a:solidFill>
              </a:rPr>
              <a:t>■</a:t>
            </a:r>
            <a:r>
              <a:rPr lang="zh-CN" altLang="en-GB" b="0" dirty="0"/>
              <a:t> </a:t>
            </a:r>
          </a:p>
          <a:p>
            <a:pPr marL="539750" lvl="1" indent="-90170" eaLnBrk="1" hangingPunct="1">
              <a:lnSpc>
                <a:spcPct val="90000"/>
              </a:lnSpc>
            </a:pPr>
            <a:r>
              <a:rPr lang="en-GB" altLang="zh-CN" b="0" dirty="0"/>
              <a:t>③ 4</a:t>
            </a:r>
            <a:r>
              <a:rPr lang="zh-CN" altLang="en-GB" b="0" dirty="0"/>
              <a:t>个设备类控制字符，用于控制辅助设备； </a:t>
            </a:r>
            <a:r>
              <a:rPr lang="en-GB" altLang="zh-CN" b="0" dirty="0">
                <a:solidFill>
                  <a:srgbClr val="D60093"/>
                </a:solidFill>
              </a:rPr>
              <a:t>■</a:t>
            </a:r>
            <a:r>
              <a:rPr lang="zh-CN" altLang="en-GB" b="0" dirty="0"/>
              <a:t> </a:t>
            </a:r>
          </a:p>
          <a:p>
            <a:pPr marL="539750" lvl="1" indent="-90170" eaLnBrk="1" hangingPunct="1">
              <a:lnSpc>
                <a:spcPct val="90000"/>
              </a:lnSpc>
            </a:pPr>
            <a:r>
              <a:rPr lang="en-GB" altLang="zh-CN" b="0" dirty="0"/>
              <a:t>④ 4</a:t>
            </a:r>
            <a:r>
              <a:rPr lang="zh-CN" altLang="en-GB" b="0" dirty="0"/>
              <a:t>个信息分隔类控制字符，用于分隔或限定数据</a:t>
            </a:r>
            <a:r>
              <a:rPr lang="en-GB" altLang="zh-CN" b="0" dirty="0">
                <a:solidFill>
                  <a:srgbClr val="FF5050"/>
                </a:solidFill>
              </a:rPr>
              <a:t>■</a:t>
            </a:r>
            <a:r>
              <a:rPr lang="zh-CN" altLang="en-GB" b="0" dirty="0"/>
              <a:t> </a:t>
            </a:r>
          </a:p>
          <a:p>
            <a:pPr marL="539750" lvl="1" indent="-90170" eaLnBrk="1" hangingPunct="1">
              <a:lnSpc>
                <a:spcPct val="90000"/>
              </a:lnSpc>
            </a:pPr>
            <a:r>
              <a:rPr lang="en-GB" altLang="zh-CN" b="0" dirty="0"/>
              <a:t>⑤ 9</a:t>
            </a:r>
            <a:r>
              <a:rPr lang="zh-CN" altLang="en-GB" b="0" dirty="0"/>
              <a:t>个其他控制字符、空格字符和删除字符。</a:t>
            </a:r>
            <a:endParaRPr lang="zh-CN" altLang="en-US" b="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6802" name="Rectangle 2"/>
          <p:cNvSpPr>
            <a:spLocks noGrp="1"/>
          </p:cNvSpPr>
          <p:nvPr>
            <p:ph type="title"/>
          </p:nvPr>
        </p:nvSpPr>
        <p:spPr>
          <a:xfrm>
            <a:off x="1143000" y="381000"/>
            <a:ext cx="7029450" cy="563563"/>
          </a:xfrm>
        </p:spPr>
        <p:txBody>
          <a:bodyPr wrap="square" lIns="91440" tIns="45720" rIns="91440" bIns="45720" anchor="ctr" anchorCtr="0"/>
          <a:lstStyle/>
          <a:p>
            <a:pPr eaLnBrk="1" hangingPunct="1"/>
            <a:r>
              <a:rPr lang="zh-CN" altLang="en-US" sz="2800" dirty="0"/>
              <a:t>基于</a:t>
            </a:r>
            <a:r>
              <a:rPr lang="en-US" altLang="zh-CN" sz="2800" dirty="0"/>
              <a:t>IBM ProPrinter</a:t>
            </a:r>
            <a:r>
              <a:rPr lang="zh-CN" altLang="en-US" sz="2800" dirty="0"/>
              <a:t>打印机的扩展</a:t>
            </a:r>
            <a:r>
              <a:rPr lang="en-US" altLang="zh-CN" sz="2800" dirty="0"/>
              <a:t>ASCII</a:t>
            </a:r>
            <a:r>
              <a:rPr lang="zh-CN" altLang="en-US" sz="2800" dirty="0"/>
              <a:t>码 </a:t>
            </a:r>
          </a:p>
        </p:txBody>
      </p:sp>
      <p:graphicFrame>
        <p:nvGraphicFramePr>
          <p:cNvPr id="76803" name="Object 4"/>
          <p:cNvGraphicFramePr>
            <a:graphicFrameLocks noGrp="1"/>
          </p:cNvGraphicFramePr>
          <p:nvPr>
            <p:ph idx="1"/>
          </p:nvPr>
        </p:nvGraphicFramePr>
        <p:xfrm>
          <a:off x="1187450" y="1052513"/>
          <a:ext cx="5545138" cy="5346700"/>
        </p:xfrm>
        <a:graphic>
          <a:graphicData uri="http://schemas.openxmlformats.org/presentationml/2006/ole">
            <mc:AlternateContent xmlns:mc="http://schemas.openxmlformats.org/markup-compatibility/2006">
              <mc:Choice xmlns:v="urn:schemas-microsoft-com:vml" Requires="v">
                <p:oleObj r:id="rId2" imgW="7099300" imgH="6845300" progId="Photoshop.Image.7">
                  <p:embed/>
                </p:oleObj>
              </mc:Choice>
              <mc:Fallback>
                <p:oleObj r:id="rId2" imgW="7099300" imgH="6845300" progId="Photoshop.Image.7">
                  <p:embed/>
                  <p:pic>
                    <p:nvPicPr>
                      <p:cNvPr id="0" name="图片 3090"/>
                      <p:cNvPicPr/>
                      <p:nvPr/>
                    </p:nvPicPr>
                    <p:blipFill>
                      <a:blip r:embed="rId3">
                        <a:clrChange>
                          <a:clrFrom>
                            <a:srgbClr val="FFFFFF"/>
                          </a:clrFrom>
                          <a:clrTo>
                            <a:srgbClr val="FFFFFF">
                              <a:alpha val="0"/>
                            </a:srgbClr>
                          </a:clrTo>
                        </a:clrChange>
                      </a:blip>
                      <a:stretch>
                        <a:fillRect/>
                      </a:stretch>
                    </p:blipFill>
                    <p:spPr>
                      <a:xfrm>
                        <a:off x="1187450" y="1052513"/>
                        <a:ext cx="5545138" cy="5346700"/>
                      </a:xfrm>
                      <a:prstGeom prst="rect">
                        <a:avLst/>
                      </a:prstGeom>
                      <a:solidFill>
                        <a:srgbClr val="FFFF00"/>
                      </a:solidFill>
                      <a:ln w="38100">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7826"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77827" name="Rectangle 3"/>
          <p:cNvSpPr>
            <a:spLocks noGrp="1"/>
          </p:cNvSpPr>
          <p:nvPr>
            <p:ph idx="1"/>
          </p:nvPr>
        </p:nvSpPr>
        <p:spPr>
          <a:xfrm>
            <a:off x="457200" y="1076325"/>
            <a:ext cx="7558088" cy="4584700"/>
          </a:xfrm>
        </p:spPr>
        <p:txBody>
          <a:bodyPr wrap="square" lIns="91440" tIns="45720" rIns="91440" bIns="45720" anchor="t" anchorCtr="0"/>
          <a:lstStyle/>
          <a:p>
            <a:pPr eaLnBrk="1" hangingPunct="1">
              <a:lnSpc>
                <a:spcPct val="90000"/>
              </a:lnSpc>
            </a:pPr>
            <a:r>
              <a:rPr lang="zh-CN" altLang="en-US" sz="2400" dirty="0"/>
              <a:t>对于汉字，计算机的处理技术必须解决三个问题：汉字输入、汉字储存与交换、汉字输出，它们分别对应着</a:t>
            </a:r>
            <a:r>
              <a:rPr lang="zh-CN" altLang="en-US" sz="2400" dirty="0">
                <a:solidFill>
                  <a:srgbClr val="CC0000"/>
                </a:solidFill>
              </a:rPr>
              <a:t>汉字输入码、交换码、内码、字形码</a:t>
            </a:r>
            <a:r>
              <a:rPr lang="zh-CN" altLang="en-US" sz="2400" dirty="0"/>
              <a:t>的概念。</a:t>
            </a:r>
            <a:endParaRPr lang="en-US" altLang="zh-CN" sz="2400" dirty="0"/>
          </a:p>
          <a:p>
            <a:pPr eaLnBrk="1" hangingPunct="1">
              <a:lnSpc>
                <a:spcPct val="90000"/>
              </a:lnSpc>
            </a:pPr>
            <a:endParaRPr lang="zh-CN" altLang="en-US" sz="2400" dirty="0"/>
          </a:p>
          <a:p>
            <a:pPr eaLnBrk="1" hangingPunct="1">
              <a:lnSpc>
                <a:spcPct val="90000"/>
              </a:lnSpc>
              <a:buNone/>
            </a:pPr>
            <a:r>
              <a:rPr lang="en-US" altLang="zh-CN" dirty="0"/>
              <a:t>1</a:t>
            </a:r>
            <a:r>
              <a:rPr lang="zh-CN" altLang="en-US" dirty="0"/>
              <a:t>、汉字输入码</a:t>
            </a:r>
          </a:p>
          <a:p>
            <a:pPr eaLnBrk="1" hangingPunct="1">
              <a:lnSpc>
                <a:spcPct val="90000"/>
              </a:lnSpc>
            </a:pPr>
            <a:r>
              <a:rPr lang="zh-CN" altLang="en-US" sz="2400" dirty="0"/>
              <a:t>汉字输入码也称</a:t>
            </a:r>
            <a:r>
              <a:rPr lang="zh-CN" altLang="en-US" sz="2400" dirty="0">
                <a:solidFill>
                  <a:srgbClr val="006600"/>
                </a:solidFill>
              </a:rPr>
              <a:t>外码</a:t>
            </a:r>
            <a:r>
              <a:rPr lang="zh-CN" altLang="en-US" sz="2400" dirty="0"/>
              <a:t>，是为了将汉字输入计算机而编制的代码，</a:t>
            </a:r>
            <a:r>
              <a:rPr lang="zh-CN" altLang="en-US" sz="2400" dirty="0">
                <a:solidFill>
                  <a:srgbClr val="FF0000"/>
                </a:solidFill>
              </a:rPr>
              <a:t>是代表某一汉字的一串键盘符号</a:t>
            </a:r>
            <a:r>
              <a:rPr lang="zh-CN" altLang="en-US" sz="2400" dirty="0"/>
              <a:t>。</a:t>
            </a:r>
          </a:p>
          <a:p>
            <a:pPr lvl="1" eaLnBrk="1" hangingPunct="1">
              <a:lnSpc>
                <a:spcPct val="90000"/>
              </a:lnSpc>
            </a:pPr>
            <a:r>
              <a:rPr lang="zh-CN" altLang="en-US" sz="2000" dirty="0"/>
              <a:t>汉字输入码种类：</a:t>
            </a:r>
          </a:p>
          <a:p>
            <a:pPr lvl="2" eaLnBrk="1" hangingPunct="1">
              <a:lnSpc>
                <a:spcPct val="90000"/>
              </a:lnSpc>
            </a:pPr>
            <a:r>
              <a:rPr lang="zh-CN" altLang="en-US" dirty="0"/>
              <a:t>数字编码：如区位码、国标码、电报码等。</a:t>
            </a:r>
          </a:p>
          <a:p>
            <a:pPr lvl="2" eaLnBrk="1" hangingPunct="1">
              <a:lnSpc>
                <a:spcPct val="90000"/>
              </a:lnSpc>
            </a:pPr>
            <a:r>
              <a:rPr lang="zh-CN" altLang="en-US" dirty="0"/>
              <a:t>拼音编码：如全拼码、双拼码、简拼码等。</a:t>
            </a:r>
          </a:p>
          <a:p>
            <a:pPr lvl="2" eaLnBrk="1" hangingPunct="1">
              <a:lnSpc>
                <a:spcPct val="90000"/>
              </a:lnSpc>
            </a:pPr>
            <a:r>
              <a:rPr lang="zh-CN" altLang="en-US" dirty="0"/>
              <a:t>字形编码：如王码五笔、郑码、大众码等。</a:t>
            </a:r>
          </a:p>
          <a:p>
            <a:pPr lvl="2" eaLnBrk="1" hangingPunct="1">
              <a:lnSpc>
                <a:spcPct val="90000"/>
              </a:lnSpc>
            </a:pPr>
            <a:r>
              <a:rPr lang="zh-CN" altLang="en-US" dirty="0"/>
              <a:t>音形编码：如表形码、钱码、智能</a:t>
            </a:r>
            <a:r>
              <a:rPr lang="en-US" altLang="zh-CN" dirty="0"/>
              <a:t>ABC</a:t>
            </a:r>
            <a:r>
              <a:rPr lang="zh-CN" altLang="en-US" dirty="0"/>
              <a:t>等。</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8850"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78851" name="Rectangle 3"/>
          <p:cNvSpPr>
            <a:spLocks noGrp="1"/>
          </p:cNvSpPr>
          <p:nvPr>
            <p:ph idx="1"/>
          </p:nvPr>
        </p:nvSpPr>
        <p:spPr/>
        <p:txBody>
          <a:bodyPr wrap="square" lIns="91440" tIns="45720" rIns="91440" bIns="45720" anchor="t" anchorCtr="0"/>
          <a:lstStyle/>
          <a:p>
            <a:pPr eaLnBrk="1" hangingPunct="1"/>
            <a:r>
              <a:rPr lang="zh-CN" altLang="en-US" sz="2400" b="0" dirty="0"/>
              <a:t>汉字交换码是指不同的具有汉字处理功能的计算机系统之间在交换汉字信息时所使用的代码标准。</a:t>
            </a:r>
          </a:p>
          <a:p>
            <a:pPr eaLnBrk="1" hangingPunct="1"/>
            <a:r>
              <a:rPr lang="zh-CN" altLang="en-US" sz="2400" b="0" dirty="0"/>
              <a:t>目前国内计算机系统所采用的标准信息处理交换码，是基于</a:t>
            </a:r>
            <a:r>
              <a:rPr lang="en-US" altLang="zh-CN" sz="2400" b="0" dirty="0"/>
              <a:t>1980</a:t>
            </a:r>
            <a:r>
              <a:rPr lang="zh-CN" altLang="en-US" sz="2400" b="0" dirty="0"/>
              <a:t>年制定的国家标准</a:t>
            </a:r>
            <a:r>
              <a:rPr lang="en-US" altLang="zh-CN" sz="2400" b="0" dirty="0"/>
              <a:t>《</a:t>
            </a:r>
            <a:r>
              <a:rPr lang="zh-CN" altLang="en-US" sz="2400" b="0" dirty="0"/>
              <a:t>信息交换用汉字编码字符集</a:t>
            </a:r>
            <a:r>
              <a:rPr lang="en-US" altLang="zh-CN" sz="2400" b="0" dirty="0">
                <a:latin typeface="Arial" panose="020B0604020202020204" pitchFamily="34" charset="0"/>
              </a:rPr>
              <a:t>·</a:t>
            </a:r>
            <a:r>
              <a:rPr lang="zh-CN" altLang="en-US" sz="2400" b="0" dirty="0"/>
              <a:t>基本集</a:t>
            </a:r>
            <a:r>
              <a:rPr lang="en-US" altLang="zh-CN" sz="2400" b="0" dirty="0"/>
              <a:t>》</a:t>
            </a:r>
            <a:r>
              <a:rPr lang="zh-CN" altLang="en-US" sz="2400" b="0" dirty="0"/>
              <a:t>（</a:t>
            </a:r>
            <a:r>
              <a:rPr lang="en-US" altLang="zh-CN" sz="2400" b="0" dirty="0"/>
              <a:t>GB2312-80</a:t>
            </a:r>
            <a:r>
              <a:rPr lang="zh-CN" altLang="en-US" sz="2400" b="0" dirty="0"/>
              <a:t>）修订的国标码。</a:t>
            </a:r>
          </a:p>
          <a:p>
            <a:pPr eaLnBrk="1" hangingPunct="1"/>
            <a:r>
              <a:rPr lang="zh-CN" altLang="en-US" sz="2400" b="0" dirty="0"/>
              <a:t>该字符集共收录了</a:t>
            </a:r>
            <a:r>
              <a:rPr lang="en-US" altLang="zh-CN" sz="2400" b="0" dirty="0"/>
              <a:t>6763</a:t>
            </a:r>
            <a:r>
              <a:rPr lang="zh-CN" altLang="en-US" sz="2400" b="0" dirty="0"/>
              <a:t>个汉字和</a:t>
            </a:r>
            <a:r>
              <a:rPr lang="en-US" altLang="zh-CN" sz="2400" b="0" dirty="0"/>
              <a:t>682</a:t>
            </a:r>
            <a:r>
              <a:rPr lang="zh-CN" altLang="en-US" sz="2400" b="0" dirty="0"/>
              <a:t>个图形符号。</a:t>
            </a:r>
            <a:r>
              <a:rPr lang="en-US" altLang="zh-CN" sz="2400" b="0" dirty="0"/>
              <a:t>6763</a:t>
            </a:r>
            <a:r>
              <a:rPr lang="zh-CN" altLang="en-US" sz="2400" b="0" dirty="0"/>
              <a:t>个汉字按其使用频率和用途，又可分为一级常用汉字</a:t>
            </a:r>
            <a:r>
              <a:rPr lang="en-US" altLang="zh-CN" sz="2400" b="0" dirty="0"/>
              <a:t>3755</a:t>
            </a:r>
            <a:r>
              <a:rPr lang="zh-CN" altLang="en-US" sz="2400" b="0" dirty="0"/>
              <a:t>个，二级次常用汉字</a:t>
            </a:r>
            <a:r>
              <a:rPr lang="en-US" altLang="zh-CN" sz="2400" b="0" dirty="0"/>
              <a:t>3008</a:t>
            </a:r>
            <a:r>
              <a:rPr lang="zh-CN" altLang="en-US" sz="2400" b="0" dirty="0"/>
              <a:t>个。其中一级汉字按拼音字母顺序排列，二级汉字按偏旁部首排列。</a:t>
            </a:r>
          </a:p>
          <a:p>
            <a:pPr eaLnBrk="1" hangingPunct="1"/>
            <a:r>
              <a:rPr lang="zh-CN" altLang="en-US" sz="2400" b="0" u="sng" dirty="0">
                <a:solidFill>
                  <a:srgbClr val="FF0000"/>
                </a:solidFill>
              </a:rPr>
              <a:t>采用两个字节对每个汉字进行编码</a:t>
            </a:r>
            <a:r>
              <a:rPr lang="zh-CN" altLang="en-US" sz="2400" b="0" dirty="0"/>
              <a:t>，每个字节各取七位，这样可对</a:t>
            </a:r>
            <a:r>
              <a:rPr lang="en-US" altLang="zh-CN" sz="2400" b="0" dirty="0"/>
              <a:t>128×128</a:t>
            </a:r>
            <a:r>
              <a:rPr lang="zh-CN" altLang="en-US" sz="2400" b="0" dirty="0"/>
              <a:t>＝</a:t>
            </a:r>
            <a:r>
              <a:rPr lang="en-US" altLang="zh-CN" sz="2400" b="0" dirty="0"/>
              <a:t>16384</a:t>
            </a:r>
            <a:r>
              <a:rPr lang="zh-CN" altLang="en-US" sz="2400" b="0" dirty="0"/>
              <a:t>个字符进行编码。</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9874"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79875" name="Rectangle 3"/>
          <p:cNvSpPr>
            <a:spLocks noGrp="1"/>
          </p:cNvSpPr>
          <p:nvPr>
            <p:ph idx="1"/>
          </p:nvPr>
        </p:nvSpPr>
        <p:spPr>
          <a:xfrm>
            <a:off x="665163" y="1125538"/>
            <a:ext cx="6745287" cy="4121150"/>
          </a:xfrm>
        </p:spPr>
        <p:txBody>
          <a:bodyPr wrap="square" lIns="91440" tIns="45720" rIns="91440" bIns="45720" anchor="t" anchorCtr="0"/>
          <a:lstStyle/>
          <a:p>
            <a:pPr marL="269875" indent="-269875" eaLnBrk="1" hangingPunct="1"/>
            <a:r>
              <a:rPr lang="zh-CN" altLang="en-US" sz="2400" dirty="0">
                <a:solidFill>
                  <a:schemeClr val="hlink"/>
                </a:solidFill>
              </a:rPr>
              <a:t>两种典型的数字编码：</a:t>
            </a:r>
          </a:p>
          <a:p>
            <a:pPr marL="719455" lvl="1" indent="-269875" eaLnBrk="1" hangingPunct="1"/>
            <a:r>
              <a:rPr lang="zh-CN" altLang="en-US" dirty="0">
                <a:solidFill>
                  <a:srgbClr val="FF0000"/>
                </a:solidFill>
              </a:rPr>
              <a:t>区位码：</a:t>
            </a:r>
            <a:r>
              <a:rPr lang="zh-CN" altLang="en-US" dirty="0"/>
              <a:t>是将国家标准局公布的</a:t>
            </a:r>
            <a:r>
              <a:rPr lang="en-US" altLang="zh-CN" dirty="0"/>
              <a:t>6763</a:t>
            </a:r>
            <a:r>
              <a:rPr lang="zh-CN" altLang="en-US" dirty="0"/>
              <a:t>个两级汉字分为</a:t>
            </a:r>
            <a:r>
              <a:rPr lang="en-US" altLang="zh-CN" dirty="0">
                <a:solidFill>
                  <a:srgbClr val="008000"/>
                </a:solidFill>
              </a:rPr>
              <a:t>94</a:t>
            </a:r>
            <a:r>
              <a:rPr lang="zh-CN" altLang="en-US" dirty="0">
                <a:solidFill>
                  <a:srgbClr val="008000"/>
                </a:solidFill>
              </a:rPr>
              <a:t>个区，每个区分</a:t>
            </a:r>
            <a:r>
              <a:rPr lang="en-US" altLang="zh-CN" dirty="0">
                <a:solidFill>
                  <a:srgbClr val="008000"/>
                </a:solidFill>
              </a:rPr>
              <a:t>94</a:t>
            </a:r>
            <a:r>
              <a:rPr lang="zh-CN" altLang="en-US" dirty="0">
                <a:solidFill>
                  <a:srgbClr val="008000"/>
                </a:solidFill>
              </a:rPr>
              <a:t>位</a:t>
            </a:r>
            <a:r>
              <a:rPr lang="zh-CN" altLang="en-US" dirty="0"/>
              <a:t>，实际上把汉字表示成二维数组，</a:t>
            </a:r>
            <a:r>
              <a:rPr lang="zh-CN" altLang="en-US" dirty="0">
                <a:solidFill>
                  <a:srgbClr val="008000"/>
                </a:solidFill>
              </a:rPr>
              <a:t>每个汉字在数组中的下标就是区位码</a:t>
            </a:r>
            <a:r>
              <a:rPr lang="zh-CN" altLang="en-US" dirty="0"/>
              <a:t>。例如</a:t>
            </a:r>
            <a:r>
              <a:rPr lang="zh-CN" altLang="en-US" dirty="0">
                <a:latin typeface="Arial" panose="020B0604020202020204" pitchFamily="34" charset="0"/>
              </a:rPr>
              <a:t>“</a:t>
            </a:r>
            <a:r>
              <a:rPr lang="zh-CN" altLang="en-US" dirty="0"/>
              <a:t>中</a:t>
            </a:r>
            <a:r>
              <a:rPr lang="zh-CN" altLang="en-US" dirty="0">
                <a:latin typeface="Arial" panose="020B0604020202020204" pitchFamily="34" charset="0"/>
              </a:rPr>
              <a:t>”</a:t>
            </a:r>
            <a:r>
              <a:rPr lang="zh-CN" altLang="en-US" dirty="0"/>
              <a:t>字位于</a:t>
            </a:r>
            <a:r>
              <a:rPr lang="en-US" altLang="zh-CN" dirty="0"/>
              <a:t>54</a:t>
            </a:r>
            <a:r>
              <a:rPr lang="zh-CN" altLang="en-US" dirty="0"/>
              <a:t>区</a:t>
            </a:r>
            <a:r>
              <a:rPr lang="en-US" altLang="zh-CN" dirty="0"/>
              <a:t>48</a:t>
            </a:r>
            <a:r>
              <a:rPr lang="zh-CN" altLang="en-US" dirty="0"/>
              <a:t>位，</a:t>
            </a:r>
            <a:r>
              <a:rPr lang="zh-CN" altLang="en-US" dirty="0">
                <a:latin typeface="Arial" panose="020B0604020202020204" pitchFamily="34" charset="0"/>
              </a:rPr>
              <a:t>“</a:t>
            </a:r>
            <a:r>
              <a:rPr lang="zh-CN" altLang="en-US" dirty="0"/>
              <a:t>中</a:t>
            </a:r>
            <a:r>
              <a:rPr lang="zh-CN" altLang="en-US" dirty="0">
                <a:latin typeface="Arial" panose="020B0604020202020204" pitchFamily="34" charset="0"/>
              </a:rPr>
              <a:t>”</a:t>
            </a:r>
            <a:r>
              <a:rPr lang="zh-CN" altLang="en-US" dirty="0"/>
              <a:t>字的区位码即为</a:t>
            </a:r>
            <a:r>
              <a:rPr lang="zh-CN" altLang="en-US" dirty="0">
                <a:latin typeface="Arial" panose="020B0604020202020204" pitchFamily="34" charset="0"/>
              </a:rPr>
              <a:t>“</a:t>
            </a:r>
            <a:r>
              <a:rPr lang="en-US" altLang="zh-CN" dirty="0"/>
              <a:t>5448</a:t>
            </a:r>
            <a:r>
              <a:rPr lang="en-US" altLang="zh-CN" dirty="0">
                <a:latin typeface="Arial" panose="020B0604020202020204" pitchFamily="34" charset="0"/>
              </a:rPr>
              <a:t>”</a:t>
            </a:r>
            <a:r>
              <a:rPr lang="zh-CN" altLang="en-US" dirty="0"/>
              <a:t>。</a:t>
            </a:r>
          </a:p>
          <a:p>
            <a:pPr marL="719455" lvl="1" indent="-269875" eaLnBrk="1" hangingPunct="1"/>
            <a:r>
              <a:rPr lang="zh-CN" altLang="en-US" dirty="0">
                <a:solidFill>
                  <a:srgbClr val="FF0000"/>
                </a:solidFill>
              </a:rPr>
              <a:t>国标码：</a:t>
            </a:r>
            <a:r>
              <a:rPr lang="zh-CN" altLang="en-US" dirty="0"/>
              <a:t>将</a:t>
            </a:r>
            <a:r>
              <a:rPr lang="zh-CN" altLang="en-US" dirty="0">
                <a:solidFill>
                  <a:srgbClr val="FF0000"/>
                </a:solidFill>
              </a:rPr>
              <a:t>区位码加</a:t>
            </a:r>
            <a:r>
              <a:rPr lang="en-US" altLang="zh-CN" dirty="0">
                <a:solidFill>
                  <a:srgbClr val="FF0000"/>
                </a:solidFill>
              </a:rPr>
              <a:t>2020H</a:t>
            </a:r>
            <a:r>
              <a:rPr lang="zh-CN" altLang="en-US" dirty="0"/>
              <a:t>，占用两个字节。例如</a:t>
            </a:r>
            <a:r>
              <a:rPr lang="zh-CN" altLang="en-US" dirty="0">
                <a:latin typeface="Arial" panose="020B0604020202020204" pitchFamily="34" charset="0"/>
              </a:rPr>
              <a:t>“</a:t>
            </a:r>
            <a:r>
              <a:rPr lang="zh-CN" altLang="en-US" dirty="0"/>
              <a:t>中</a:t>
            </a:r>
            <a:r>
              <a:rPr lang="zh-CN" altLang="en-US" dirty="0">
                <a:latin typeface="Arial" panose="020B0604020202020204" pitchFamily="34" charset="0"/>
              </a:rPr>
              <a:t>”</a:t>
            </a:r>
            <a:r>
              <a:rPr lang="zh-CN" altLang="en-US" dirty="0"/>
              <a:t>字的国标码为区位码</a:t>
            </a:r>
            <a:r>
              <a:rPr lang="en-US" altLang="zh-CN" dirty="0"/>
              <a:t>5448</a:t>
            </a:r>
            <a:r>
              <a:rPr lang="zh-CN" altLang="en-US" dirty="0"/>
              <a:t>的区码和位码转化为</a:t>
            </a:r>
            <a:r>
              <a:rPr lang="en-US" altLang="zh-CN" dirty="0"/>
              <a:t>16</a:t>
            </a:r>
            <a:r>
              <a:rPr lang="zh-CN" altLang="en-US" dirty="0"/>
              <a:t>进制，为</a:t>
            </a:r>
            <a:r>
              <a:rPr lang="en-US" altLang="zh-CN" dirty="0"/>
              <a:t>3630H</a:t>
            </a:r>
            <a:r>
              <a:rPr lang="zh-CN" altLang="en-US" dirty="0"/>
              <a:t>，再加</a:t>
            </a:r>
            <a:r>
              <a:rPr lang="en-US" altLang="zh-CN" dirty="0"/>
              <a:t>2020H</a:t>
            </a:r>
            <a:r>
              <a:rPr lang="zh-CN" altLang="en-US" dirty="0"/>
              <a:t>得国标码</a:t>
            </a:r>
            <a:r>
              <a:rPr lang="en-US" altLang="zh-CN" dirty="0"/>
              <a:t>5650H</a:t>
            </a:r>
            <a:r>
              <a:rPr lang="zh-CN" altLang="en-US" dirty="0"/>
              <a:t>。</a:t>
            </a:r>
          </a:p>
        </p:txBody>
      </p:sp>
      <p:pic>
        <p:nvPicPr>
          <p:cNvPr id="2" name="图片 1"/>
          <p:cNvPicPr>
            <a:picLocks noChangeAspect="1"/>
          </p:cNvPicPr>
          <p:nvPr/>
        </p:nvPicPr>
        <p:blipFill>
          <a:blip r:embed="rId2"/>
          <a:stretch>
            <a:fillRect/>
          </a:stretch>
        </p:blipFill>
        <p:spPr>
          <a:xfrm>
            <a:off x="3563620" y="5301615"/>
            <a:ext cx="1304925" cy="499110"/>
          </a:xfrm>
          <a:prstGeom prst="rect">
            <a:avLst/>
          </a:prstGeom>
        </p:spPr>
      </p:pic>
      <p:pic>
        <p:nvPicPr>
          <p:cNvPr id="3" name="图片 2"/>
          <p:cNvPicPr>
            <a:picLocks noChangeAspect="1"/>
          </p:cNvPicPr>
          <p:nvPr/>
        </p:nvPicPr>
        <p:blipFill>
          <a:blip r:embed="rId3"/>
          <a:stretch>
            <a:fillRect/>
          </a:stretch>
        </p:blipFill>
        <p:spPr>
          <a:xfrm>
            <a:off x="1619885" y="5373370"/>
            <a:ext cx="1557655" cy="47752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0898"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80899" name="Rectangle 3"/>
          <p:cNvSpPr>
            <a:spLocks noGrp="1"/>
          </p:cNvSpPr>
          <p:nvPr>
            <p:ph idx="1"/>
          </p:nvPr>
        </p:nvSpPr>
        <p:spPr>
          <a:xfrm>
            <a:off x="567055" y="1079500"/>
            <a:ext cx="7425690" cy="4456430"/>
          </a:xfrm>
        </p:spPr>
        <p:txBody>
          <a:bodyPr wrap="square" lIns="91440" tIns="45720" rIns="91440" bIns="45720" anchor="t" anchorCtr="0"/>
          <a:lstStyle/>
          <a:p>
            <a:pPr eaLnBrk="1" hangingPunct="1">
              <a:lnSpc>
                <a:spcPct val="90000"/>
              </a:lnSpc>
              <a:buNone/>
            </a:pPr>
            <a:r>
              <a:rPr lang="en-US" altLang="zh-CN" dirty="0"/>
              <a:t>2</a:t>
            </a:r>
            <a:r>
              <a:rPr lang="zh-CN" altLang="en-US" dirty="0"/>
              <a:t>、汉字内码</a:t>
            </a:r>
          </a:p>
          <a:p>
            <a:pPr eaLnBrk="1" hangingPunct="1">
              <a:lnSpc>
                <a:spcPct val="90000"/>
              </a:lnSpc>
            </a:pPr>
            <a:r>
              <a:rPr lang="zh-CN" altLang="en-US" sz="2400" dirty="0">
                <a:solidFill>
                  <a:srgbClr val="FF0000"/>
                </a:solidFill>
              </a:rPr>
              <a:t>汉字内码是用于汉字信息的存储、交换、检索等操作的机内代码</a:t>
            </a:r>
            <a:r>
              <a:rPr lang="zh-CN" altLang="en-US" sz="2400" dirty="0"/>
              <a:t>，一般采用</a:t>
            </a:r>
            <a:r>
              <a:rPr lang="zh-CN" altLang="en-US" sz="2400" dirty="0">
                <a:solidFill>
                  <a:srgbClr val="006600"/>
                </a:solidFill>
              </a:rPr>
              <a:t>两个字节</a:t>
            </a:r>
            <a:r>
              <a:rPr lang="zh-CN" altLang="en-US" sz="2400" dirty="0"/>
              <a:t>表示。</a:t>
            </a:r>
          </a:p>
          <a:p>
            <a:pPr eaLnBrk="1" hangingPunct="1">
              <a:lnSpc>
                <a:spcPct val="90000"/>
              </a:lnSpc>
            </a:pPr>
            <a:r>
              <a:rPr lang="zh-CN" altLang="en-US" sz="2400" dirty="0"/>
              <a:t>汉字可以通过不同的输入法输入，但其内码在计算机中是唯一的。</a:t>
            </a:r>
          </a:p>
          <a:p>
            <a:pPr eaLnBrk="1" hangingPunct="1">
              <a:lnSpc>
                <a:spcPct val="90000"/>
              </a:lnSpc>
            </a:pPr>
            <a:r>
              <a:rPr lang="zh-CN" altLang="en-US" sz="2400" dirty="0"/>
              <a:t>英文字符的机内代码是七位的</a:t>
            </a:r>
            <a:r>
              <a:rPr lang="en-US" altLang="zh-CN" sz="2400" dirty="0"/>
              <a:t>ASCII</a:t>
            </a:r>
            <a:r>
              <a:rPr lang="zh-CN" altLang="en-US" sz="2400" dirty="0"/>
              <a:t>码，当用一个字节表示时，最高位为</a:t>
            </a:r>
            <a:r>
              <a:rPr lang="zh-CN" altLang="en-US" sz="2400" dirty="0">
                <a:latin typeface="Arial" panose="020B0604020202020204" pitchFamily="34" charset="0"/>
              </a:rPr>
              <a:t>“</a:t>
            </a:r>
            <a:r>
              <a:rPr lang="en-US" altLang="zh-CN" sz="2400" dirty="0"/>
              <a:t>0</a:t>
            </a:r>
            <a:r>
              <a:rPr lang="en-US" altLang="zh-CN" sz="2400" dirty="0">
                <a:latin typeface="Arial" panose="020B0604020202020204" pitchFamily="34" charset="0"/>
              </a:rPr>
              <a:t>”</a:t>
            </a:r>
            <a:r>
              <a:rPr lang="zh-CN" altLang="en-US" sz="2400" dirty="0"/>
              <a:t>。为了与英文字符能相互区别，</a:t>
            </a:r>
            <a:r>
              <a:rPr lang="zh-CN" altLang="en-US" sz="2400" dirty="0">
                <a:solidFill>
                  <a:srgbClr val="006600"/>
                </a:solidFill>
              </a:rPr>
              <a:t>汉字机内代码中两个字节的最高位均规定为</a:t>
            </a:r>
            <a:r>
              <a:rPr lang="zh-CN" altLang="en-US" sz="2400" dirty="0">
                <a:solidFill>
                  <a:srgbClr val="006600"/>
                </a:solidFill>
                <a:latin typeface="Arial" panose="020B0604020202020204" pitchFamily="34" charset="0"/>
              </a:rPr>
              <a:t>“</a:t>
            </a:r>
            <a:r>
              <a:rPr lang="en-US" altLang="zh-CN" sz="2400" dirty="0">
                <a:solidFill>
                  <a:srgbClr val="CC0000"/>
                </a:solidFill>
              </a:rPr>
              <a:t>1</a:t>
            </a:r>
            <a:r>
              <a:rPr lang="en-US" altLang="zh-CN" sz="2400" dirty="0">
                <a:solidFill>
                  <a:srgbClr val="006600"/>
                </a:solidFill>
                <a:latin typeface="Arial" panose="020B0604020202020204" pitchFamily="34" charset="0"/>
              </a:rPr>
              <a:t>”</a:t>
            </a:r>
            <a:r>
              <a:rPr lang="zh-CN" altLang="en-US" sz="2400" dirty="0"/>
              <a:t>。</a:t>
            </a:r>
          </a:p>
          <a:p>
            <a:pPr eaLnBrk="1" hangingPunct="1">
              <a:lnSpc>
                <a:spcPct val="90000"/>
              </a:lnSpc>
            </a:pPr>
            <a:r>
              <a:rPr lang="zh-CN" altLang="en-US" sz="2400" dirty="0">
                <a:solidFill>
                  <a:srgbClr val="FF0000"/>
                </a:solidFill>
              </a:rPr>
              <a:t>机内码等于汉字国标码加上</a:t>
            </a:r>
            <a:r>
              <a:rPr lang="en-US" altLang="zh-CN" sz="2400" dirty="0">
                <a:solidFill>
                  <a:srgbClr val="FF0000"/>
                </a:solidFill>
              </a:rPr>
              <a:t>8080H</a:t>
            </a:r>
            <a:r>
              <a:rPr lang="zh-CN" altLang="en-US" sz="2400" dirty="0"/>
              <a:t>。或</a:t>
            </a:r>
            <a:r>
              <a:rPr lang="zh-CN" altLang="en-US" sz="2400" dirty="0">
                <a:solidFill>
                  <a:srgbClr val="FF0000"/>
                </a:solidFill>
              </a:rPr>
              <a:t>区位码</a:t>
            </a:r>
            <a:r>
              <a:rPr lang="en-US" altLang="zh-CN" sz="2400" dirty="0">
                <a:solidFill>
                  <a:srgbClr val="FF0000"/>
                </a:solidFill>
              </a:rPr>
              <a:t>+A0A0H</a:t>
            </a:r>
            <a:endParaRPr lang="zh-CN" altLang="en-US" sz="2400" dirty="0">
              <a:solidFill>
                <a:srgbClr val="FF0000"/>
              </a:solidFill>
            </a:endParaRPr>
          </a:p>
          <a:p>
            <a:pPr marL="0" indent="0" eaLnBrk="1" hangingPunct="1">
              <a:lnSpc>
                <a:spcPct val="90000"/>
              </a:lnSpc>
              <a:buNone/>
            </a:pPr>
            <a:endParaRPr lang="zh-CN" altLang="en-US" sz="2400" dirty="0"/>
          </a:p>
          <a:p>
            <a:pPr marL="0" indent="0" eaLnBrk="1" hangingPunct="1">
              <a:lnSpc>
                <a:spcPct val="90000"/>
              </a:lnSpc>
              <a:buNone/>
            </a:pPr>
            <a:r>
              <a:rPr lang="zh-CN" altLang="en-US" sz="2400" dirty="0"/>
              <a:t>例如</a:t>
            </a:r>
            <a:r>
              <a:rPr lang="zh-CN" altLang="en-GB" sz="2400" dirty="0">
                <a:latin typeface="Arial" panose="020B0604020202020204" pitchFamily="34" charset="0"/>
              </a:rPr>
              <a:t>“</a:t>
            </a:r>
            <a:r>
              <a:rPr lang="zh-CN" altLang="en-US" sz="2400" dirty="0"/>
              <a:t>中</a:t>
            </a:r>
            <a:r>
              <a:rPr lang="zh-CN" altLang="en-GB" sz="2400" dirty="0">
                <a:latin typeface="Arial" panose="020B0604020202020204" pitchFamily="34" charset="0"/>
              </a:rPr>
              <a:t>”</a:t>
            </a:r>
            <a:r>
              <a:rPr lang="zh-CN" altLang="en-US" sz="2400" dirty="0"/>
              <a:t>字国标码</a:t>
            </a:r>
            <a:r>
              <a:rPr lang="en-US" altLang="zh-CN" sz="2400" dirty="0">
                <a:sym typeface="+mn-ea"/>
              </a:rPr>
              <a:t>5650H</a:t>
            </a:r>
            <a:r>
              <a:rPr lang="zh-CN" altLang="en-US" sz="2400" dirty="0">
                <a:sym typeface="+mn-ea"/>
              </a:rPr>
              <a:t>，</a:t>
            </a:r>
            <a:r>
              <a:rPr lang="zh-CN" altLang="en-US" sz="2400" dirty="0"/>
              <a:t>机内码为</a:t>
            </a:r>
            <a:r>
              <a:rPr lang="en-US" altLang="zh-CN" sz="2400" dirty="0"/>
              <a:t>D6D0H</a:t>
            </a:r>
            <a:r>
              <a:rPr lang="zh-CN" altLang="en-US" sz="2400" dirty="0"/>
              <a:t>。</a:t>
            </a:r>
          </a:p>
          <a:p>
            <a:pPr marL="0" indent="0" eaLnBrk="1" hangingPunct="1">
              <a:lnSpc>
                <a:spcPct val="90000"/>
              </a:lnSpc>
              <a:buNone/>
            </a:pPr>
            <a:r>
              <a:rPr lang="zh-CN" altLang="en-US" sz="2400" dirty="0">
                <a:sym typeface="+mn-ea"/>
              </a:rPr>
              <a:t>例如</a:t>
            </a:r>
            <a:r>
              <a:rPr lang="zh-CN" altLang="en-GB" sz="2400" dirty="0">
                <a:latin typeface="Arial" panose="020B0604020202020204" pitchFamily="34" charset="0"/>
                <a:sym typeface="+mn-ea"/>
              </a:rPr>
              <a:t>“国”</a:t>
            </a:r>
            <a:r>
              <a:rPr lang="zh-CN" altLang="en-US" sz="2400" dirty="0">
                <a:sym typeface="+mn-ea"/>
              </a:rPr>
              <a:t>字国标码</a:t>
            </a:r>
            <a:r>
              <a:rPr lang="en-US" altLang="zh-CN" sz="2400" dirty="0">
                <a:sym typeface="+mn-ea"/>
              </a:rPr>
              <a:t>397AH</a:t>
            </a:r>
            <a:r>
              <a:rPr lang="zh-CN" altLang="en-US" sz="2400" dirty="0">
                <a:sym typeface="+mn-ea"/>
              </a:rPr>
              <a:t>，机内码为</a:t>
            </a:r>
            <a:r>
              <a:rPr lang="en-US" altLang="zh-CN" sz="2400" dirty="0">
                <a:sym typeface="+mn-ea"/>
              </a:rPr>
              <a:t>B9FAH</a:t>
            </a:r>
            <a:r>
              <a:rPr lang="zh-CN" altLang="en-US" sz="2400" dirty="0">
                <a:sym typeface="+mn-ea"/>
              </a:rPr>
              <a:t>。</a:t>
            </a:r>
          </a:p>
          <a:p>
            <a:pPr marL="0" indent="0" eaLnBrk="1" hangingPunct="1">
              <a:lnSpc>
                <a:spcPct val="90000"/>
              </a:lnSpc>
              <a:buNone/>
            </a:pPr>
            <a:endParaRPr lang="zh-CN" altLang="en-US" sz="2400" dirty="0"/>
          </a:p>
        </p:txBody>
      </p:sp>
      <p:pic>
        <p:nvPicPr>
          <p:cNvPr id="4" name="图片 3"/>
          <p:cNvPicPr>
            <a:picLocks noChangeAspect="1"/>
          </p:cNvPicPr>
          <p:nvPr/>
        </p:nvPicPr>
        <p:blipFill>
          <a:blip r:embed="rId2"/>
          <a:stretch>
            <a:fillRect/>
          </a:stretch>
        </p:blipFill>
        <p:spPr>
          <a:xfrm>
            <a:off x="2915920" y="6165850"/>
            <a:ext cx="1304925" cy="499110"/>
          </a:xfrm>
          <a:prstGeom prst="rect">
            <a:avLst/>
          </a:prstGeom>
        </p:spPr>
      </p:pic>
      <p:pic>
        <p:nvPicPr>
          <p:cNvPr id="5" name="图片 4"/>
          <p:cNvPicPr>
            <a:picLocks noChangeAspect="1"/>
          </p:cNvPicPr>
          <p:nvPr/>
        </p:nvPicPr>
        <p:blipFill>
          <a:blip r:embed="rId3"/>
          <a:stretch>
            <a:fillRect/>
          </a:stretch>
        </p:blipFill>
        <p:spPr>
          <a:xfrm>
            <a:off x="1259840" y="6237605"/>
            <a:ext cx="1557655" cy="47752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1922" name="Rectangle 6"/>
          <p:cNvSpPr>
            <a:spLocks noGrp="1"/>
          </p:cNvSpPr>
          <p:nvPr>
            <p:ph idx="1"/>
          </p:nvPr>
        </p:nvSpPr>
        <p:spPr>
          <a:xfrm>
            <a:off x="457200" y="1076325"/>
            <a:ext cx="7329488" cy="4514850"/>
          </a:xfrm>
        </p:spPr>
        <p:txBody>
          <a:bodyPr wrap="square" lIns="91440" tIns="45720" rIns="91440" bIns="45720" anchor="t"/>
          <a:lstStyle/>
          <a:p>
            <a:pPr marL="34290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pPr>
            <a:r>
              <a:rPr kumimoji="0" lang="zh-CN" altLang="en-US" sz="2800" b="1" i="0" u="none" strike="noStrike" kern="0" cap="none" spc="0" normalizeH="0" baseline="0" noProof="1">
                <a:solidFill>
                  <a:schemeClr val="tx1"/>
                </a:solidFill>
                <a:latin typeface="+mn-lt"/>
                <a:ea typeface="+mn-ea"/>
                <a:cs typeface="+mn-cs"/>
              </a:rPr>
              <a:t>字符串</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pPr>
            <a:r>
              <a:rPr kumimoji="0" lang="zh-CN" altLang="en-US" sz="2400" b="1" i="0" u="none" strike="noStrike" kern="0" cap="none" spc="0" normalizeH="0" baseline="0" noProof="1">
                <a:solidFill>
                  <a:schemeClr val="tx1"/>
                </a:solidFill>
                <a:latin typeface="+mn-lt"/>
                <a:ea typeface="+mn-ea"/>
                <a:cs typeface="+mn-ea"/>
              </a:rPr>
              <a:t>由字符的</a:t>
            </a:r>
            <a:r>
              <a:rPr kumimoji="0" lang="en-US" altLang="zh-CN" sz="2400" b="1" i="0" u="none" strike="noStrike" kern="0" cap="none" spc="0" normalizeH="0" baseline="0" noProof="1">
                <a:solidFill>
                  <a:schemeClr val="tx1"/>
                </a:solidFill>
                <a:latin typeface="+mn-lt"/>
                <a:ea typeface="+mn-ea"/>
                <a:cs typeface="+mn-ea"/>
              </a:rPr>
              <a:t>ASCII</a:t>
            </a:r>
            <a:r>
              <a:rPr kumimoji="0" lang="zh-CN" altLang="en-US" sz="2400" b="1" i="0" u="none" strike="noStrike" kern="0" cap="none" spc="0" normalizeH="0" baseline="0" noProof="1">
                <a:solidFill>
                  <a:schemeClr val="tx1"/>
                </a:solidFill>
                <a:latin typeface="+mn-lt"/>
                <a:ea typeface="+mn-ea"/>
                <a:cs typeface="+mn-ea"/>
              </a:rPr>
              <a:t>码或者文字的</a:t>
            </a:r>
            <a:r>
              <a:rPr kumimoji="0" lang="en-US" altLang="zh-CN" sz="2400" b="1" i="0" u="none" strike="noStrike" kern="0" cap="none" spc="0" normalizeH="0" baseline="0" noProof="1">
                <a:solidFill>
                  <a:schemeClr val="tx1"/>
                </a:solidFill>
                <a:latin typeface="+mn-lt"/>
                <a:ea typeface="+mn-ea"/>
                <a:cs typeface="+mn-ea"/>
              </a:rPr>
              <a:t>Unicode</a:t>
            </a:r>
            <a:r>
              <a:rPr kumimoji="0" lang="zh-CN" altLang="en-US" sz="2400" b="1" i="0" u="none" strike="noStrike" kern="0" cap="none" spc="0" normalizeH="0" baseline="0" noProof="1">
                <a:solidFill>
                  <a:schemeClr val="tx1"/>
                </a:solidFill>
                <a:latin typeface="+mn-lt"/>
                <a:ea typeface="+mn-ea"/>
                <a:cs typeface="+mn-ea"/>
              </a:rPr>
              <a:t>编码组成，按顺序存放在内存或寄存器中。每个</a:t>
            </a:r>
            <a:r>
              <a:rPr kumimoji="0" lang="en-US" altLang="zh-CN" sz="2400" b="1" i="0" u="none" strike="noStrike" kern="0" cap="none" spc="0" normalizeH="0" baseline="0" noProof="1">
                <a:solidFill>
                  <a:schemeClr val="tx1"/>
                </a:solidFill>
                <a:latin typeface="+mn-lt"/>
                <a:ea typeface="+mn-ea"/>
                <a:cs typeface="+mn-ea"/>
              </a:rPr>
              <a:t>ASCII</a:t>
            </a:r>
            <a:r>
              <a:rPr kumimoji="0" lang="zh-CN" altLang="en-US" sz="2400" b="1" i="0" u="none" strike="noStrike" kern="0" cap="none" spc="0" normalizeH="0" baseline="0" noProof="1">
                <a:solidFill>
                  <a:schemeClr val="tx1"/>
                </a:solidFill>
                <a:latin typeface="+mn-lt"/>
                <a:ea typeface="+mn-ea"/>
                <a:cs typeface="+mn-ea"/>
              </a:rPr>
              <a:t>码字符占</a:t>
            </a:r>
            <a:r>
              <a:rPr kumimoji="0" lang="en-US" altLang="zh-CN" sz="2400" b="1" i="0" u="none" strike="noStrike" kern="0" cap="none" spc="0" normalizeH="0" baseline="0" noProof="1">
                <a:solidFill>
                  <a:schemeClr val="tx1"/>
                </a:solidFill>
                <a:latin typeface="+mn-lt"/>
                <a:ea typeface="+mn-ea"/>
                <a:cs typeface="+mn-ea"/>
              </a:rPr>
              <a:t>1</a:t>
            </a:r>
            <a:r>
              <a:rPr kumimoji="0" lang="zh-CN" altLang="en-US" sz="2400" b="1" i="0" u="none" strike="noStrike" kern="0" cap="none" spc="0" normalizeH="0" baseline="0" noProof="1">
                <a:solidFill>
                  <a:schemeClr val="tx1"/>
                </a:solidFill>
                <a:latin typeface="+mn-lt"/>
                <a:ea typeface="+mn-ea"/>
                <a:cs typeface="+mn-ea"/>
              </a:rPr>
              <a:t>个字节，每个</a:t>
            </a:r>
            <a:r>
              <a:rPr kumimoji="0" lang="en-US" altLang="zh-CN" sz="2400" b="1" i="0" u="none" strike="noStrike" kern="0" cap="none" spc="0" normalizeH="0" baseline="0" noProof="1">
                <a:solidFill>
                  <a:schemeClr val="tx1"/>
                </a:solidFill>
                <a:latin typeface="+mn-lt"/>
                <a:ea typeface="+mn-ea"/>
                <a:cs typeface="+mn-ea"/>
              </a:rPr>
              <a:t>Unicode</a:t>
            </a:r>
            <a:r>
              <a:rPr kumimoji="0" lang="zh-CN" altLang="en-US" sz="2400" b="1" i="0" u="none" strike="noStrike" kern="0" cap="none" spc="0" normalizeH="0" baseline="0" noProof="1">
                <a:solidFill>
                  <a:schemeClr val="tx1"/>
                </a:solidFill>
                <a:latin typeface="+mn-lt"/>
                <a:ea typeface="+mn-ea"/>
                <a:cs typeface="+mn-ea"/>
              </a:rPr>
              <a:t>编码占用</a:t>
            </a:r>
            <a:r>
              <a:rPr kumimoji="0" lang="en-US" altLang="zh-CN" sz="2400" b="1" i="0" u="none" strike="noStrike" kern="0" cap="none" spc="0" normalizeH="0" baseline="0" noProof="1">
                <a:solidFill>
                  <a:schemeClr val="tx1"/>
                </a:solidFill>
                <a:latin typeface="+mn-lt"/>
                <a:ea typeface="+mn-ea"/>
                <a:cs typeface="+mn-ea"/>
              </a:rPr>
              <a:t>2</a:t>
            </a:r>
            <a:r>
              <a:rPr kumimoji="0" lang="zh-CN" altLang="en-US" sz="2400" b="1" i="0" u="none" strike="noStrike" kern="0" cap="none" spc="0" normalizeH="0" baseline="0" noProof="1">
                <a:solidFill>
                  <a:schemeClr val="tx1"/>
                </a:solidFill>
                <a:latin typeface="+mn-lt"/>
                <a:ea typeface="+mn-ea"/>
                <a:cs typeface="+mn-ea"/>
              </a:rPr>
              <a:t>个字节，高位字节补</a:t>
            </a:r>
            <a:r>
              <a:rPr kumimoji="0" lang="en-US" altLang="zh-CN" sz="2400" b="1" i="0" u="none" strike="noStrike" kern="0" cap="none" spc="0" normalizeH="0" baseline="0" noProof="1">
                <a:solidFill>
                  <a:schemeClr val="tx1"/>
                </a:solidFill>
                <a:latin typeface="+mn-lt"/>
                <a:ea typeface="+mn-ea"/>
                <a:cs typeface="+mn-ea"/>
              </a:rPr>
              <a:t>00H</a:t>
            </a:r>
          </a:p>
          <a:p>
            <a:pPr marL="457200" marR="0" lvl="1"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kern="0" cap="none" spc="0" normalizeH="0" baseline="0" noProof="1">
              <a:solidFill>
                <a:schemeClr val="tx1"/>
              </a:solidFill>
              <a:latin typeface="+mn-lt"/>
              <a:ea typeface="+mn-ea"/>
              <a:cs typeface="+mn-ea"/>
            </a:endParaRPr>
          </a:p>
        </p:txBody>
      </p:sp>
      <p:sp>
        <p:nvSpPr>
          <p:cNvPr id="81923" name="Rectangle 8"/>
          <p:cNvSpPr/>
          <p:nvPr/>
        </p:nvSpPr>
        <p:spPr>
          <a:xfrm>
            <a:off x="0" y="2752725"/>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81924" name="Object 2"/>
          <p:cNvGraphicFramePr/>
          <p:nvPr/>
        </p:nvGraphicFramePr>
        <p:xfrm>
          <a:off x="2970213" y="3508375"/>
          <a:ext cx="2303462" cy="2082800"/>
        </p:xfrm>
        <a:graphic>
          <a:graphicData uri="http://schemas.openxmlformats.org/presentationml/2006/ole">
            <mc:AlternateContent xmlns:mc="http://schemas.openxmlformats.org/markup-compatibility/2006">
              <mc:Choice xmlns:v="urn:schemas-microsoft-com:vml" Requires="v">
                <p:oleObj r:id="rId2" imgW="2235200" imgH="2020570" progId="Visio.Drawing.11">
                  <p:embed/>
                </p:oleObj>
              </mc:Choice>
              <mc:Fallback>
                <p:oleObj r:id="rId2" imgW="2235200" imgH="2020570" progId="Visio.Drawing.11">
                  <p:embed/>
                  <p:pic>
                    <p:nvPicPr>
                      <p:cNvPr id="0" name="图片 3091"/>
                      <p:cNvPicPr/>
                      <p:nvPr/>
                    </p:nvPicPr>
                    <p:blipFill>
                      <a:blip r:embed="rId3">
                        <a:clrChange>
                          <a:clrFrom>
                            <a:srgbClr val="E8EEF7"/>
                          </a:clrFrom>
                          <a:clrTo>
                            <a:srgbClr val="FFFF00"/>
                          </a:clrTo>
                        </a:clrChange>
                      </a:blip>
                      <a:stretch>
                        <a:fillRect/>
                      </a:stretch>
                    </p:blipFill>
                    <p:spPr>
                      <a:xfrm>
                        <a:off x="2970213" y="3508375"/>
                        <a:ext cx="2303462" cy="2082800"/>
                      </a:xfrm>
                      <a:prstGeom prst="rect">
                        <a:avLst/>
                      </a:prstGeom>
                      <a:noFill/>
                      <a:ln w="38100">
                        <a:noFill/>
                        <a:miter/>
                      </a:ln>
                    </p:spPr>
                  </p:pic>
                </p:oleObj>
              </mc:Fallback>
            </mc:AlternateContent>
          </a:graphicData>
        </a:graphic>
      </p:graphicFrame>
      <p:sp>
        <p:nvSpPr>
          <p:cNvPr id="81925"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2" name="文本框 1"/>
          <p:cNvSpPr txBox="1"/>
          <p:nvPr/>
        </p:nvSpPr>
        <p:spPr>
          <a:xfrm>
            <a:off x="641350" y="5962650"/>
            <a:ext cx="6915150" cy="460375"/>
          </a:xfrm>
          <a:prstGeom prst="rect">
            <a:avLst/>
          </a:prstGeom>
          <a:noFill/>
          <a:ln w="9525">
            <a:noFill/>
          </a:ln>
        </p:spPr>
        <p:txBody>
          <a:bodyPr wrap="none" anchor="t" anchorCtr="0">
            <a:spAutoFit/>
          </a:bodyPr>
          <a:lstStyle/>
          <a:p>
            <a:r>
              <a:rPr lang="zh-CN" altLang="zh-CN" dirty="0">
                <a:solidFill>
                  <a:srgbClr val="FF0000"/>
                </a:solidFill>
                <a:latin typeface="黑体" panose="02010609060101010101" pitchFamily="2" charset="-122"/>
                <a:ea typeface="黑体" panose="02010609060101010101" pitchFamily="2" charset="-122"/>
              </a:rPr>
              <a:t>英文字符（串）和汉字字符（串）的区别是什么？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2946" name="Rectangle 2"/>
          <p:cNvSpPr>
            <a:spLocks noGrp="1"/>
          </p:cNvSpPr>
          <p:nvPr>
            <p:ph type="title"/>
          </p:nvPr>
        </p:nvSpPr>
        <p:spPr/>
        <p:txBody>
          <a:bodyPr wrap="square" lIns="91440" tIns="45720" rIns="91440" bIns="45720" anchor="ctr" anchorCtr="0"/>
          <a:lstStyle/>
          <a:p>
            <a:pPr eaLnBrk="1" hangingPunct="1"/>
            <a:r>
              <a:rPr lang="zh-CN" altLang="en-US" dirty="0"/>
              <a:t>二、汉字编码</a:t>
            </a:r>
          </a:p>
        </p:txBody>
      </p:sp>
      <p:sp>
        <p:nvSpPr>
          <p:cNvPr id="82947" name="Rectangle 3"/>
          <p:cNvSpPr>
            <a:spLocks noGrp="1"/>
          </p:cNvSpPr>
          <p:nvPr>
            <p:ph idx="1"/>
          </p:nvPr>
        </p:nvSpPr>
        <p:spPr>
          <a:xfrm>
            <a:off x="566738" y="1079500"/>
            <a:ext cx="7142162" cy="4249738"/>
          </a:xfrm>
        </p:spPr>
        <p:txBody>
          <a:bodyPr wrap="square" lIns="91440" tIns="45720" rIns="91440" bIns="45720" anchor="t" anchorCtr="0"/>
          <a:lstStyle/>
          <a:p>
            <a:pPr eaLnBrk="1" hangingPunct="1">
              <a:lnSpc>
                <a:spcPct val="90000"/>
              </a:lnSpc>
              <a:buNone/>
            </a:pPr>
            <a:r>
              <a:rPr lang="en-US" altLang="zh-CN" dirty="0"/>
              <a:t>3</a:t>
            </a:r>
            <a:r>
              <a:rPr lang="zh-CN" altLang="en-US" dirty="0"/>
              <a:t>、汉字字形码</a:t>
            </a:r>
          </a:p>
          <a:p>
            <a:pPr eaLnBrk="1" hangingPunct="1">
              <a:lnSpc>
                <a:spcPct val="90000"/>
              </a:lnSpc>
            </a:pPr>
            <a:r>
              <a:rPr lang="zh-CN" altLang="en-US" sz="2400" dirty="0"/>
              <a:t>汉字字形码是将汉字字形经过点阵数字化后形成的一串二进制数，用于汉字的显示和打印。</a:t>
            </a:r>
          </a:p>
          <a:p>
            <a:pPr eaLnBrk="1" hangingPunct="1">
              <a:lnSpc>
                <a:spcPct val="90000"/>
              </a:lnSpc>
            </a:pPr>
            <a:r>
              <a:rPr lang="zh-CN" altLang="en-US" sz="2400" dirty="0"/>
              <a:t>根据汉字输出的要求不同，点阵有以下几种：</a:t>
            </a:r>
          </a:p>
          <a:p>
            <a:pPr lvl="1" eaLnBrk="1" hangingPunct="1">
              <a:lnSpc>
                <a:spcPct val="90000"/>
              </a:lnSpc>
            </a:pPr>
            <a:r>
              <a:rPr lang="zh-CN" altLang="en-US" dirty="0"/>
              <a:t>简易型汉字：</a:t>
            </a:r>
            <a:r>
              <a:rPr lang="en-US" altLang="zh-CN" dirty="0"/>
              <a:t>16</a:t>
            </a:r>
            <a:r>
              <a:rPr lang="en-GB" altLang="zh-CN" dirty="0"/>
              <a:t>×</a:t>
            </a:r>
            <a:r>
              <a:rPr lang="en-US" altLang="zh-CN" dirty="0"/>
              <a:t>16</a:t>
            </a:r>
            <a:r>
              <a:rPr lang="zh-CN" altLang="en-US" dirty="0"/>
              <a:t>， </a:t>
            </a:r>
            <a:r>
              <a:rPr lang="en-US" altLang="zh-CN" dirty="0"/>
              <a:t>32</a:t>
            </a:r>
            <a:r>
              <a:rPr lang="zh-CN" altLang="en-US" dirty="0"/>
              <a:t>字节</a:t>
            </a:r>
            <a:r>
              <a:rPr lang="en-US" altLang="zh-CN" dirty="0"/>
              <a:t>/</a:t>
            </a:r>
            <a:r>
              <a:rPr lang="zh-CN" altLang="en-US" dirty="0"/>
              <a:t>汉字</a:t>
            </a:r>
          </a:p>
          <a:p>
            <a:pPr lvl="1" eaLnBrk="1" hangingPunct="1">
              <a:lnSpc>
                <a:spcPct val="90000"/>
              </a:lnSpc>
            </a:pPr>
            <a:r>
              <a:rPr lang="zh-CN" altLang="en-US" dirty="0"/>
              <a:t>普通型汉字：</a:t>
            </a:r>
            <a:r>
              <a:rPr lang="en-US" altLang="zh-CN" dirty="0"/>
              <a:t>24</a:t>
            </a:r>
            <a:r>
              <a:rPr lang="en-GB" altLang="zh-CN" dirty="0"/>
              <a:t>×</a:t>
            </a:r>
            <a:r>
              <a:rPr lang="en-US" altLang="zh-CN" dirty="0"/>
              <a:t>24</a:t>
            </a:r>
            <a:r>
              <a:rPr lang="zh-CN" altLang="en-US" dirty="0"/>
              <a:t>， </a:t>
            </a:r>
            <a:r>
              <a:rPr lang="en-US" altLang="zh-CN" dirty="0"/>
              <a:t>72</a:t>
            </a:r>
            <a:r>
              <a:rPr lang="zh-CN" altLang="en-US" dirty="0"/>
              <a:t>字节</a:t>
            </a:r>
            <a:r>
              <a:rPr lang="en-US" altLang="zh-CN" dirty="0"/>
              <a:t>/</a:t>
            </a:r>
            <a:r>
              <a:rPr lang="zh-CN" altLang="en-US" dirty="0"/>
              <a:t>汉字</a:t>
            </a:r>
          </a:p>
          <a:p>
            <a:pPr lvl="1" eaLnBrk="1" hangingPunct="1">
              <a:lnSpc>
                <a:spcPct val="90000"/>
              </a:lnSpc>
            </a:pPr>
            <a:r>
              <a:rPr lang="zh-CN" altLang="en-US" dirty="0"/>
              <a:t>提高型汉字：</a:t>
            </a:r>
            <a:r>
              <a:rPr lang="en-US" altLang="zh-CN" dirty="0"/>
              <a:t>32</a:t>
            </a:r>
            <a:r>
              <a:rPr lang="en-GB" altLang="zh-CN" dirty="0"/>
              <a:t>×</a:t>
            </a:r>
            <a:r>
              <a:rPr lang="en-US" altLang="zh-CN" dirty="0"/>
              <a:t>32</a:t>
            </a:r>
            <a:r>
              <a:rPr lang="zh-CN" altLang="en-US" dirty="0"/>
              <a:t>，</a:t>
            </a:r>
            <a:r>
              <a:rPr lang="en-US" altLang="zh-CN" dirty="0"/>
              <a:t>128</a:t>
            </a:r>
            <a:r>
              <a:rPr lang="zh-CN" altLang="en-US" dirty="0"/>
              <a:t>字节</a:t>
            </a:r>
            <a:r>
              <a:rPr lang="en-US" altLang="zh-CN" dirty="0"/>
              <a:t>/</a:t>
            </a:r>
            <a:r>
              <a:rPr lang="zh-CN" altLang="en-US" dirty="0"/>
              <a:t>汉字。</a:t>
            </a:r>
          </a:p>
          <a:p>
            <a:pPr eaLnBrk="1" hangingPunct="1">
              <a:lnSpc>
                <a:spcPct val="90000"/>
              </a:lnSpc>
            </a:pPr>
            <a:r>
              <a:rPr lang="zh-CN" altLang="en-US" sz="2400" dirty="0">
                <a:solidFill>
                  <a:srgbClr val="FF0000"/>
                </a:solidFill>
              </a:rPr>
              <a:t>汉字字库：</a:t>
            </a:r>
            <a:endParaRPr lang="en-US" altLang="zh-CN" sz="2400" dirty="0">
              <a:solidFill>
                <a:srgbClr val="FF0000"/>
              </a:solidFill>
            </a:endParaRPr>
          </a:p>
          <a:p>
            <a:pPr eaLnBrk="1" hangingPunct="1">
              <a:lnSpc>
                <a:spcPct val="90000"/>
              </a:lnSpc>
              <a:buNone/>
            </a:pPr>
            <a:r>
              <a:rPr lang="en-US" altLang="zh-CN" sz="2400" dirty="0">
                <a:solidFill>
                  <a:srgbClr val="FF0000"/>
                </a:solidFill>
              </a:rPr>
              <a:t>  </a:t>
            </a:r>
            <a:r>
              <a:rPr lang="zh-CN" altLang="en-US" sz="2400" dirty="0"/>
              <a:t>将所有汉字的字模点阵代码</a:t>
            </a:r>
            <a:endParaRPr lang="en-US" altLang="zh-CN" sz="2400" dirty="0"/>
          </a:p>
          <a:p>
            <a:pPr eaLnBrk="1" hangingPunct="1">
              <a:lnSpc>
                <a:spcPct val="90000"/>
              </a:lnSpc>
              <a:buNone/>
            </a:pPr>
            <a:r>
              <a:rPr lang="en-US" altLang="zh-CN" sz="2400" dirty="0"/>
              <a:t>  </a:t>
            </a:r>
            <a:r>
              <a:rPr lang="zh-CN" altLang="en-US" sz="2400" dirty="0"/>
              <a:t>按内码顺序集中起来，构成</a:t>
            </a:r>
            <a:endParaRPr lang="en-US" altLang="zh-CN" sz="2400" dirty="0"/>
          </a:p>
          <a:p>
            <a:pPr eaLnBrk="1" hangingPunct="1">
              <a:lnSpc>
                <a:spcPct val="90000"/>
              </a:lnSpc>
              <a:buNone/>
            </a:pPr>
            <a:r>
              <a:rPr lang="en-US" altLang="zh-CN" sz="2400" dirty="0"/>
              <a:t>  </a:t>
            </a:r>
            <a:r>
              <a:rPr lang="zh-CN" altLang="en-US" sz="2400" dirty="0"/>
              <a:t>了汉字库。 </a:t>
            </a:r>
          </a:p>
        </p:txBody>
      </p:sp>
      <p:pic>
        <p:nvPicPr>
          <p:cNvPr id="82948" name="图片 1"/>
          <p:cNvPicPr>
            <a:picLocks noChangeAspect="1"/>
          </p:cNvPicPr>
          <p:nvPr/>
        </p:nvPicPr>
        <p:blipFill>
          <a:blip r:embed="rId2"/>
          <a:stretch>
            <a:fillRect/>
          </a:stretch>
        </p:blipFill>
        <p:spPr>
          <a:xfrm>
            <a:off x="5292725" y="3860800"/>
            <a:ext cx="2855913" cy="2724150"/>
          </a:xfrm>
          <a:prstGeom prst="rect">
            <a:avLst/>
          </a:prstGeom>
          <a:noFill/>
          <a:ln w="9525">
            <a:noFill/>
          </a:ln>
        </p:spPr>
      </p:pic>
      <p:sp>
        <p:nvSpPr>
          <p:cNvPr id="82949" name="文本框 2"/>
          <p:cNvSpPr txBox="1"/>
          <p:nvPr/>
        </p:nvSpPr>
        <p:spPr>
          <a:xfrm>
            <a:off x="8101013" y="3860800"/>
            <a:ext cx="804862" cy="2773363"/>
          </a:xfrm>
          <a:prstGeom prst="rect">
            <a:avLst/>
          </a:prstGeom>
          <a:noFill/>
          <a:ln w="9525">
            <a:noFill/>
          </a:ln>
        </p:spPr>
        <p:txBody>
          <a:bodyPr wrap="square" anchor="t" anchorCtr="0">
            <a:spAutoFit/>
          </a:bodyPr>
          <a:lstStyle/>
          <a:p>
            <a:r>
              <a:rPr lang="zh-CN" altLang="en-US" sz="1100">
                <a:latin typeface="黑体" panose="02010609060101010101" pitchFamily="2" charset="-122"/>
                <a:ea typeface="黑体" panose="02010609060101010101" pitchFamily="2" charset="-122"/>
              </a:rPr>
              <a:t>08H,20H,08H,28H,7FH,FCH,08H,20H,01H,10H,1FH,F8H,11H,10H,11H,10H,11H,14H,FFH,FEH,01H,00H,02H,80H,02H,80H,04H,60H,18H,1CH,60H,08H</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78</a:t>
            </a:fld>
            <a:endParaRPr lang="en-US" altLang="zh-CN" sz="1000" b="0" dirty="0">
              <a:solidFill>
                <a:schemeClr val="bg1"/>
              </a:solidFill>
              <a:latin typeface="Verdana" panose="020B0604030504040204" pitchFamily="34" charset="0"/>
              <a:ea typeface="宋体" panose="02010600030101010101" pitchFamily="2" charset="-122"/>
            </a:endParaRPr>
          </a:p>
        </p:txBody>
      </p:sp>
      <p:grpSp>
        <p:nvGrpSpPr>
          <p:cNvPr id="2" name="Group 2"/>
          <p:cNvGrpSpPr/>
          <p:nvPr/>
        </p:nvGrpSpPr>
        <p:grpSpPr>
          <a:xfrm>
            <a:off x="2627313" y="981075"/>
            <a:ext cx="4248150" cy="2085975"/>
            <a:chOff x="1655" y="527"/>
            <a:chExt cx="2676" cy="1314"/>
          </a:xfrm>
        </p:grpSpPr>
        <p:sp>
          <p:nvSpPr>
            <p:cNvPr id="83971" name="Rectangle 3"/>
            <p:cNvSpPr/>
            <p:nvPr/>
          </p:nvSpPr>
          <p:spPr>
            <a:xfrm>
              <a:off x="1882" y="527"/>
              <a:ext cx="1724" cy="45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汉字输入码</a:t>
              </a:r>
            </a:p>
          </p:txBody>
        </p:sp>
        <p:sp>
          <p:nvSpPr>
            <p:cNvPr id="83972" name="Rectangle 4"/>
            <p:cNvSpPr/>
            <p:nvPr/>
          </p:nvSpPr>
          <p:spPr>
            <a:xfrm>
              <a:off x="1655" y="1388"/>
              <a:ext cx="2177" cy="45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汉字交换码（国标码）</a:t>
              </a:r>
            </a:p>
          </p:txBody>
        </p:sp>
        <p:cxnSp>
          <p:nvCxnSpPr>
            <p:cNvPr id="83973" name="AutoShape 5"/>
            <p:cNvCxnSpPr>
              <a:stCxn id="83971" idx="2"/>
              <a:endCxn id="83972" idx="0"/>
            </p:cNvCxnSpPr>
            <p:nvPr/>
          </p:nvCxnSpPr>
          <p:spPr>
            <a:xfrm>
              <a:off x="2744" y="980"/>
              <a:ext cx="0" cy="408"/>
            </a:xfrm>
            <a:prstGeom prst="straightConnector1">
              <a:avLst/>
            </a:prstGeom>
            <a:ln w="9525" cap="flat" cmpd="sng">
              <a:solidFill>
                <a:schemeClr val="tx1"/>
              </a:solidFill>
              <a:prstDash val="solid"/>
              <a:round/>
              <a:headEnd type="none" w="med" len="med"/>
              <a:tailEnd type="triangle" w="med" len="med"/>
            </a:ln>
          </p:spPr>
        </p:cxnSp>
        <p:sp>
          <p:nvSpPr>
            <p:cNvPr id="83974" name="Text Box 6"/>
            <p:cNvSpPr txBox="1"/>
            <p:nvPr/>
          </p:nvSpPr>
          <p:spPr>
            <a:xfrm>
              <a:off x="2789" y="1025"/>
              <a:ext cx="1542" cy="288"/>
            </a:xfrm>
            <a:prstGeom prst="rect">
              <a:avLst/>
            </a:prstGeom>
            <a:noFill/>
            <a:ln w="9525">
              <a:noFill/>
            </a:ln>
          </p:spPr>
          <p:txBody>
            <a:bodyPr anchor="t" anchorCtr="0">
              <a:spAutoFit/>
            </a:bodyPr>
            <a:lstStyle/>
            <a:p>
              <a:pPr>
                <a:spcBef>
                  <a:spcPct val="50000"/>
                </a:spcBef>
              </a:pPr>
              <a:r>
                <a:rPr lang="zh-CN" altLang="en-US" dirty="0">
                  <a:solidFill>
                    <a:srgbClr val="FF0000"/>
                  </a:solidFill>
                  <a:latin typeface="黑体" panose="02010609060101010101" pitchFamily="2" charset="-122"/>
                  <a:ea typeface="黑体" panose="02010609060101010101" pitchFamily="2" charset="-122"/>
                </a:rPr>
                <a:t>汉字输入法程序</a:t>
              </a:r>
            </a:p>
          </p:txBody>
        </p:sp>
      </p:grpSp>
      <p:grpSp>
        <p:nvGrpSpPr>
          <p:cNvPr id="3" name="Group 7"/>
          <p:cNvGrpSpPr/>
          <p:nvPr/>
        </p:nvGrpSpPr>
        <p:grpSpPr>
          <a:xfrm>
            <a:off x="1763713" y="4435475"/>
            <a:ext cx="5257800" cy="1970088"/>
            <a:chOff x="1111" y="2703"/>
            <a:chExt cx="3312" cy="1241"/>
          </a:xfrm>
        </p:grpSpPr>
        <p:cxnSp>
          <p:nvCxnSpPr>
            <p:cNvPr id="83976" name="AutoShape 8"/>
            <p:cNvCxnSpPr>
              <a:stCxn id="83985" idx="2"/>
              <a:endCxn id="83978" idx="0"/>
            </p:cNvCxnSpPr>
            <p:nvPr/>
          </p:nvCxnSpPr>
          <p:spPr>
            <a:xfrm>
              <a:off x="2744" y="2703"/>
              <a:ext cx="0" cy="410"/>
            </a:xfrm>
            <a:prstGeom prst="straightConnector1">
              <a:avLst/>
            </a:prstGeom>
            <a:ln w="9525" cap="flat" cmpd="sng">
              <a:solidFill>
                <a:schemeClr val="tx1"/>
              </a:solidFill>
              <a:prstDash val="solid"/>
              <a:round/>
              <a:headEnd type="none" w="med" len="med"/>
              <a:tailEnd type="triangle" w="med" len="med"/>
            </a:ln>
          </p:spPr>
        </p:cxnSp>
        <p:grpSp>
          <p:nvGrpSpPr>
            <p:cNvPr id="83977" name="Group 9"/>
            <p:cNvGrpSpPr/>
            <p:nvPr/>
          </p:nvGrpSpPr>
          <p:grpSpPr>
            <a:xfrm>
              <a:off x="1111" y="2749"/>
              <a:ext cx="3312" cy="1195"/>
              <a:chOff x="1111" y="2749"/>
              <a:chExt cx="3312" cy="1195"/>
            </a:xfrm>
          </p:grpSpPr>
          <p:sp>
            <p:nvSpPr>
              <p:cNvPr id="83978" name="Rectangle 10"/>
              <p:cNvSpPr/>
              <p:nvPr/>
            </p:nvSpPr>
            <p:spPr>
              <a:xfrm>
                <a:off x="1927" y="3113"/>
                <a:ext cx="1633" cy="45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汉字字形码</a:t>
                </a:r>
              </a:p>
            </p:txBody>
          </p:sp>
          <p:sp>
            <p:nvSpPr>
              <p:cNvPr id="83979" name="Line 11"/>
              <p:cNvSpPr/>
              <p:nvPr/>
            </p:nvSpPr>
            <p:spPr>
              <a:xfrm>
                <a:off x="2199" y="3566"/>
                <a:ext cx="0" cy="362"/>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83980" name="Line 12"/>
              <p:cNvSpPr/>
              <p:nvPr/>
            </p:nvSpPr>
            <p:spPr>
              <a:xfrm>
                <a:off x="3288" y="3566"/>
                <a:ext cx="0" cy="362"/>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83981" name="Text Box 13"/>
              <p:cNvSpPr txBox="1"/>
              <p:nvPr/>
            </p:nvSpPr>
            <p:spPr>
              <a:xfrm>
                <a:off x="2835" y="2749"/>
                <a:ext cx="1542" cy="288"/>
              </a:xfrm>
              <a:prstGeom prst="rect">
                <a:avLst/>
              </a:prstGeom>
              <a:noFill/>
              <a:ln w="9525">
                <a:noFill/>
              </a:ln>
            </p:spPr>
            <p:txBody>
              <a:bodyPr anchor="t" anchorCtr="0">
                <a:spAutoFit/>
              </a:bodyPr>
              <a:lstStyle/>
              <a:p>
                <a:pPr>
                  <a:spcBef>
                    <a:spcPct val="50000"/>
                  </a:spcBef>
                </a:pPr>
                <a:r>
                  <a:rPr lang="zh-CN" altLang="en-US" dirty="0">
                    <a:solidFill>
                      <a:srgbClr val="FF0000"/>
                    </a:solidFill>
                    <a:latin typeface="黑体" panose="02010609060101010101" pitchFamily="2" charset="-122"/>
                    <a:ea typeface="黑体" panose="02010609060101010101" pitchFamily="2" charset="-122"/>
                  </a:rPr>
                  <a:t>字形检索程序</a:t>
                </a:r>
              </a:p>
            </p:txBody>
          </p:sp>
          <p:sp>
            <p:nvSpPr>
              <p:cNvPr id="83982" name="Text Box 14"/>
              <p:cNvSpPr txBox="1"/>
              <p:nvPr/>
            </p:nvSpPr>
            <p:spPr>
              <a:xfrm>
                <a:off x="1111" y="3656"/>
                <a:ext cx="953" cy="288"/>
              </a:xfrm>
              <a:prstGeom prst="rect">
                <a:avLst/>
              </a:prstGeom>
              <a:noFill/>
              <a:ln w="9525">
                <a:noFill/>
              </a:ln>
            </p:spPr>
            <p:txBody>
              <a:bodyPr anchor="t" anchorCtr="0">
                <a:spAutoFit/>
              </a:bodyPr>
              <a:lstStyle/>
              <a:p>
                <a:pPr>
                  <a:spcBef>
                    <a:spcPct val="50000"/>
                  </a:spcBef>
                </a:pPr>
                <a:r>
                  <a:rPr lang="zh-CN" altLang="en-US" dirty="0">
                    <a:solidFill>
                      <a:srgbClr val="008000"/>
                    </a:solidFill>
                    <a:latin typeface="黑体" panose="02010609060101010101" pitchFamily="2" charset="-122"/>
                    <a:ea typeface="黑体" panose="02010609060101010101" pitchFamily="2" charset="-122"/>
                  </a:rPr>
                  <a:t>汉字显示</a:t>
                </a:r>
              </a:p>
            </p:txBody>
          </p:sp>
          <p:sp>
            <p:nvSpPr>
              <p:cNvPr id="83983" name="Text Box 15"/>
              <p:cNvSpPr txBox="1"/>
              <p:nvPr/>
            </p:nvSpPr>
            <p:spPr>
              <a:xfrm>
                <a:off x="3470" y="3656"/>
                <a:ext cx="953" cy="288"/>
              </a:xfrm>
              <a:prstGeom prst="rect">
                <a:avLst/>
              </a:prstGeom>
              <a:noFill/>
              <a:ln w="9525">
                <a:noFill/>
              </a:ln>
            </p:spPr>
            <p:txBody>
              <a:bodyPr anchor="t" anchorCtr="0">
                <a:spAutoFit/>
              </a:bodyPr>
              <a:lstStyle/>
              <a:p>
                <a:pPr>
                  <a:spcBef>
                    <a:spcPct val="50000"/>
                  </a:spcBef>
                </a:pPr>
                <a:r>
                  <a:rPr lang="zh-CN" altLang="en-US" dirty="0">
                    <a:solidFill>
                      <a:srgbClr val="008000"/>
                    </a:solidFill>
                    <a:latin typeface="黑体" panose="02010609060101010101" pitchFamily="2" charset="-122"/>
                    <a:ea typeface="黑体" panose="02010609060101010101" pitchFamily="2" charset="-122"/>
                  </a:rPr>
                  <a:t>汉字打印</a:t>
                </a:r>
              </a:p>
            </p:txBody>
          </p:sp>
        </p:grpSp>
      </p:grpSp>
      <p:grpSp>
        <p:nvGrpSpPr>
          <p:cNvPr id="5" name="Group 16"/>
          <p:cNvGrpSpPr/>
          <p:nvPr/>
        </p:nvGrpSpPr>
        <p:grpSpPr>
          <a:xfrm>
            <a:off x="3059113" y="3067050"/>
            <a:ext cx="3168650" cy="1368425"/>
            <a:chOff x="1927" y="1841"/>
            <a:chExt cx="1996" cy="862"/>
          </a:xfrm>
        </p:grpSpPr>
        <p:sp>
          <p:nvSpPr>
            <p:cNvPr id="83985" name="Rectangle 17"/>
            <p:cNvSpPr/>
            <p:nvPr/>
          </p:nvSpPr>
          <p:spPr>
            <a:xfrm>
              <a:off x="1927" y="2250"/>
              <a:ext cx="1633" cy="45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汉字内码</a:t>
              </a:r>
            </a:p>
          </p:txBody>
        </p:sp>
        <p:cxnSp>
          <p:nvCxnSpPr>
            <p:cNvPr id="83986" name="AutoShape 18"/>
            <p:cNvCxnSpPr>
              <a:stCxn id="83972" idx="2"/>
              <a:endCxn id="83985" idx="0"/>
            </p:cNvCxnSpPr>
            <p:nvPr/>
          </p:nvCxnSpPr>
          <p:spPr>
            <a:xfrm>
              <a:off x="2744" y="1841"/>
              <a:ext cx="0" cy="409"/>
            </a:xfrm>
            <a:prstGeom prst="straightConnector1">
              <a:avLst/>
            </a:prstGeom>
            <a:ln w="9525" cap="flat" cmpd="sng">
              <a:solidFill>
                <a:schemeClr val="tx1"/>
              </a:solidFill>
              <a:prstDash val="solid"/>
              <a:round/>
              <a:headEnd type="none" w="med" len="med"/>
              <a:tailEnd type="triangle" w="med" len="med"/>
            </a:ln>
          </p:spPr>
        </p:cxnSp>
        <p:sp>
          <p:nvSpPr>
            <p:cNvPr id="83987" name="Text Box 19"/>
            <p:cNvSpPr txBox="1"/>
            <p:nvPr/>
          </p:nvSpPr>
          <p:spPr>
            <a:xfrm>
              <a:off x="2880" y="1888"/>
              <a:ext cx="1043" cy="288"/>
            </a:xfrm>
            <a:prstGeom prst="rect">
              <a:avLst/>
            </a:prstGeom>
            <a:noFill/>
            <a:ln w="9525">
              <a:noFill/>
            </a:ln>
          </p:spPr>
          <p:txBody>
            <a:bodyPr anchor="t" anchorCtr="0">
              <a:spAutoFit/>
            </a:bodyPr>
            <a:lstStyle/>
            <a:p>
              <a:pPr>
                <a:spcBef>
                  <a:spcPct val="50000"/>
                </a:spcBef>
              </a:pPr>
              <a:r>
                <a:rPr lang="zh-CN" altLang="en-US" dirty="0">
                  <a:solidFill>
                    <a:srgbClr val="FF0000"/>
                  </a:solidFill>
                  <a:latin typeface="黑体" panose="02010609060101010101" pitchFamily="2" charset="-122"/>
                  <a:ea typeface="黑体" panose="02010609060101010101" pitchFamily="2" charset="-122"/>
                </a:rPr>
                <a:t>＋</a:t>
              </a:r>
              <a:r>
                <a:rPr lang="en-US" altLang="zh-CN" dirty="0">
                  <a:solidFill>
                    <a:srgbClr val="FF0000"/>
                  </a:solidFill>
                  <a:latin typeface="黑体" panose="02010609060101010101" pitchFamily="2" charset="-122"/>
                  <a:ea typeface="黑体" panose="02010609060101010101" pitchFamily="2" charset="-122"/>
                </a:rPr>
                <a:t>8080H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4994" name="Rectangle 2"/>
          <p:cNvSpPr>
            <a:spLocks noGrp="1"/>
          </p:cNvSpPr>
          <p:nvPr>
            <p:ph type="title"/>
          </p:nvPr>
        </p:nvSpPr>
        <p:spPr/>
        <p:txBody>
          <a:bodyPr wrap="square" lIns="91440" tIns="45720" rIns="91440" bIns="45720" anchor="ctr" anchorCtr="0"/>
          <a:lstStyle/>
          <a:p>
            <a:pPr eaLnBrk="1" hangingPunct="1"/>
            <a:r>
              <a:rPr lang="en-US" altLang="zh-CN" dirty="0"/>
              <a:t>2.6 </a:t>
            </a:r>
            <a:r>
              <a:rPr lang="zh-CN" altLang="en-US" dirty="0"/>
              <a:t>校验码</a:t>
            </a:r>
          </a:p>
        </p:txBody>
      </p:sp>
      <p:grpSp>
        <p:nvGrpSpPr>
          <p:cNvPr id="84995" name="Group 5"/>
          <p:cNvGrpSpPr/>
          <p:nvPr/>
        </p:nvGrpSpPr>
        <p:grpSpPr>
          <a:xfrm>
            <a:off x="1647825" y="1376363"/>
            <a:ext cx="4724400" cy="685800"/>
            <a:chOff x="1296" y="1824"/>
            <a:chExt cx="2976" cy="432"/>
          </a:xfrm>
        </p:grpSpPr>
        <p:sp>
          <p:nvSpPr>
            <p:cNvPr id="167942" name="AutoShape 6"/>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67943" name="AutoShape 7"/>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4998" name="Text Box 8"/>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2" action="ppaction://hlinksldjump"/>
                </a:rPr>
                <a:t>校验码概述</a:t>
              </a:r>
              <a:endParaRPr lang="zh-CN" altLang="en-US" dirty="0">
                <a:latin typeface="黑体" panose="02010609060101010101" pitchFamily="2" charset="-122"/>
                <a:ea typeface="黑体" panose="02010609060101010101" pitchFamily="2" charset="-122"/>
              </a:endParaRPr>
            </a:p>
          </p:txBody>
        </p:sp>
        <p:sp>
          <p:nvSpPr>
            <p:cNvPr id="84999" name="Text Box 9"/>
            <p:cNvSpPr txBox="1"/>
            <p:nvPr/>
          </p:nvSpPr>
          <p:spPr>
            <a:xfrm>
              <a:off x="1351" y="1874"/>
              <a:ext cx="308" cy="288"/>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一</a:t>
              </a:r>
            </a:p>
          </p:txBody>
        </p:sp>
      </p:grpSp>
      <p:grpSp>
        <p:nvGrpSpPr>
          <p:cNvPr id="85000" name="Group 10"/>
          <p:cNvGrpSpPr/>
          <p:nvPr/>
        </p:nvGrpSpPr>
        <p:grpSpPr>
          <a:xfrm>
            <a:off x="1647825" y="2214563"/>
            <a:ext cx="4724400" cy="685800"/>
            <a:chOff x="1296" y="1824"/>
            <a:chExt cx="2976" cy="432"/>
          </a:xfrm>
        </p:grpSpPr>
        <p:sp>
          <p:nvSpPr>
            <p:cNvPr id="167947" name="AutoShape 11"/>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67948" name="AutoShape 12"/>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5003" name="Text Box 13"/>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3" action="ppaction://hlinksldjump"/>
                </a:rPr>
                <a:t>奇偶校验码</a:t>
              </a:r>
              <a:endParaRPr lang="zh-CN" altLang="en-US" dirty="0">
                <a:latin typeface="黑体" panose="02010609060101010101" pitchFamily="2" charset="-122"/>
                <a:ea typeface="黑体" panose="02010609060101010101" pitchFamily="2" charset="-122"/>
              </a:endParaRPr>
            </a:p>
          </p:txBody>
        </p:sp>
        <p:sp>
          <p:nvSpPr>
            <p:cNvPr id="85004" name="Text Box 14"/>
            <p:cNvSpPr txBox="1"/>
            <p:nvPr/>
          </p:nvSpPr>
          <p:spPr>
            <a:xfrm>
              <a:off x="1351" y="1874"/>
              <a:ext cx="308" cy="288"/>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二</a:t>
              </a:r>
            </a:p>
          </p:txBody>
        </p:sp>
      </p:grpSp>
      <p:grpSp>
        <p:nvGrpSpPr>
          <p:cNvPr id="85005" name="Group 15"/>
          <p:cNvGrpSpPr/>
          <p:nvPr/>
        </p:nvGrpSpPr>
        <p:grpSpPr>
          <a:xfrm>
            <a:off x="1647825" y="3052763"/>
            <a:ext cx="4724400" cy="685800"/>
            <a:chOff x="1296" y="1824"/>
            <a:chExt cx="2976" cy="432"/>
          </a:xfrm>
        </p:grpSpPr>
        <p:sp>
          <p:nvSpPr>
            <p:cNvPr id="167952" name="AutoShape 16"/>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67953" name="AutoShape 17"/>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5008" name="Text Box 18"/>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rPr>
                <a:t>   </a:t>
              </a:r>
              <a:r>
                <a:rPr lang="zh-CN" altLang="en-US" dirty="0">
                  <a:latin typeface="黑体" panose="02010609060101010101" pitchFamily="2" charset="-122"/>
                  <a:ea typeface="黑体" panose="02010609060101010101" pitchFamily="2" charset="-122"/>
                  <a:hlinkClick r:id="rId4" action="ppaction://hlinksldjump"/>
                </a:rPr>
                <a:t>海明校验码</a:t>
              </a:r>
              <a:endParaRPr lang="zh-CN" altLang="en-US" dirty="0">
                <a:latin typeface="黑体" panose="02010609060101010101" pitchFamily="2" charset="-122"/>
                <a:ea typeface="黑体" panose="02010609060101010101" pitchFamily="2" charset="-122"/>
              </a:endParaRPr>
            </a:p>
          </p:txBody>
        </p:sp>
        <p:sp>
          <p:nvSpPr>
            <p:cNvPr id="85009" name="Text Box 19"/>
            <p:cNvSpPr txBox="1"/>
            <p:nvPr/>
          </p:nvSpPr>
          <p:spPr>
            <a:xfrm>
              <a:off x="1351" y="1874"/>
              <a:ext cx="308" cy="288"/>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三</a:t>
              </a:r>
            </a:p>
          </p:txBody>
        </p:sp>
      </p:grpSp>
      <p:grpSp>
        <p:nvGrpSpPr>
          <p:cNvPr id="85010" name="Group 20"/>
          <p:cNvGrpSpPr/>
          <p:nvPr/>
        </p:nvGrpSpPr>
        <p:grpSpPr>
          <a:xfrm>
            <a:off x="1647825" y="3967163"/>
            <a:ext cx="4724400" cy="685800"/>
            <a:chOff x="1296" y="1824"/>
            <a:chExt cx="2976" cy="432"/>
          </a:xfrm>
        </p:grpSpPr>
        <p:sp>
          <p:nvSpPr>
            <p:cNvPr id="167957" name="AutoShape 21"/>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167958" name="AutoShape 22"/>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2" charset="-122"/>
                <a:ea typeface="黑体" panose="02010609060101010101" pitchFamily="2" charset="-122"/>
                <a:cs typeface="+mn-cs"/>
              </a:endParaRPr>
            </a:p>
          </p:txBody>
        </p:sp>
        <p:sp>
          <p:nvSpPr>
            <p:cNvPr id="85013" name="Text Box 23"/>
            <p:cNvSpPr txBox="1"/>
            <p:nvPr/>
          </p:nvSpPr>
          <p:spPr>
            <a:xfrm>
              <a:off x="1680" y="1934"/>
              <a:ext cx="2160" cy="288"/>
            </a:xfrm>
            <a:prstGeom prst="rect">
              <a:avLst/>
            </a:prstGeom>
            <a:noFill/>
            <a:ln w="9525">
              <a:noFill/>
            </a:ln>
          </p:spPr>
          <p:txBody>
            <a:bodyPr anchor="t" anchorCtr="0">
              <a:spAutoFit/>
            </a:bodyPr>
            <a:lstStyle/>
            <a:p>
              <a:pPr eaLnBrk="0" hangingPunct="0"/>
              <a:r>
                <a:rPr lang="en-US" altLang="zh-CN" dirty="0">
                  <a:latin typeface="黑体" panose="02010609060101010101" pitchFamily="2" charset="-122"/>
                  <a:ea typeface="黑体" panose="02010609060101010101" pitchFamily="2" charset="-122"/>
                  <a:hlinkClick r:id="rId5" action="ppaction://hlinksldjump"/>
                </a:rPr>
                <a:t>   CRC</a:t>
              </a:r>
              <a:r>
                <a:rPr lang="zh-CN" altLang="en-US" dirty="0">
                  <a:latin typeface="黑体" panose="02010609060101010101" pitchFamily="2" charset="-122"/>
                  <a:ea typeface="黑体" panose="02010609060101010101" pitchFamily="2" charset="-122"/>
                  <a:hlinkClick r:id="rId5" action="ppaction://hlinksldjump"/>
                </a:rPr>
                <a:t>校验码</a:t>
              </a:r>
              <a:endParaRPr lang="zh-CN" altLang="en-US" dirty="0">
                <a:latin typeface="黑体" panose="02010609060101010101" pitchFamily="2" charset="-122"/>
                <a:ea typeface="黑体" panose="02010609060101010101" pitchFamily="2" charset="-122"/>
              </a:endParaRPr>
            </a:p>
          </p:txBody>
        </p:sp>
        <p:sp>
          <p:nvSpPr>
            <p:cNvPr id="85014" name="Text Box 24"/>
            <p:cNvSpPr txBox="1"/>
            <p:nvPr/>
          </p:nvSpPr>
          <p:spPr>
            <a:xfrm>
              <a:off x="1351" y="1874"/>
              <a:ext cx="308" cy="288"/>
            </a:xfrm>
            <a:prstGeom prst="rect">
              <a:avLst/>
            </a:prstGeom>
            <a:noFill/>
            <a:ln w="9525">
              <a:noFill/>
            </a:ln>
          </p:spPr>
          <p:txBody>
            <a:bodyPr wrap="none" anchor="t" anchorCtr="0">
              <a:spAutoFit/>
            </a:bodyPr>
            <a:lstStyle/>
            <a:p>
              <a:pPr algn="ctr" eaLnBrk="0" hangingPunct="0"/>
              <a:r>
                <a:rPr lang="zh-CN" altLang="en-US" dirty="0">
                  <a:solidFill>
                    <a:schemeClr val="bg1"/>
                  </a:solidFill>
                  <a:latin typeface="黑体" panose="02010609060101010101" pitchFamily="2" charset="-122"/>
                  <a:ea typeface="黑体" panose="02010609060101010101" pitchFamily="2" charset="-122"/>
                </a:rPr>
                <a:t>四</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2290" name="Rectangle 2"/>
          <p:cNvSpPr>
            <a:spLocks noGrp="1"/>
          </p:cNvSpPr>
          <p:nvPr>
            <p:ph type="title"/>
          </p:nvPr>
        </p:nvSpPr>
        <p:spPr/>
        <p:txBody>
          <a:bodyPr wrap="square" lIns="91440" tIns="45720" rIns="91440" bIns="45720" anchor="ctr" anchorCtr="0"/>
          <a:lstStyle/>
          <a:p>
            <a:pPr eaLnBrk="1" hangingPunct="1"/>
            <a:r>
              <a:rPr lang="zh-CN" altLang="en-US" dirty="0"/>
              <a:t>（</a:t>
            </a:r>
            <a:r>
              <a:rPr lang="en-US" altLang="zh-CN" dirty="0"/>
              <a:t>1</a:t>
            </a:r>
            <a:r>
              <a:rPr lang="zh-CN" altLang="en-US" dirty="0"/>
              <a:t>）常用的几种数制的对应关系</a:t>
            </a:r>
          </a:p>
        </p:txBody>
      </p:sp>
      <p:graphicFrame>
        <p:nvGraphicFramePr>
          <p:cNvPr id="90226" name="Group 114"/>
          <p:cNvGraphicFramePr>
            <a:graphicFrameLocks noGrp="1"/>
          </p:cNvGraphicFramePr>
          <p:nvPr>
            <p:ph idx="1"/>
          </p:nvPr>
        </p:nvGraphicFramePr>
        <p:xfrm>
          <a:off x="533400" y="1268413"/>
          <a:ext cx="7340600" cy="4465640"/>
        </p:xfrm>
        <a:graphic>
          <a:graphicData uri="http://schemas.openxmlformats.org/drawingml/2006/table">
            <a:tbl>
              <a:tblPr/>
              <a:tblGrid>
                <a:gridCol w="977900">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698500">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gridCol w="977900">
                  <a:extLst>
                    <a:ext uri="{9D8B030D-6E8A-4147-A177-3AD203B41FA5}">
                      <a16:colId xmlns:a16="http://schemas.microsoft.com/office/drawing/2014/main" val="20005"/>
                    </a:ext>
                  </a:extLst>
                </a:gridCol>
                <a:gridCol w="977900">
                  <a:extLst>
                    <a:ext uri="{9D8B030D-6E8A-4147-A177-3AD203B41FA5}">
                      <a16:colId xmlns:a16="http://schemas.microsoft.com/office/drawing/2014/main" val="20006"/>
                    </a:ext>
                  </a:extLst>
                </a:gridCol>
                <a:gridCol w="698500">
                  <a:extLst>
                    <a:ext uri="{9D8B030D-6E8A-4147-A177-3AD203B41FA5}">
                      <a16:colId xmlns:a16="http://schemas.microsoft.com/office/drawing/2014/main" val="20007"/>
                    </a:ext>
                  </a:extLst>
                </a:gridCol>
              </a:tblGrid>
              <a:tr h="736600">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十进制 </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二进制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八进制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十六进制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十进制 </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二进制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八进制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十六</a:t>
                      </a:r>
                    </a:p>
                    <a:p>
                      <a:pPr marL="0" marR="0" lvl="0" indent="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zh-CN" altLang="en-US" sz="2000" b="1" i="0" u="none" strike="noStrike" cap="none" normalizeH="0" baseline="0">
                          <a:ln>
                            <a:noFill/>
                          </a:ln>
                          <a:solidFill>
                            <a:srgbClr val="333333"/>
                          </a:solidFill>
                          <a:effectLst/>
                          <a:latin typeface="黑体" panose="02010609060101010101" pitchFamily="2" charset="-122"/>
                          <a:ea typeface="黑体" panose="02010609060101010101" pitchFamily="2" charset="-122"/>
                          <a:cs typeface="Arial" panose="020B0604020202020204" pitchFamily="34" charset="0"/>
                        </a:rPr>
                        <a:t>进制</a:t>
                      </a: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8</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8</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1"/>
                  </a:ext>
                </a:extLst>
              </a:tr>
              <a:tr h="412750">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9</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9</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2"/>
                  </a:ext>
                </a:extLst>
              </a:tr>
              <a:tr h="414338">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2</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0010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2</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A</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3"/>
                  </a:ext>
                </a:extLst>
              </a:tr>
              <a:tr h="415925">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3</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0011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3</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B</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4"/>
                  </a:ext>
                </a:extLst>
              </a:tr>
              <a:tr h="414338">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4</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4</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12</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C</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5"/>
                  </a:ext>
                </a:extLst>
              </a:tr>
              <a:tr h="414338">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5</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0101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5</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13</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D</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6"/>
                  </a:ext>
                </a:extLst>
              </a:tr>
              <a:tr h="412750">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6</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0110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6</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14</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E</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7"/>
                  </a:ext>
                </a:extLst>
              </a:tr>
              <a:tr h="415925">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7</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0111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15</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1111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F</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8"/>
                  </a:ext>
                </a:extLst>
              </a:tr>
              <a:tr h="414338">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endParaRPr kumimoji="0" lang="zh-CN"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endParaRPr kumimoji="0" lang="zh-CN"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endParaRPr kumimoji="0" lang="zh-CN"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endParaRPr kumimoji="0" lang="zh-CN"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16</a:t>
                      </a:r>
                    </a:p>
                  </a:txBody>
                  <a:tcP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E5E5"/>
                    </a:solidFill>
                  </a:tcPr>
                </a:tc>
                <a:tc>
                  <a:txBody>
                    <a:bodyPr/>
                    <a:lstStyle/>
                    <a:p>
                      <a:pPr marL="342900" marR="0" lvl="0" indent="-342900" algn="ctr" defTabSz="914400" rtl="0" eaLnBrk="1" fontAlgn="base" latinLnBrk="0" hangingPunct="1">
                        <a:spcBef>
                          <a:spcPct val="0"/>
                        </a:spcBef>
                        <a:spcAft>
                          <a:spcPct val="0"/>
                        </a:spcAft>
                        <a:buClr>
                          <a:schemeClr val="bg1"/>
                        </a:buClr>
                        <a:buSzTx/>
                        <a:buFont typeface="Wingdings" panose="05000000000000000000" pitchFamily="2" charset="2"/>
                        <a:buNone/>
                      </a:pPr>
                      <a:r>
                        <a:rPr kumimoji="0" lang="en-US" altLang="zh-CN" sz="1600" b="1" i="0" u="none" strike="noStrike" cap="none" normalizeH="0" baseline="0">
                          <a:ln>
                            <a:noFill/>
                          </a:ln>
                          <a:solidFill>
                            <a:schemeClr val="tx1"/>
                          </a:solidFill>
                          <a:effectLst/>
                          <a:latin typeface="黑体" panose="02010609060101010101" pitchFamily="2" charset="-122"/>
                          <a:ea typeface="黑体" panose="02010609060101010101" pitchFamily="2" charset="-122"/>
                          <a:cs typeface="Arial" panose="020B0604020202020204" pitchFamily="34" charset="0"/>
                        </a:rPr>
                        <a:t>10</a:t>
                      </a:r>
                    </a:p>
                  </a:txBody>
                  <a:tcP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E5E5"/>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6018" name="Rectangle 2"/>
          <p:cNvSpPr>
            <a:spLocks noGrp="1"/>
          </p:cNvSpPr>
          <p:nvPr>
            <p:ph type="title"/>
          </p:nvPr>
        </p:nvSpPr>
        <p:spPr/>
        <p:txBody>
          <a:bodyPr wrap="square" lIns="91440" tIns="45720" rIns="91440" bIns="45720" anchor="ctr" anchorCtr="0"/>
          <a:lstStyle/>
          <a:p>
            <a:pPr eaLnBrk="1" hangingPunct="1"/>
            <a:r>
              <a:rPr lang="en-US" altLang="zh-CN" dirty="0"/>
              <a:t>2.6  </a:t>
            </a:r>
            <a:r>
              <a:rPr lang="zh-CN" altLang="en-US" dirty="0"/>
              <a:t>校验码</a:t>
            </a:r>
          </a:p>
        </p:txBody>
      </p:sp>
      <p:sp>
        <p:nvSpPr>
          <p:cNvPr id="86019" name="Rectangle 3"/>
          <p:cNvSpPr>
            <a:spLocks noGrp="1"/>
          </p:cNvSpPr>
          <p:nvPr>
            <p:ph idx="1"/>
          </p:nvPr>
        </p:nvSpPr>
        <p:spPr>
          <a:xfrm>
            <a:off x="566738" y="1079500"/>
            <a:ext cx="6943725" cy="4392613"/>
          </a:xfrm>
        </p:spPr>
        <p:txBody>
          <a:bodyPr wrap="square" lIns="91440" tIns="45720" rIns="91440" bIns="45720" anchor="t" anchorCtr="0"/>
          <a:lstStyle/>
          <a:p>
            <a:pPr eaLnBrk="1" hangingPunct="1">
              <a:lnSpc>
                <a:spcPct val="90000"/>
              </a:lnSpc>
            </a:pPr>
            <a:r>
              <a:rPr lang="en-GB" altLang="zh-CN" sz="2400" b="0" dirty="0">
                <a:solidFill>
                  <a:srgbClr val="008000"/>
                </a:solidFill>
              </a:rPr>
              <a:t>1</a:t>
            </a:r>
            <a:r>
              <a:rPr lang="zh-CN" altLang="en-GB" sz="2400" b="0" dirty="0">
                <a:solidFill>
                  <a:srgbClr val="008000"/>
                </a:solidFill>
              </a:rPr>
              <a:t>、校验码定义</a:t>
            </a:r>
            <a:r>
              <a:rPr lang="zh-CN" altLang="en-GB" sz="2400" b="0" dirty="0"/>
              <a:t>：是一种具有发现某些错误或自动改正错误能力的一种数据编码方法。</a:t>
            </a:r>
          </a:p>
          <a:p>
            <a:pPr eaLnBrk="1" hangingPunct="1">
              <a:lnSpc>
                <a:spcPct val="90000"/>
              </a:lnSpc>
            </a:pPr>
            <a:r>
              <a:rPr lang="en-GB" altLang="zh-CN" sz="2400" b="0" dirty="0">
                <a:solidFill>
                  <a:srgbClr val="008000"/>
                </a:solidFill>
              </a:rPr>
              <a:t>2</a:t>
            </a:r>
            <a:r>
              <a:rPr lang="zh-CN" altLang="en-GB" sz="2400" b="0" dirty="0">
                <a:solidFill>
                  <a:srgbClr val="008000"/>
                </a:solidFill>
              </a:rPr>
              <a:t>、校验码目的：</a:t>
            </a:r>
            <a:r>
              <a:rPr lang="zh-CN" altLang="en-GB" sz="2400" b="0" dirty="0"/>
              <a:t>用于</a:t>
            </a:r>
            <a:r>
              <a:rPr lang="zh-CN" altLang="en-GB" sz="2400" b="0" dirty="0">
                <a:solidFill>
                  <a:srgbClr val="FF0000"/>
                </a:solidFill>
              </a:rPr>
              <a:t>检查或纠正</a:t>
            </a:r>
            <a:r>
              <a:rPr lang="zh-CN" altLang="en-GB" sz="2400" b="0" dirty="0"/>
              <a:t>在存取、读写和传送数据的过程中可能出现的</a:t>
            </a:r>
            <a:r>
              <a:rPr lang="zh-CN" altLang="en-GB" sz="2400" b="0" dirty="0">
                <a:solidFill>
                  <a:srgbClr val="FF0000"/>
                </a:solidFill>
              </a:rPr>
              <a:t>错误</a:t>
            </a:r>
            <a:r>
              <a:rPr lang="zh-CN" altLang="en-GB" sz="2400" b="0" dirty="0"/>
              <a:t>。</a:t>
            </a:r>
          </a:p>
          <a:p>
            <a:pPr eaLnBrk="1" hangingPunct="1">
              <a:lnSpc>
                <a:spcPct val="90000"/>
              </a:lnSpc>
            </a:pPr>
            <a:r>
              <a:rPr lang="en-GB" altLang="zh-CN" sz="2400" b="0" dirty="0">
                <a:solidFill>
                  <a:srgbClr val="008000"/>
                </a:solidFill>
              </a:rPr>
              <a:t>3</a:t>
            </a:r>
            <a:r>
              <a:rPr lang="zh-CN" altLang="en-GB" sz="2400" b="0" dirty="0">
                <a:solidFill>
                  <a:srgbClr val="008000"/>
                </a:solidFill>
              </a:rPr>
              <a:t>、校验码的基本思想：</a:t>
            </a:r>
            <a:r>
              <a:rPr lang="zh-CN" altLang="en-GB" sz="2400" b="0" dirty="0">
                <a:latin typeface="Arial" panose="020B0604020202020204" pitchFamily="34" charset="0"/>
              </a:rPr>
              <a:t>“</a:t>
            </a:r>
            <a:r>
              <a:rPr lang="zh-CN" altLang="en-GB" sz="2400" b="0" dirty="0"/>
              <a:t>冗余校验</a:t>
            </a:r>
            <a:r>
              <a:rPr lang="zh-CN" altLang="en-GB" sz="2400" b="0" dirty="0">
                <a:latin typeface="Arial" panose="020B0604020202020204" pitchFamily="34" charset="0"/>
              </a:rPr>
              <a:t>”</a:t>
            </a:r>
            <a:r>
              <a:rPr lang="zh-CN" altLang="en-GB" sz="2400" b="0" dirty="0"/>
              <a:t>，即通过在有效信息代码的基础上，添加一些冗余位来构成整个校验码。</a:t>
            </a:r>
          </a:p>
          <a:p>
            <a:pPr eaLnBrk="1" hangingPunct="1">
              <a:lnSpc>
                <a:spcPct val="90000"/>
              </a:lnSpc>
            </a:pPr>
            <a:r>
              <a:rPr lang="en-GB" altLang="zh-CN" sz="2400" b="0" dirty="0">
                <a:solidFill>
                  <a:srgbClr val="008000"/>
                </a:solidFill>
              </a:rPr>
              <a:t>4</a:t>
            </a:r>
            <a:r>
              <a:rPr lang="zh-CN" altLang="en-GB" sz="2400" b="0" dirty="0">
                <a:solidFill>
                  <a:srgbClr val="008000"/>
                </a:solidFill>
              </a:rPr>
              <a:t>、校验码的构成：</a:t>
            </a:r>
            <a:r>
              <a:rPr lang="zh-CN" altLang="en-GB" sz="2400" b="0" dirty="0"/>
              <a:t>有效信息＋校验位（由有效信息产生的冗余位）</a:t>
            </a:r>
            <a:endParaRPr lang="zh-CN" altLang="en-US" sz="2400" b="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7042" name="Rectangle 2"/>
          <p:cNvSpPr>
            <a:spLocks noGrp="1"/>
          </p:cNvSpPr>
          <p:nvPr>
            <p:ph type="title"/>
          </p:nvPr>
        </p:nvSpPr>
        <p:spPr>
          <a:xfrm>
            <a:off x="1143000" y="428625"/>
            <a:ext cx="6705600" cy="563563"/>
          </a:xfrm>
        </p:spPr>
        <p:txBody>
          <a:bodyPr wrap="square" lIns="91440" tIns="45720" rIns="91440" bIns="45720" anchor="ctr" anchorCtr="0"/>
          <a:lstStyle/>
          <a:p>
            <a:pPr eaLnBrk="1" hangingPunct="1"/>
            <a:r>
              <a:rPr lang="en-US" altLang="zh-CN" dirty="0"/>
              <a:t>2.6  </a:t>
            </a:r>
            <a:r>
              <a:rPr lang="zh-CN" altLang="en-US" dirty="0"/>
              <a:t>校验码</a:t>
            </a:r>
          </a:p>
        </p:txBody>
      </p:sp>
      <p:sp>
        <p:nvSpPr>
          <p:cNvPr id="87043" name="Rectangle 3"/>
          <p:cNvSpPr>
            <a:spLocks noGrp="1"/>
          </p:cNvSpPr>
          <p:nvPr>
            <p:ph idx="1"/>
          </p:nvPr>
        </p:nvSpPr>
        <p:spPr>
          <a:xfrm>
            <a:off x="285750" y="1357313"/>
            <a:ext cx="7558088" cy="825500"/>
          </a:xfrm>
        </p:spPr>
        <p:txBody>
          <a:bodyPr wrap="square" lIns="91440" tIns="45720" rIns="91440" bIns="45720" anchor="t" anchorCtr="0"/>
          <a:lstStyle/>
          <a:p>
            <a:pPr eaLnBrk="1" hangingPunct="1"/>
            <a:r>
              <a:rPr lang="en-GB" altLang="zh-CN" dirty="0">
                <a:solidFill>
                  <a:srgbClr val="008000"/>
                </a:solidFill>
              </a:rPr>
              <a:t>5</a:t>
            </a:r>
            <a:r>
              <a:rPr lang="zh-CN" altLang="en-GB" dirty="0">
                <a:solidFill>
                  <a:srgbClr val="008000"/>
                </a:solidFill>
              </a:rPr>
              <a:t>、校验过程：</a:t>
            </a:r>
          </a:p>
        </p:txBody>
      </p:sp>
      <p:sp>
        <p:nvSpPr>
          <p:cNvPr id="169988" name="Rectangle 4"/>
          <p:cNvSpPr/>
          <p:nvPr/>
        </p:nvSpPr>
        <p:spPr>
          <a:xfrm>
            <a:off x="438150" y="3201988"/>
            <a:ext cx="1079500" cy="936625"/>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chemeClr val="bg1"/>
                </a:solidFill>
                <a:latin typeface="黑体" panose="02010609060101010101" pitchFamily="2" charset="-122"/>
                <a:ea typeface="黑体" panose="02010609060101010101" pitchFamily="2" charset="-122"/>
              </a:rPr>
              <a:t>有效</a:t>
            </a:r>
          </a:p>
          <a:p>
            <a:pPr algn="ctr"/>
            <a:r>
              <a:rPr lang="zh-CN" altLang="en-US" dirty="0">
                <a:solidFill>
                  <a:schemeClr val="bg1"/>
                </a:solidFill>
                <a:latin typeface="黑体" panose="02010609060101010101" pitchFamily="2" charset="-122"/>
                <a:ea typeface="黑体" panose="02010609060101010101" pitchFamily="2" charset="-122"/>
              </a:rPr>
              <a:t>信息</a:t>
            </a:r>
          </a:p>
        </p:txBody>
      </p:sp>
      <p:sp>
        <p:nvSpPr>
          <p:cNvPr id="169989" name="Rectangle 5"/>
          <p:cNvSpPr/>
          <p:nvPr/>
        </p:nvSpPr>
        <p:spPr>
          <a:xfrm>
            <a:off x="438150" y="4714875"/>
            <a:ext cx="1079500" cy="1079500"/>
          </a:xfrm>
          <a:prstGeom prst="rect">
            <a:avLst/>
          </a:prstGeom>
          <a:solidFill>
            <a:srgbClr val="FFE5E5"/>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校验码</a:t>
            </a:r>
          </a:p>
          <a:p>
            <a:pPr algn="ctr"/>
            <a:r>
              <a:rPr lang="zh-CN" altLang="en-US" dirty="0">
                <a:latin typeface="黑体" panose="02010609060101010101" pitchFamily="2" charset="-122"/>
                <a:ea typeface="黑体" panose="02010609060101010101" pitchFamily="2" charset="-122"/>
              </a:rPr>
              <a:t>编码器</a:t>
            </a:r>
          </a:p>
        </p:txBody>
      </p:sp>
      <p:sp>
        <p:nvSpPr>
          <p:cNvPr id="169990" name="Rectangle 6"/>
          <p:cNvSpPr/>
          <p:nvPr/>
        </p:nvSpPr>
        <p:spPr>
          <a:xfrm>
            <a:off x="3101975" y="3130550"/>
            <a:ext cx="790575" cy="273685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a:t>
            </a:r>
          </a:p>
          <a:p>
            <a:pPr algn="ctr"/>
            <a:endParaRPr lang="zh-CN" altLang="en-US" dirty="0">
              <a:latin typeface="黑体" panose="02010609060101010101" pitchFamily="2" charset="-122"/>
              <a:ea typeface="黑体" panose="02010609060101010101" pitchFamily="2" charset="-122"/>
            </a:endParaRPr>
          </a:p>
          <a:p>
            <a:pPr algn="ctr"/>
            <a:r>
              <a:rPr lang="zh-CN" altLang="en-US" dirty="0">
                <a:latin typeface="黑体" panose="02010609060101010101" pitchFamily="2" charset="-122"/>
                <a:ea typeface="黑体" panose="02010609060101010101" pitchFamily="2" charset="-122"/>
              </a:rPr>
              <a:t>验</a:t>
            </a:r>
          </a:p>
          <a:p>
            <a:pPr algn="ctr"/>
            <a:endParaRPr lang="zh-CN" altLang="en-US" dirty="0">
              <a:latin typeface="黑体" panose="02010609060101010101" pitchFamily="2" charset="-122"/>
              <a:ea typeface="黑体" panose="02010609060101010101" pitchFamily="2" charset="-122"/>
            </a:endParaRPr>
          </a:p>
          <a:p>
            <a:pPr algn="ctr"/>
            <a:r>
              <a:rPr lang="zh-CN" altLang="en-US" dirty="0">
                <a:latin typeface="黑体" panose="02010609060101010101" pitchFamily="2" charset="-122"/>
                <a:ea typeface="黑体" panose="02010609060101010101" pitchFamily="2" charset="-122"/>
              </a:rPr>
              <a:t>码</a:t>
            </a:r>
          </a:p>
        </p:txBody>
      </p:sp>
      <p:cxnSp>
        <p:nvCxnSpPr>
          <p:cNvPr id="169991" name="AutoShape 7"/>
          <p:cNvCxnSpPr>
            <a:stCxn id="169988" idx="2"/>
            <a:endCxn id="169989" idx="0"/>
          </p:cNvCxnSpPr>
          <p:nvPr/>
        </p:nvCxnSpPr>
        <p:spPr>
          <a:xfrm>
            <a:off x="977900" y="4138613"/>
            <a:ext cx="0" cy="576262"/>
          </a:xfrm>
          <a:prstGeom prst="straightConnector1">
            <a:avLst/>
          </a:prstGeom>
          <a:ln w="9525" cap="flat" cmpd="sng">
            <a:solidFill>
              <a:schemeClr val="tx1"/>
            </a:solidFill>
            <a:prstDash val="solid"/>
            <a:round/>
            <a:headEnd type="none" w="med" len="med"/>
            <a:tailEnd type="triangle" w="med" len="med"/>
          </a:ln>
        </p:spPr>
      </p:cxnSp>
      <p:sp>
        <p:nvSpPr>
          <p:cNvPr id="169992" name="Line 8"/>
          <p:cNvSpPr/>
          <p:nvPr/>
        </p:nvSpPr>
        <p:spPr>
          <a:xfrm>
            <a:off x="1517650" y="3706813"/>
            <a:ext cx="1081088"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169993" name="Line 9"/>
          <p:cNvSpPr/>
          <p:nvPr/>
        </p:nvSpPr>
        <p:spPr>
          <a:xfrm>
            <a:off x="1517650" y="5218113"/>
            <a:ext cx="1081088"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169994" name="Text Box 10"/>
          <p:cNvSpPr txBox="1"/>
          <p:nvPr/>
        </p:nvSpPr>
        <p:spPr>
          <a:xfrm>
            <a:off x="1517650" y="5362575"/>
            <a:ext cx="1368425" cy="457200"/>
          </a:xfrm>
          <a:prstGeom prst="rect">
            <a:avLst/>
          </a:prstGeom>
          <a:noFill/>
          <a:ln w="9525">
            <a:noFill/>
          </a:ln>
        </p:spPr>
        <p:txBody>
          <a:bodyPr anchor="t" anchorCtr="0">
            <a:spAutoFit/>
          </a:bodyPr>
          <a:lstStyle/>
          <a:p>
            <a:pPr>
              <a:spcBef>
                <a:spcPct val="50000"/>
              </a:spcBef>
            </a:pPr>
            <a:r>
              <a:rPr lang="zh-CN" altLang="en-US" dirty="0">
                <a:latin typeface="黑体" panose="02010609060101010101" pitchFamily="2" charset="-122"/>
                <a:ea typeface="黑体" panose="02010609060101010101" pitchFamily="2" charset="-122"/>
              </a:rPr>
              <a:t>校验位</a:t>
            </a:r>
          </a:p>
        </p:txBody>
      </p:sp>
      <p:sp>
        <p:nvSpPr>
          <p:cNvPr id="169995" name="Rectangle 11"/>
          <p:cNvSpPr/>
          <p:nvPr/>
        </p:nvSpPr>
        <p:spPr>
          <a:xfrm>
            <a:off x="6702425" y="3057525"/>
            <a:ext cx="790575" cy="273685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a:t>
            </a:r>
          </a:p>
          <a:p>
            <a:pPr algn="ctr"/>
            <a:endParaRPr lang="zh-CN" altLang="en-US" dirty="0">
              <a:latin typeface="黑体" panose="02010609060101010101" pitchFamily="2" charset="-122"/>
              <a:ea typeface="黑体" panose="02010609060101010101" pitchFamily="2" charset="-122"/>
            </a:endParaRPr>
          </a:p>
          <a:p>
            <a:pPr algn="ctr"/>
            <a:r>
              <a:rPr lang="zh-CN" altLang="en-US" dirty="0">
                <a:latin typeface="黑体" panose="02010609060101010101" pitchFamily="2" charset="-122"/>
                <a:ea typeface="黑体" panose="02010609060101010101" pitchFamily="2" charset="-122"/>
              </a:rPr>
              <a:t>验</a:t>
            </a:r>
          </a:p>
          <a:p>
            <a:pPr algn="ctr"/>
            <a:endParaRPr lang="zh-CN" altLang="en-US" dirty="0">
              <a:latin typeface="黑体" panose="02010609060101010101" pitchFamily="2" charset="-122"/>
              <a:ea typeface="黑体" panose="02010609060101010101" pitchFamily="2" charset="-122"/>
            </a:endParaRPr>
          </a:p>
          <a:p>
            <a:pPr algn="ctr"/>
            <a:r>
              <a:rPr lang="zh-CN" altLang="en-US" dirty="0">
                <a:latin typeface="黑体" panose="02010609060101010101" pitchFamily="2" charset="-122"/>
                <a:ea typeface="黑体" panose="02010609060101010101" pitchFamily="2" charset="-122"/>
              </a:rPr>
              <a:t>码</a:t>
            </a:r>
          </a:p>
        </p:txBody>
      </p:sp>
      <p:sp>
        <p:nvSpPr>
          <p:cNvPr id="169996" name="Text Box 12"/>
          <p:cNvSpPr txBox="1"/>
          <p:nvPr/>
        </p:nvSpPr>
        <p:spPr>
          <a:xfrm>
            <a:off x="3965575" y="4570413"/>
            <a:ext cx="865188" cy="1187450"/>
          </a:xfrm>
          <a:prstGeom prst="rect">
            <a:avLst/>
          </a:prstGeom>
          <a:noFill/>
          <a:ln w="9525">
            <a:noFill/>
          </a:ln>
        </p:spPr>
        <p:txBody>
          <a:bodyPr anchor="t" anchorCtr="0">
            <a:spAutoFit/>
          </a:bodyPr>
          <a:lstStyle/>
          <a:p>
            <a:r>
              <a:rPr lang="zh-CN" altLang="en-US" dirty="0">
                <a:latin typeface="黑体" panose="02010609060101010101" pitchFamily="2" charset="-122"/>
                <a:ea typeface="黑体" panose="02010609060101010101" pitchFamily="2" charset="-122"/>
              </a:rPr>
              <a:t>发送</a:t>
            </a:r>
          </a:p>
          <a:p>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写</a:t>
            </a:r>
          </a:p>
          <a:p>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存</a:t>
            </a:r>
          </a:p>
        </p:txBody>
      </p:sp>
      <p:sp>
        <p:nvSpPr>
          <p:cNvPr id="169997" name="AutoShape 13"/>
          <p:cNvSpPr/>
          <p:nvPr/>
        </p:nvSpPr>
        <p:spPr>
          <a:xfrm>
            <a:off x="4902200" y="4210050"/>
            <a:ext cx="865188" cy="503238"/>
          </a:xfrm>
          <a:prstGeom prst="wave">
            <a:avLst>
              <a:gd name="adj1" fmla="val 13005"/>
              <a:gd name="adj2" fmla="val 0"/>
            </a:avLst>
          </a:prstGeom>
          <a:solidFill>
            <a:srgbClr val="FFFF00"/>
          </a:solidFill>
          <a:ln w="952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pitchFamily="2" charset="-122"/>
              <a:ea typeface="黑体" panose="02010609060101010101" pitchFamily="2" charset="-122"/>
            </a:endParaRPr>
          </a:p>
        </p:txBody>
      </p:sp>
      <p:sp>
        <p:nvSpPr>
          <p:cNvPr id="169998" name="AutoShape 14"/>
          <p:cNvSpPr/>
          <p:nvPr/>
        </p:nvSpPr>
        <p:spPr>
          <a:xfrm>
            <a:off x="3894138" y="4283075"/>
            <a:ext cx="1008062" cy="287338"/>
          </a:xfrm>
          <a:prstGeom prst="rightArrow">
            <a:avLst>
              <a:gd name="adj1" fmla="val 50000"/>
              <a:gd name="adj2" fmla="val 87300"/>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2" charset="-122"/>
              <a:ea typeface="黑体" panose="02010609060101010101" pitchFamily="2" charset="-122"/>
            </a:endParaRPr>
          </a:p>
        </p:txBody>
      </p:sp>
      <p:sp>
        <p:nvSpPr>
          <p:cNvPr id="169999" name="AutoShape 15"/>
          <p:cNvSpPr/>
          <p:nvPr/>
        </p:nvSpPr>
        <p:spPr>
          <a:xfrm>
            <a:off x="5765800" y="4283075"/>
            <a:ext cx="936625" cy="287338"/>
          </a:xfrm>
          <a:prstGeom prst="rightArrow">
            <a:avLst>
              <a:gd name="adj1" fmla="val 50000"/>
              <a:gd name="adj2" fmla="val 81114"/>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2" charset="-122"/>
              <a:ea typeface="黑体" panose="02010609060101010101" pitchFamily="2" charset="-122"/>
            </a:endParaRPr>
          </a:p>
        </p:txBody>
      </p:sp>
      <p:sp>
        <p:nvSpPr>
          <p:cNvPr id="170000" name="Text Box 16"/>
          <p:cNvSpPr txBox="1"/>
          <p:nvPr/>
        </p:nvSpPr>
        <p:spPr>
          <a:xfrm>
            <a:off x="5837238" y="4570413"/>
            <a:ext cx="865187" cy="1187450"/>
          </a:xfrm>
          <a:prstGeom prst="rect">
            <a:avLst/>
          </a:prstGeom>
          <a:noFill/>
          <a:ln w="9525">
            <a:noFill/>
          </a:ln>
        </p:spPr>
        <p:txBody>
          <a:bodyPr anchor="t" anchorCtr="0">
            <a:spAutoFit/>
          </a:bodyPr>
          <a:lstStyle/>
          <a:p>
            <a:r>
              <a:rPr lang="zh-CN" altLang="en-US" dirty="0">
                <a:latin typeface="黑体" panose="02010609060101010101" pitchFamily="2" charset="-122"/>
                <a:ea typeface="黑体" panose="02010609060101010101" pitchFamily="2" charset="-122"/>
              </a:rPr>
              <a:t>接收</a:t>
            </a:r>
          </a:p>
          <a:p>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读</a:t>
            </a:r>
          </a:p>
          <a:p>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取</a:t>
            </a:r>
          </a:p>
        </p:txBody>
      </p:sp>
      <p:sp>
        <p:nvSpPr>
          <p:cNvPr id="170001" name="Rectangle 17"/>
          <p:cNvSpPr/>
          <p:nvPr/>
        </p:nvSpPr>
        <p:spPr>
          <a:xfrm>
            <a:off x="7494588" y="3057525"/>
            <a:ext cx="504825" cy="1584325"/>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chemeClr val="bg1"/>
                </a:solidFill>
                <a:latin typeface="黑体" panose="02010609060101010101" pitchFamily="2" charset="-122"/>
                <a:ea typeface="黑体" panose="02010609060101010101" pitchFamily="2" charset="-122"/>
              </a:rPr>
              <a:t>有</a:t>
            </a:r>
          </a:p>
          <a:p>
            <a:pPr algn="ctr"/>
            <a:r>
              <a:rPr lang="zh-CN" altLang="en-US" dirty="0">
                <a:solidFill>
                  <a:schemeClr val="bg1"/>
                </a:solidFill>
                <a:latin typeface="黑体" panose="02010609060101010101" pitchFamily="2" charset="-122"/>
                <a:ea typeface="黑体" panose="02010609060101010101" pitchFamily="2" charset="-122"/>
              </a:rPr>
              <a:t>效</a:t>
            </a:r>
          </a:p>
          <a:p>
            <a:pPr algn="ctr"/>
            <a:r>
              <a:rPr lang="zh-CN" altLang="en-US" dirty="0">
                <a:solidFill>
                  <a:schemeClr val="bg1"/>
                </a:solidFill>
                <a:latin typeface="黑体" panose="02010609060101010101" pitchFamily="2" charset="-122"/>
                <a:ea typeface="黑体" panose="02010609060101010101" pitchFamily="2" charset="-122"/>
              </a:rPr>
              <a:t>信</a:t>
            </a:r>
          </a:p>
          <a:p>
            <a:pPr algn="ctr"/>
            <a:r>
              <a:rPr lang="zh-CN" altLang="en-US" dirty="0">
                <a:solidFill>
                  <a:schemeClr val="bg1"/>
                </a:solidFill>
                <a:latin typeface="黑体" panose="02010609060101010101" pitchFamily="2" charset="-122"/>
                <a:ea typeface="黑体" panose="02010609060101010101" pitchFamily="2" charset="-122"/>
              </a:rPr>
              <a:t>息</a:t>
            </a:r>
          </a:p>
        </p:txBody>
      </p:sp>
      <p:sp>
        <p:nvSpPr>
          <p:cNvPr id="170002" name="Rectangle 18"/>
          <p:cNvSpPr/>
          <p:nvPr/>
        </p:nvSpPr>
        <p:spPr>
          <a:xfrm>
            <a:off x="7494588" y="4641850"/>
            <a:ext cx="504825" cy="1152525"/>
          </a:xfrm>
          <a:prstGeom prst="rect">
            <a:avLst/>
          </a:prstGeom>
          <a:solidFill>
            <a:srgbClr val="FFE5E5"/>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a:t>
            </a:r>
          </a:p>
          <a:p>
            <a:pPr algn="ctr"/>
            <a:r>
              <a:rPr lang="zh-CN" altLang="en-US" dirty="0">
                <a:latin typeface="黑体" panose="02010609060101010101" pitchFamily="2" charset="-122"/>
                <a:ea typeface="黑体" panose="02010609060101010101" pitchFamily="2" charset="-122"/>
              </a:rPr>
              <a:t>验</a:t>
            </a:r>
          </a:p>
          <a:p>
            <a:pPr algn="ctr"/>
            <a:r>
              <a:rPr lang="zh-CN" altLang="en-US" dirty="0">
                <a:latin typeface="黑体" panose="02010609060101010101" pitchFamily="2" charset="-122"/>
                <a:ea typeface="黑体" panose="02010609060101010101" pitchFamily="2" charset="-122"/>
              </a:rPr>
              <a:t>位</a:t>
            </a:r>
          </a:p>
        </p:txBody>
      </p:sp>
      <p:sp>
        <p:nvSpPr>
          <p:cNvPr id="170003" name="Rectangle 19"/>
          <p:cNvSpPr/>
          <p:nvPr/>
        </p:nvSpPr>
        <p:spPr>
          <a:xfrm>
            <a:off x="2598738" y="3130550"/>
            <a:ext cx="504825" cy="1584325"/>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chemeClr val="bg1"/>
                </a:solidFill>
                <a:latin typeface="黑体" panose="02010609060101010101" pitchFamily="2" charset="-122"/>
                <a:ea typeface="黑体" panose="02010609060101010101" pitchFamily="2" charset="-122"/>
              </a:rPr>
              <a:t>有</a:t>
            </a:r>
          </a:p>
          <a:p>
            <a:pPr algn="ctr"/>
            <a:r>
              <a:rPr lang="zh-CN" altLang="en-US" dirty="0">
                <a:solidFill>
                  <a:schemeClr val="bg1"/>
                </a:solidFill>
                <a:latin typeface="黑体" panose="02010609060101010101" pitchFamily="2" charset="-122"/>
                <a:ea typeface="黑体" panose="02010609060101010101" pitchFamily="2" charset="-122"/>
              </a:rPr>
              <a:t>效</a:t>
            </a:r>
          </a:p>
          <a:p>
            <a:pPr algn="ctr"/>
            <a:r>
              <a:rPr lang="zh-CN" altLang="en-US" dirty="0">
                <a:solidFill>
                  <a:schemeClr val="bg1"/>
                </a:solidFill>
                <a:latin typeface="黑体" panose="02010609060101010101" pitchFamily="2" charset="-122"/>
                <a:ea typeface="黑体" panose="02010609060101010101" pitchFamily="2" charset="-122"/>
              </a:rPr>
              <a:t>信</a:t>
            </a:r>
          </a:p>
          <a:p>
            <a:pPr algn="ctr"/>
            <a:r>
              <a:rPr lang="zh-CN" altLang="en-US" dirty="0">
                <a:solidFill>
                  <a:schemeClr val="bg1"/>
                </a:solidFill>
                <a:latin typeface="黑体" panose="02010609060101010101" pitchFamily="2" charset="-122"/>
                <a:ea typeface="黑体" panose="02010609060101010101" pitchFamily="2" charset="-122"/>
              </a:rPr>
              <a:t>息</a:t>
            </a:r>
          </a:p>
        </p:txBody>
      </p:sp>
      <p:sp>
        <p:nvSpPr>
          <p:cNvPr id="170004" name="Rectangle 20"/>
          <p:cNvSpPr/>
          <p:nvPr/>
        </p:nvSpPr>
        <p:spPr>
          <a:xfrm>
            <a:off x="2598738" y="4714875"/>
            <a:ext cx="504825" cy="1152525"/>
          </a:xfrm>
          <a:prstGeom prst="rect">
            <a:avLst/>
          </a:prstGeom>
          <a:solidFill>
            <a:srgbClr val="FFE5E5"/>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a:t>
            </a:r>
          </a:p>
          <a:p>
            <a:pPr algn="ctr"/>
            <a:r>
              <a:rPr lang="zh-CN" altLang="en-US" dirty="0">
                <a:latin typeface="黑体" panose="02010609060101010101" pitchFamily="2" charset="-122"/>
                <a:ea typeface="黑体" panose="02010609060101010101" pitchFamily="2" charset="-122"/>
              </a:rPr>
              <a:t>验</a:t>
            </a:r>
          </a:p>
          <a:p>
            <a:pPr algn="ctr"/>
            <a:r>
              <a:rPr lang="zh-CN" altLang="en-US" dirty="0">
                <a:latin typeface="黑体" panose="02010609060101010101" pitchFamily="2" charset="-122"/>
                <a:ea typeface="黑体" panose="02010609060101010101" pitchFamily="2" charset="-122"/>
              </a:rPr>
              <a:t>位</a:t>
            </a:r>
          </a:p>
        </p:txBody>
      </p:sp>
      <p:sp>
        <p:nvSpPr>
          <p:cNvPr id="170005" name="Rectangle 21"/>
          <p:cNvSpPr/>
          <p:nvPr/>
        </p:nvSpPr>
        <p:spPr>
          <a:xfrm>
            <a:off x="6613525" y="1709738"/>
            <a:ext cx="1079500" cy="792162"/>
          </a:xfrm>
          <a:prstGeom prst="rect">
            <a:avLst/>
          </a:prstGeom>
          <a:solidFill>
            <a:srgbClr val="FFE5E5"/>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latin typeface="黑体" panose="02010609060101010101" pitchFamily="2" charset="-122"/>
                <a:ea typeface="黑体" panose="02010609060101010101" pitchFamily="2" charset="-122"/>
              </a:rPr>
              <a:t>校验码</a:t>
            </a:r>
          </a:p>
          <a:p>
            <a:pPr algn="ctr"/>
            <a:r>
              <a:rPr lang="zh-CN" altLang="en-US" dirty="0">
                <a:latin typeface="黑体" panose="02010609060101010101" pitchFamily="2" charset="-122"/>
                <a:ea typeface="黑体" panose="02010609060101010101" pitchFamily="2" charset="-122"/>
              </a:rPr>
              <a:t>译码器</a:t>
            </a:r>
          </a:p>
        </p:txBody>
      </p:sp>
      <p:sp>
        <p:nvSpPr>
          <p:cNvPr id="170006" name="Line 22"/>
          <p:cNvSpPr/>
          <p:nvPr/>
        </p:nvSpPr>
        <p:spPr>
          <a:xfrm flipV="1">
            <a:off x="7134225" y="2482850"/>
            <a:ext cx="0" cy="57467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170007" name="Line 23"/>
          <p:cNvSpPr/>
          <p:nvPr/>
        </p:nvSpPr>
        <p:spPr>
          <a:xfrm>
            <a:off x="7708900" y="2265363"/>
            <a:ext cx="719138"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170008" name="Text Box 24"/>
          <p:cNvSpPr txBox="1"/>
          <p:nvPr/>
        </p:nvSpPr>
        <p:spPr>
          <a:xfrm>
            <a:off x="7781925" y="1401763"/>
            <a:ext cx="649288" cy="457200"/>
          </a:xfrm>
          <a:prstGeom prst="rect">
            <a:avLst/>
          </a:prstGeom>
          <a:noFill/>
          <a:ln w="9525">
            <a:noFill/>
          </a:ln>
        </p:spPr>
        <p:txBody>
          <a:bodyPr lIns="0" rIns="0" anchor="t" anchorCtr="0">
            <a:spAutoFit/>
          </a:bodyPr>
          <a:lstStyle/>
          <a:p>
            <a:pPr>
              <a:spcBef>
                <a:spcPct val="50000"/>
              </a:spcBef>
            </a:pPr>
            <a:r>
              <a:rPr lang="zh-CN" altLang="en-US" dirty="0">
                <a:latin typeface="黑体" panose="02010609060101010101" pitchFamily="2" charset="-122"/>
                <a:ea typeface="黑体" panose="02010609060101010101" pitchFamily="2" charset="-122"/>
              </a:rPr>
              <a:t>正确</a:t>
            </a:r>
          </a:p>
        </p:txBody>
      </p:sp>
      <p:sp>
        <p:nvSpPr>
          <p:cNvPr id="170009" name="Text Box 25"/>
          <p:cNvSpPr txBox="1"/>
          <p:nvPr/>
        </p:nvSpPr>
        <p:spPr>
          <a:xfrm>
            <a:off x="7781925" y="2338388"/>
            <a:ext cx="649288" cy="457200"/>
          </a:xfrm>
          <a:prstGeom prst="rect">
            <a:avLst/>
          </a:prstGeom>
          <a:noFill/>
          <a:ln w="9525">
            <a:noFill/>
          </a:ln>
        </p:spPr>
        <p:txBody>
          <a:bodyPr lIns="0" rIns="0" anchor="t" anchorCtr="0">
            <a:spAutoFit/>
          </a:bodyPr>
          <a:lstStyle/>
          <a:p>
            <a:pPr>
              <a:spcBef>
                <a:spcPct val="50000"/>
              </a:spcBef>
            </a:pPr>
            <a:r>
              <a:rPr lang="zh-CN" altLang="en-US" dirty="0">
                <a:solidFill>
                  <a:srgbClr val="CC0000"/>
                </a:solidFill>
                <a:latin typeface="黑体" panose="02010609060101010101" pitchFamily="2" charset="-122"/>
                <a:ea typeface="黑体" panose="02010609060101010101" pitchFamily="2" charset="-122"/>
              </a:rPr>
              <a:t>错误</a:t>
            </a:r>
          </a:p>
        </p:txBody>
      </p:sp>
      <p:sp>
        <p:nvSpPr>
          <p:cNvPr id="170010" name="AutoShape 26"/>
          <p:cNvSpPr/>
          <p:nvPr/>
        </p:nvSpPr>
        <p:spPr>
          <a:xfrm>
            <a:off x="7997825" y="3778250"/>
            <a:ext cx="936625" cy="287338"/>
          </a:xfrm>
          <a:prstGeom prst="rightArrow">
            <a:avLst>
              <a:gd name="adj1" fmla="val 50000"/>
              <a:gd name="adj2" fmla="val 81114"/>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2" charset="-122"/>
              <a:ea typeface="黑体" panose="02010609060101010101" pitchFamily="2" charset="-122"/>
            </a:endParaRPr>
          </a:p>
        </p:txBody>
      </p:sp>
      <p:sp>
        <p:nvSpPr>
          <p:cNvPr id="170011" name="Text Box 27"/>
          <p:cNvSpPr txBox="1"/>
          <p:nvPr/>
        </p:nvSpPr>
        <p:spPr>
          <a:xfrm>
            <a:off x="8070850" y="4065588"/>
            <a:ext cx="649288" cy="457200"/>
          </a:xfrm>
          <a:prstGeom prst="rect">
            <a:avLst/>
          </a:prstGeom>
          <a:noFill/>
          <a:ln w="9525">
            <a:noFill/>
          </a:ln>
        </p:spPr>
        <p:txBody>
          <a:bodyPr lIns="0" rIns="0" anchor="t" anchorCtr="0">
            <a:spAutoFit/>
          </a:bodyPr>
          <a:lstStyle/>
          <a:p>
            <a:pPr>
              <a:spcBef>
                <a:spcPct val="50000"/>
              </a:spcBef>
            </a:pPr>
            <a:r>
              <a:rPr lang="zh-CN" altLang="en-US" dirty="0">
                <a:latin typeface="黑体" panose="02010609060101010101" pitchFamily="2" charset="-122"/>
                <a:ea typeface="黑体" panose="02010609060101010101" pitchFamily="2" charset="-122"/>
              </a:rPr>
              <a:t>输出</a:t>
            </a:r>
          </a:p>
        </p:txBody>
      </p:sp>
      <p:grpSp>
        <p:nvGrpSpPr>
          <p:cNvPr id="2" name="Group 28"/>
          <p:cNvGrpSpPr/>
          <p:nvPr/>
        </p:nvGrpSpPr>
        <p:grpSpPr>
          <a:xfrm>
            <a:off x="7710488" y="1906588"/>
            <a:ext cx="792162" cy="1943100"/>
            <a:chOff x="4876" y="981"/>
            <a:chExt cx="499" cy="1224"/>
          </a:xfrm>
        </p:grpSpPr>
        <p:sp>
          <p:nvSpPr>
            <p:cNvPr id="87069" name="Line 29"/>
            <p:cNvSpPr/>
            <p:nvPr/>
          </p:nvSpPr>
          <p:spPr>
            <a:xfrm>
              <a:off x="4876" y="981"/>
              <a:ext cx="499" cy="0"/>
            </a:xfrm>
            <a:prstGeom prst="line">
              <a:avLst/>
            </a:prstGeom>
            <a:ln w="9525" cap="flat" cmpd="sng">
              <a:solidFill>
                <a:schemeClr val="tx1"/>
              </a:solidFill>
              <a:prstDash val="solid"/>
              <a:round/>
              <a:headEnd type="none" w="med" len="med"/>
              <a:tailEnd type="non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sp>
          <p:nvSpPr>
            <p:cNvPr id="87070" name="Line 30"/>
            <p:cNvSpPr/>
            <p:nvPr/>
          </p:nvSpPr>
          <p:spPr>
            <a:xfrm>
              <a:off x="5375" y="981"/>
              <a:ext cx="0" cy="1224"/>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randombar(horizontal)">
                                      <p:cBhvr>
                                        <p:cTn id="7" dur="500"/>
                                        <p:tgtEl>
                                          <p:spTgt spid="169988"/>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69991"/>
                                        </p:tgtEl>
                                        <p:attrNameLst>
                                          <p:attrName>style.visibility</p:attrName>
                                        </p:attrNameLst>
                                      </p:cBhvr>
                                      <p:to>
                                        <p:strVal val="visible"/>
                                      </p:to>
                                    </p:set>
                                    <p:anim calcmode="lin" valueType="num">
                                      <p:cBhvr>
                                        <p:cTn id="12" dur="1" fill="hold"/>
                                        <p:tgtEl>
                                          <p:spTgt spid="169991"/>
                                        </p:tgtEl>
                                      </p:cBhvr>
                                    </p:anim>
                                  </p:childTnLst>
                                </p:cTn>
                              </p:par>
                            </p:childTnLst>
                          </p:cTn>
                        </p:par>
                        <p:par>
                          <p:cTn id="13" fill="hold">
                            <p:stCondLst>
                              <p:cond delay="0"/>
                            </p:stCondLst>
                            <p:childTnLst>
                              <p:par>
                                <p:cTn id="14" presetID="24" presetClass="entr" presetSubtype="0" fill="hold" grpId="0" nodeType="afterEffect">
                                  <p:stCondLst>
                                    <p:cond delay="0"/>
                                  </p:stCondLst>
                                  <p:childTnLst>
                                    <p:set>
                                      <p:cBhvr>
                                        <p:cTn id="15" dur="1" fill="hold">
                                          <p:stCondLst>
                                            <p:cond delay="0"/>
                                          </p:stCondLst>
                                        </p:cTn>
                                        <p:tgtEl>
                                          <p:spTgt spid="169989"/>
                                        </p:tgtEl>
                                        <p:attrNameLst>
                                          <p:attrName>style.visibility</p:attrName>
                                        </p:attrNameLst>
                                      </p:cBhvr>
                                      <p:to>
                                        <p:strVal val="visible"/>
                                      </p:to>
                                    </p:set>
                                    <p:anim calcmode="lin" valueType="num">
                                      <p:cBhvr>
                                        <p:cTn id="16" dur="1" fill="hold"/>
                                        <p:tgtEl>
                                          <p:spTgt spid="169989"/>
                                        </p:tgtEl>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nodeType="clickEffect">
                                  <p:stCondLst>
                                    <p:cond delay="0"/>
                                  </p:stCondLst>
                                  <p:childTnLst>
                                    <p:set>
                                      <p:cBhvr>
                                        <p:cTn id="20" dur="1" fill="hold">
                                          <p:stCondLst>
                                            <p:cond delay="0"/>
                                          </p:stCondLst>
                                        </p:cTn>
                                        <p:tgtEl>
                                          <p:spTgt spid="169993"/>
                                        </p:tgtEl>
                                        <p:attrNameLst>
                                          <p:attrName>style.visibility</p:attrName>
                                        </p:attrNameLst>
                                      </p:cBhvr>
                                      <p:to>
                                        <p:strVal val="visible"/>
                                      </p:to>
                                    </p:set>
                                    <p:anim calcmode="lin" valueType="num">
                                      <p:cBhvr>
                                        <p:cTn id="21" dur="1" fill="hold"/>
                                        <p:tgtEl>
                                          <p:spTgt spid="169993"/>
                                        </p:tgtEl>
                                      </p:cBhvr>
                                    </p:anim>
                                  </p:childTnLst>
                                </p:cTn>
                              </p:par>
                              <p:par>
                                <p:cTn id="22" presetID="24" presetClass="entr" presetSubtype="0" fill="hold" grpId="0" nodeType="withEffect">
                                  <p:stCondLst>
                                    <p:cond delay="0"/>
                                  </p:stCondLst>
                                  <p:childTnLst>
                                    <p:set>
                                      <p:cBhvr>
                                        <p:cTn id="23" dur="1" fill="hold">
                                          <p:stCondLst>
                                            <p:cond delay="0"/>
                                          </p:stCondLst>
                                        </p:cTn>
                                        <p:tgtEl>
                                          <p:spTgt spid="169994"/>
                                        </p:tgtEl>
                                        <p:attrNameLst>
                                          <p:attrName>style.visibility</p:attrName>
                                        </p:attrNameLst>
                                      </p:cBhvr>
                                      <p:to>
                                        <p:strVal val="visible"/>
                                      </p:to>
                                    </p:set>
                                    <p:anim calcmode="lin" valueType="num">
                                      <p:cBhvr>
                                        <p:cTn id="24" dur="1" fill="hold"/>
                                        <p:tgtEl>
                                          <p:spTgt spid="169994"/>
                                        </p:tgtEl>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169992"/>
                                        </p:tgtEl>
                                        <p:attrNameLst>
                                          <p:attrName>style.visibility</p:attrName>
                                        </p:attrNameLst>
                                      </p:cBhvr>
                                      <p:to>
                                        <p:strVal val="visible"/>
                                      </p:to>
                                    </p:set>
                                    <p:anim calcmode="lin" valueType="num">
                                      <p:cBhvr>
                                        <p:cTn id="29" dur="1" fill="hold"/>
                                        <p:tgtEl>
                                          <p:spTgt spid="169992"/>
                                        </p:tgtEl>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grpId="0" nodeType="clickEffect">
                                  <p:stCondLst>
                                    <p:cond delay="0"/>
                                  </p:stCondLst>
                                  <p:childTnLst>
                                    <p:set>
                                      <p:cBhvr>
                                        <p:cTn id="33" dur="1" fill="hold">
                                          <p:stCondLst>
                                            <p:cond delay="0"/>
                                          </p:stCondLst>
                                        </p:cTn>
                                        <p:tgtEl>
                                          <p:spTgt spid="170003"/>
                                        </p:tgtEl>
                                        <p:attrNameLst>
                                          <p:attrName>style.visibility</p:attrName>
                                        </p:attrNameLst>
                                      </p:cBhvr>
                                      <p:to>
                                        <p:strVal val="visible"/>
                                      </p:to>
                                    </p:set>
                                    <p:anim calcmode="lin" valueType="num">
                                      <p:cBhvr>
                                        <p:cTn id="34" dur="1" fill="hold"/>
                                        <p:tgtEl>
                                          <p:spTgt spid="170003"/>
                                        </p:tgtEl>
                                      </p:cBhvr>
                                    </p:anim>
                                  </p:childTnLst>
                                </p:cTn>
                              </p:par>
                              <p:par>
                                <p:cTn id="35" presetID="24" presetClass="entr" presetSubtype="0" fill="hold" grpId="0" nodeType="withEffect">
                                  <p:stCondLst>
                                    <p:cond delay="0"/>
                                  </p:stCondLst>
                                  <p:childTnLst>
                                    <p:set>
                                      <p:cBhvr>
                                        <p:cTn id="36" dur="1" fill="hold">
                                          <p:stCondLst>
                                            <p:cond delay="0"/>
                                          </p:stCondLst>
                                        </p:cTn>
                                        <p:tgtEl>
                                          <p:spTgt spid="170004"/>
                                        </p:tgtEl>
                                        <p:attrNameLst>
                                          <p:attrName>style.visibility</p:attrName>
                                        </p:attrNameLst>
                                      </p:cBhvr>
                                      <p:to>
                                        <p:strVal val="visible"/>
                                      </p:to>
                                    </p:set>
                                    <p:anim calcmode="lin" valueType="num">
                                      <p:cBhvr>
                                        <p:cTn id="37" dur="1" fill="hold"/>
                                        <p:tgtEl>
                                          <p:spTgt spid="170004"/>
                                        </p:tgtEl>
                                      </p:cBhvr>
                                    </p:anim>
                                  </p:childTnLst>
                                </p:cTn>
                              </p:par>
                              <p:par>
                                <p:cTn id="38" presetID="24" presetClass="entr" presetSubtype="0" fill="hold" grpId="0" nodeType="withEffect">
                                  <p:stCondLst>
                                    <p:cond delay="0"/>
                                  </p:stCondLst>
                                  <p:childTnLst>
                                    <p:set>
                                      <p:cBhvr>
                                        <p:cTn id="39" dur="1" fill="hold">
                                          <p:stCondLst>
                                            <p:cond delay="0"/>
                                          </p:stCondLst>
                                        </p:cTn>
                                        <p:tgtEl>
                                          <p:spTgt spid="169990"/>
                                        </p:tgtEl>
                                        <p:attrNameLst>
                                          <p:attrName>style.visibility</p:attrName>
                                        </p:attrNameLst>
                                      </p:cBhvr>
                                      <p:to>
                                        <p:strVal val="visible"/>
                                      </p:to>
                                    </p:set>
                                    <p:anim calcmode="lin" valueType="num">
                                      <p:cBhvr>
                                        <p:cTn id="40" dur="1" fill="hold"/>
                                        <p:tgtEl>
                                          <p:spTgt spid="169990"/>
                                        </p:tgtEl>
                                      </p:cBhvr>
                                    </p:anim>
                                  </p:childTnLst>
                                </p:cTn>
                              </p:par>
                            </p:childTnLst>
                          </p:cTn>
                        </p:par>
                      </p:childTnLst>
                    </p:cTn>
                  </p:par>
                  <p:par>
                    <p:cTn id="41" fill="hold">
                      <p:stCondLst>
                        <p:cond delay="indefinite"/>
                      </p:stCondLst>
                      <p:childTnLst>
                        <p:par>
                          <p:cTn id="42" fill="hold">
                            <p:stCondLst>
                              <p:cond delay="0"/>
                            </p:stCondLst>
                            <p:childTnLst>
                              <p:par>
                                <p:cTn id="43" presetID="24" presetClass="entr" presetSubtype="0" fill="hold" grpId="0" nodeType="clickEffect">
                                  <p:stCondLst>
                                    <p:cond delay="0"/>
                                  </p:stCondLst>
                                  <p:childTnLst>
                                    <p:set>
                                      <p:cBhvr>
                                        <p:cTn id="44" dur="1" fill="hold">
                                          <p:stCondLst>
                                            <p:cond delay="0"/>
                                          </p:stCondLst>
                                        </p:cTn>
                                        <p:tgtEl>
                                          <p:spTgt spid="169998"/>
                                        </p:tgtEl>
                                        <p:attrNameLst>
                                          <p:attrName>style.visibility</p:attrName>
                                        </p:attrNameLst>
                                      </p:cBhvr>
                                      <p:to>
                                        <p:strVal val="visible"/>
                                      </p:to>
                                    </p:set>
                                    <p:anim calcmode="lin" valueType="num">
                                      <p:cBhvr>
                                        <p:cTn id="45" dur="1" fill="hold"/>
                                        <p:tgtEl>
                                          <p:spTgt spid="169998"/>
                                        </p:tgtEl>
                                      </p:cBhvr>
                                    </p:anim>
                                  </p:childTnLst>
                                </p:cTn>
                              </p:par>
                              <p:par>
                                <p:cTn id="46" presetID="24" presetClass="entr" presetSubtype="0" fill="hold" grpId="0" nodeType="withEffect">
                                  <p:stCondLst>
                                    <p:cond delay="0"/>
                                  </p:stCondLst>
                                  <p:childTnLst>
                                    <p:set>
                                      <p:cBhvr>
                                        <p:cTn id="47" dur="1" fill="hold">
                                          <p:stCondLst>
                                            <p:cond delay="0"/>
                                          </p:stCondLst>
                                        </p:cTn>
                                        <p:tgtEl>
                                          <p:spTgt spid="169996"/>
                                        </p:tgtEl>
                                        <p:attrNameLst>
                                          <p:attrName>style.visibility</p:attrName>
                                        </p:attrNameLst>
                                      </p:cBhvr>
                                      <p:to>
                                        <p:strVal val="visible"/>
                                      </p:to>
                                    </p:set>
                                    <p:anim calcmode="lin" valueType="num">
                                      <p:cBhvr>
                                        <p:cTn id="48" dur="1" fill="hold"/>
                                        <p:tgtEl>
                                          <p:spTgt spid="169996"/>
                                        </p:tgtEl>
                                      </p:cBhvr>
                                    </p:anim>
                                  </p:childTnLst>
                                </p:cTn>
                              </p:par>
                            </p:childTnLst>
                          </p:cTn>
                        </p:par>
                        <p:par>
                          <p:cTn id="49" fill="hold">
                            <p:stCondLst>
                              <p:cond delay="0"/>
                            </p:stCondLst>
                            <p:childTnLst>
                              <p:par>
                                <p:cTn id="50" presetID="24" presetClass="entr" presetSubtype="0" fill="hold" grpId="0" nodeType="afterEffect">
                                  <p:stCondLst>
                                    <p:cond delay="0"/>
                                  </p:stCondLst>
                                  <p:childTnLst>
                                    <p:set>
                                      <p:cBhvr>
                                        <p:cTn id="51" dur="1" fill="hold">
                                          <p:stCondLst>
                                            <p:cond delay="0"/>
                                          </p:stCondLst>
                                        </p:cTn>
                                        <p:tgtEl>
                                          <p:spTgt spid="169997"/>
                                        </p:tgtEl>
                                        <p:attrNameLst>
                                          <p:attrName>style.visibility</p:attrName>
                                        </p:attrNameLst>
                                      </p:cBhvr>
                                      <p:to>
                                        <p:strVal val="visible"/>
                                      </p:to>
                                    </p:set>
                                    <p:anim calcmode="lin" valueType="num">
                                      <p:cBhvr>
                                        <p:cTn id="52" dur="1" fill="hold"/>
                                        <p:tgtEl>
                                          <p:spTgt spid="169997"/>
                                        </p:tgtEl>
                                      </p:cBhvr>
                                    </p:anim>
                                  </p:childTnLst>
                                </p:cTn>
                              </p:par>
                            </p:childTnLst>
                          </p:cTn>
                        </p:par>
                        <p:par>
                          <p:cTn id="53" fill="hold">
                            <p:stCondLst>
                              <p:cond delay="0"/>
                            </p:stCondLst>
                            <p:childTnLst>
                              <p:par>
                                <p:cTn id="54" presetID="24" presetClass="entr" presetSubtype="0" fill="hold" grpId="0" nodeType="afterEffect">
                                  <p:stCondLst>
                                    <p:cond delay="0"/>
                                  </p:stCondLst>
                                  <p:childTnLst>
                                    <p:set>
                                      <p:cBhvr>
                                        <p:cTn id="55" dur="1" fill="hold">
                                          <p:stCondLst>
                                            <p:cond delay="0"/>
                                          </p:stCondLst>
                                        </p:cTn>
                                        <p:tgtEl>
                                          <p:spTgt spid="169999"/>
                                        </p:tgtEl>
                                        <p:attrNameLst>
                                          <p:attrName>style.visibility</p:attrName>
                                        </p:attrNameLst>
                                      </p:cBhvr>
                                      <p:to>
                                        <p:strVal val="visible"/>
                                      </p:to>
                                    </p:set>
                                    <p:anim calcmode="lin" valueType="num">
                                      <p:cBhvr>
                                        <p:cTn id="56" dur="1" fill="hold"/>
                                        <p:tgtEl>
                                          <p:spTgt spid="169999"/>
                                        </p:tgtEl>
                                      </p:cBhvr>
                                    </p:anim>
                                  </p:childTnLst>
                                </p:cTn>
                              </p:par>
                              <p:par>
                                <p:cTn id="57" presetID="24" presetClass="entr" presetSubtype="0" fill="hold" grpId="0" nodeType="withEffect">
                                  <p:stCondLst>
                                    <p:cond delay="0"/>
                                  </p:stCondLst>
                                  <p:childTnLst>
                                    <p:set>
                                      <p:cBhvr>
                                        <p:cTn id="58" dur="1" fill="hold">
                                          <p:stCondLst>
                                            <p:cond delay="0"/>
                                          </p:stCondLst>
                                        </p:cTn>
                                        <p:tgtEl>
                                          <p:spTgt spid="170000"/>
                                        </p:tgtEl>
                                        <p:attrNameLst>
                                          <p:attrName>style.visibility</p:attrName>
                                        </p:attrNameLst>
                                      </p:cBhvr>
                                      <p:to>
                                        <p:strVal val="visible"/>
                                      </p:to>
                                    </p:set>
                                    <p:anim calcmode="lin" valueType="num">
                                      <p:cBhvr>
                                        <p:cTn id="59" dur="1" fill="hold"/>
                                        <p:tgtEl>
                                          <p:spTgt spid="170000"/>
                                        </p:tgtEl>
                                      </p:cBhvr>
                                    </p:anim>
                                  </p:childTnLst>
                                </p:cTn>
                              </p:par>
                            </p:childTnLst>
                          </p:cTn>
                        </p:par>
                      </p:childTnLst>
                    </p:cTn>
                  </p:par>
                  <p:par>
                    <p:cTn id="60" fill="hold">
                      <p:stCondLst>
                        <p:cond delay="indefinite"/>
                      </p:stCondLst>
                      <p:childTnLst>
                        <p:par>
                          <p:cTn id="61" fill="hold">
                            <p:stCondLst>
                              <p:cond delay="0"/>
                            </p:stCondLst>
                            <p:childTnLst>
                              <p:par>
                                <p:cTn id="62" presetID="24" presetClass="entr" presetSubtype="0" fill="hold" grpId="0" nodeType="clickEffect">
                                  <p:stCondLst>
                                    <p:cond delay="0"/>
                                  </p:stCondLst>
                                  <p:childTnLst>
                                    <p:set>
                                      <p:cBhvr>
                                        <p:cTn id="63" dur="1" fill="hold">
                                          <p:stCondLst>
                                            <p:cond delay="0"/>
                                          </p:stCondLst>
                                        </p:cTn>
                                        <p:tgtEl>
                                          <p:spTgt spid="169995"/>
                                        </p:tgtEl>
                                        <p:attrNameLst>
                                          <p:attrName>style.visibility</p:attrName>
                                        </p:attrNameLst>
                                      </p:cBhvr>
                                      <p:to>
                                        <p:strVal val="visible"/>
                                      </p:to>
                                    </p:set>
                                    <p:anim calcmode="lin" valueType="num">
                                      <p:cBhvr>
                                        <p:cTn id="64" dur="1" fill="hold"/>
                                        <p:tgtEl>
                                          <p:spTgt spid="169995"/>
                                        </p:tgtEl>
                                      </p:cBhvr>
                                    </p:anim>
                                  </p:childTnLst>
                                </p:cTn>
                              </p:par>
                              <p:par>
                                <p:cTn id="65" presetID="24" presetClass="entr" presetSubtype="0" fill="hold" grpId="0" nodeType="withEffect">
                                  <p:stCondLst>
                                    <p:cond delay="0"/>
                                  </p:stCondLst>
                                  <p:childTnLst>
                                    <p:set>
                                      <p:cBhvr>
                                        <p:cTn id="66" dur="1" fill="hold">
                                          <p:stCondLst>
                                            <p:cond delay="0"/>
                                          </p:stCondLst>
                                        </p:cTn>
                                        <p:tgtEl>
                                          <p:spTgt spid="170001"/>
                                        </p:tgtEl>
                                        <p:attrNameLst>
                                          <p:attrName>style.visibility</p:attrName>
                                        </p:attrNameLst>
                                      </p:cBhvr>
                                      <p:to>
                                        <p:strVal val="visible"/>
                                      </p:to>
                                    </p:set>
                                    <p:anim calcmode="lin" valueType="num">
                                      <p:cBhvr>
                                        <p:cTn id="67" dur="1" fill="hold"/>
                                        <p:tgtEl>
                                          <p:spTgt spid="170001"/>
                                        </p:tgtEl>
                                      </p:cBhvr>
                                    </p:anim>
                                  </p:childTnLst>
                                </p:cTn>
                              </p:par>
                              <p:par>
                                <p:cTn id="68" presetID="24" presetClass="entr" presetSubtype="0" fill="hold" grpId="0" nodeType="withEffect">
                                  <p:stCondLst>
                                    <p:cond delay="0"/>
                                  </p:stCondLst>
                                  <p:childTnLst>
                                    <p:set>
                                      <p:cBhvr>
                                        <p:cTn id="69" dur="1" fill="hold">
                                          <p:stCondLst>
                                            <p:cond delay="0"/>
                                          </p:stCondLst>
                                        </p:cTn>
                                        <p:tgtEl>
                                          <p:spTgt spid="170002"/>
                                        </p:tgtEl>
                                        <p:attrNameLst>
                                          <p:attrName>style.visibility</p:attrName>
                                        </p:attrNameLst>
                                      </p:cBhvr>
                                      <p:to>
                                        <p:strVal val="visible"/>
                                      </p:to>
                                    </p:set>
                                    <p:anim calcmode="lin" valueType="num">
                                      <p:cBhvr>
                                        <p:cTn id="70" dur="1" fill="hold"/>
                                        <p:tgtEl>
                                          <p:spTgt spid="170002"/>
                                        </p:tgtEl>
                                      </p:cBhvr>
                                    </p:anim>
                                  </p:childTnLst>
                                </p:cTn>
                              </p:par>
                            </p:childTnLst>
                          </p:cTn>
                        </p:par>
                      </p:childTnLst>
                    </p:cTn>
                  </p:par>
                  <p:par>
                    <p:cTn id="71" fill="hold">
                      <p:stCondLst>
                        <p:cond delay="indefinite"/>
                      </p:stCondLst>
                      <p:childTnLst>
                        <p:par>
                          <p:cTn id="72" fill="hold">
                            <p:stCondLst>
                              <p:cond delay="0"/>
                            </p:stCondLst>
                            <p:childTnLst>
                              <p:par>
                                <p:cTn id="73" presetID="24" presetClass="entr" presetSubtype="0" fill="hold" nodeType="clickEffect">
                                  <p:stCondLst>
                                    <p:cond delay="0"/>
                                  </p:stCondLst>
                                  <p:childTnLst>
                                    <p:set>
                                      <p:cBhvr>
                                        <p:cTn id="74" dur="1" fill="hold">
                                          <p:stCondLst>
                                            <p:cond delay="0"/>
                                          </p:stCondLst>
                                        </p:cTn>
                                        <p:tgtEl>
                                          <p:spTgt spid="170006"/>
                                        </p:tgtEl>
                                        <p:attrNameLst>
                                          <p:attrName>style.visibility</p:attrName>
                                        </p:attrNameLst>
                                      </p:cBhvr>
                                      <p:to>
                                        <p:strVal val="visible"/>
                                      </p:to>
                                    </p:set>
                                    <p:anim calcmode="lin" valueType="num">
                                      <p:cBhvr>
                                        <p:cTn id="75" dur="1" fill="hold"/>
                                        <p:tgtEl>
                                          <p:spTgt spid="170006"/>
                                        </p:tgtEl>
                                      </p:cBhvr>
                                    </p:anim>
                                  </p:childTnLst>
                                </p:cTn>
                              </p:par>
                              <p:par>
                                <p:cTn id="76" presetID="24" presetClass="entr" presetSubtype="0" fill="hold" grpId="0" nodeType="withEffect">
                                  <p:stCondLst>
                                    <p:cond delay="0"/>
                                  </p:stCondLst>
                                  <p:childTnLst>
                                    <p:set>
                                      <p:cBhvr>
                                        <p:cTn id="77" dur="1" fill="hold">
                                          <p:stCondLst>
                                            <p:cond delay="0"/>
                                          </p:stCondLst>
                                        </p:cTn>
                                        <p:tgtEl>
                                          <p:spTgt spid="170005"/>
                                        </p:tgtEl>
                                        <p:attrNameLst>
                                          <p:attrName>style.visibility</p:attrName>
                                        </p:attrNameLst>
                                      </p:cBhvr>
                                      <p:to>
                                        <p:strVal val="visible"/>
                                      </p:to>
                                    </p:set>
                                    <p:anim calcmode="lin" valueType="num">
                                      <p:cBhvr>
                                        <p:cTn id="78" dur="1" fill="hold"/>
                                        <p:tgtEl>
                                          <p:spTgt spid="170005"/>
                                        </p:tgtEl>
                                      </p:cBhvr>
                                    </p:anim>
                                  </p:childTnLst>
                                </p:cTn>
                              </p:par>
                              <p:par>
                                <p:cTn id="79" presetID="24" presetClass="entr" presetSubtype="0" fill="hold" nodeType="with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p:cTn id="81" dur="1" fill="hold"/>
                                        <p:tgtEl>
                                          <p:spTgt spid="2"/>
                                        </p:tgtEl>
                                      </p:cBhvr>
                                    </p:anim>
                                  </p:childTnLst>
                                </p:cTn>
                              </p:par>
                              <p:par>
                                <p:cTn id="82" presetID="24" presetClass="entr" presetSubtype="0" fill="hold" grpId="0" nodeType="withEffect">
                                  <p:stCondLst>
                                    <p:cond delay="0"/>
                                  </p:stCondLst>
                                  <p:childTnLst>
                                    <p:set>
                                      <p:cBhvr>
                                        <p:cTn id="83" dur="1" fill="hold">
                                          <p:stCondLst>
                                            <p:cond delay="0"/>
                                          </p:stCondLst>
                                        </p:cTn>
                                        <p:tgtEl>
                                          <p:spTgt spid="170008"/>
                                        </p:tgtEl>
                                        <p:attrNameLst>
                                          <p:attrName>style.visibility</p:attrName>
                                        </p:attrNameLst>
                                      </p:cBhvr>
                                      <p:to>
                                        <p:strVal val="visible"/>
                                      </p:to>
                                    </p:set>
                                    <p:anim calcmode="lin" valueType="num">
                                      <p:cBhvr>
                                        <p:cTn id="84" dur="1" fill="hold"/>
                                        <p:tgtEl>
                                          <p:spTgt spid="170008"/>
                                        </p:tgtEl>
                                      </p:cBhvr>
                                    </p:anim>
                                  </p:childTnLst>
                                </p:cTn>
                              </p:par>
                              <p:par>
                                <p:cTn id="85" presetID="24" presetClass="entr" presetSubtype="0" fill="hold" nodeType="withEffect">
                                  <p:stCondLst>
                                    <p:cond delay="0"/>
                                  </p:stCondLst>
                                  <p:childTnLst>
                                    <p:set>
                                      <p:cBhvr>
                                        <p:cTn id="86" dur="1" fill="hold">
                                          <p:stCondLst>
                                            <p:cond delay="0"/>
                                          </p:stCondLst>
                                        </p:cTn>
                                        <p:tgtEl>
                                          <p:spTgt spid="170007"/>
                                        </p:tgtEl>
                                        <p:attrNameLst>
                                          <p:attrName>style.visibility</p:attrName>
                                        </p:attrNameLst>
                                      </p:cBhvr>
                                      <p:to>
                                        <p:strVal val="visible"/>
                                      </p:to>
                                    </p:set>
                                    <p:anim calcmode="lin" valueType="num">
                                      <p:cBhvr>
                                        <p:cTn id="87" dur="1" fill="hold"/>
                                        <p:tgtEl>
                                          <p:spTgt spid="170007"/>
                                        </p:tgtEl>
                                      </p:cBhvr>
                                    </p:anim>
                                  </p:childTnLst>
                                </p:cTn>
                              </p:par>
                              <p:par>
                                <p:cTn id="88" presetID="24" presetClass="entr" presetSubtype="0" fill="hold" grpId="0" nodeType="withEffect">
                                  <p:stCondLst>
                                    <p:cond delay="0"/>
                                  </p:stCondLst>
                                  <p:childTnLst>
                                    <p:set>
                                      <p:cBhvr>
                                        <p:cTn id="89" dur="1" fill="hold">
                                          <p:stCondLst>
                                            <p:cond delay="0"/>
                                          </p:stCondLst>
                                        </p:cTn>
                                        <p:tgtEl>
                                          <p:spTgt spid="170009"/>
                                        </p:tgtEl>
                                        <p:attrNameLst>
                                          <p:attrName>style.visibility</p:attrName>
                                        </p:attrNameLst>
                                      </p:cBhvr>
                                      <p:to>
                                        <p:strVal val="visible"/>
                                      </p:to>
                                    </p:set>
                                    <p:anim calcmode="lin" valueType="num">
                                      <p:cBhvr>
                                        <p:cTn id="90" dur="1" fill="hold"/>
                                        <p:tgtEl>
                                          <p:spTgt spid="170009"/>
                                        </p:tgtEl>
                                      </p:cBhvr>
                                    </p:anim>
                                  </p:childTnLst>
                                </p:cTn>
                              </p:par>
                            </p:childTnLst>
                          </p:cTn>
                        </p:par>
                      </p:childTnLst>
                    </p:cTn>
                  </p:par>
                  <p:par>
                    <p:cTn id="91" fill="hold">
                      <p:stCondLst>
                        <p:cond delay="indefinite"/>
                      </p:stCondLst>
                      <p:childTnLst>
                        <p:par>
                          <p:cTn id="92" fill="hold">
                            <p:stCondLst>
                              <p:cond delay="0"/>
                            </p:stCondLst>
                            <p:childTnLst>
                              <p:par>
                                <p:cTn id="93" presetID="24" presetClass="entr" presetSubtype="0" fill="hold" grpId="0" nodeType="clickEffect">
                                  <p:stCondLst>
                                    <p:cond delay="0"/>
                                  </p:stCondLst>
                                  <p:childTnLst>
                                    <p:set>
                                      <p:cBhvr>
                                        <p:cTn id="94" dur="1" fill="hold">
                                          <p:stCondLst>
                                            <p:cond delay="0"/>
                                          </p:stCondLst>
                                        </p:cTn>
                                        <p:tgtEl>
                                          <p:spTgt spid="170010"/>
                                        </p:tgtEl>
                                        <p:attrNameLst>
                                          <p:attrName>style.visibility</p:attrName>
                                        </p:attrNameLst>
                                      </p:cBhvr>
                                      <p:to>
                                        <p:strVal val="visible"/>
                                      </p:to>
                                    </p:set>
                                    <p:anim calcmode="lin" valueType="num">
                                      <p:cBhvr>
                                        <p:cTn id="95" dur="1" fill="hold"/>
                                        <p:tgtEl>
                                          <p:spTgt spid="170010"/>
                                        </p:tgtEl>
                                      </p:cBhvr>
                                    </p:anim>
                                  </p:childTnLst>
                                </p:cTn>
                              </p:par>
                              <p:par>
                                <p:cTn id="96" presetID="24" presetClass="entr" presetSubtype="0" fill="hold" grpId="0" nodeType="withEffect">
                                  <p:stCondLst>
                                    <p:cond delay="0"/>
                                  </p:stCondLst>
                                  <p:childTnLst>
                                    <p:set>
                                      <p:cBhvr>
                                        <p:cTn id="97" dur="1" fill="hold">
                                          <p:stCondLst>
                                            <p:cond delay="0"/>
                                          </p:stCondLst>
                                        </p:cTn>
                                        <p:tgtEl>
                                          <p:spTgt spid="170011"/>
                                        </p:tgtEl>
                                        <p:attrNameLst>
                                          <p:attrName>style.visibility</p:attrName>
                                        </p:attrNameLst>
                                      </p:cBhvr>
                                      <p:to>
                                        <p:strVal val="visible"/>
                                      </p:to>
                                    </p:set>
                                    <p:anim calcmode="lin" valueType="num">
                                      <p:cBhvr>
                                        <p:cTn id="98" dur="1" fill="hold"/>
                                        <p:tgtEl>
                                          <p:spTgt spid="1700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animBg="1"/>
      <p:bldP spid="169989" grpId="0" animBg="1"/>
      <p:bldP spid="169990" grpId="0" animBg="1"/>
      <p:bldP spid="169994" grpId="0"/>
      <p:bldP spid="169995" grpId="0" animBg="1"/>
      <p:bldP spid="169996" grpId="0"/>
      <p:bldP spid="169997" grpId="0" animBg="1"/>
      <p:bldP spid="169998" grpId="0" animBg="1"/>
      <p:bldP spid="169999" grpId="0" animBg="1"/>
      <p:bldP spid="170000" grpId="0"/>
      <p:bldP spid="170001" grpId="0" animBg="1"/>
      <p:bldP spid="170002" grpId="0" animBg="1"/>
      <p:bldP spid="170003" grpId="0" animBg="1"/>
      <p:bldP spid="170004" grpId="0" animBg="1"/>
      <p:bldP spid="170005" grpId="0" animBg="1"/>
      <p:bldP spid="170008" grpId="0"/>
      <p:bldP spid="170009" grpId="0"/>
      <p:bldP spid="170010" grpId="0" animBg="1"/>
      <p:bldP spid="1700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9090" name="Rectangle 2"/>
          <p:cNvSpPr>
            <a:spLocks noGrp="1"/>
          </p:cNvSpPr>
          <p:nvPr>
            <p:ph idx="1"/>
          </p:nvPr>
        </p:nvSpPr>
        <p:spPr>
          <a:xfrm>
            <a:off x="304800" y="1125538"/>
            <a:ext cx="7867650" cy="4741862"/>
          </a:xfrm>
        </p:spPr>
        <p:txBody>
          <a:bodyPr wrap="square" lIns="91440" tIns="45720" rIns="91440" bIns="45720" anchor="t" anchorCtr="0"/>
          <a:lstStyle/>
          <a:p>
            <a:pPr marL="609600" indent="-609600" eaLnBrk="1" hangingPunct="1">
              <a:lnSpc>
                <a:spcPct val="90000"/>
              </a:lnSpc>
            </a:pPr>
            <a:r>
              <a:rPr lang="zh-CN" altLang="en-US" sz="2400" dirty="0"/>
              <a:t>在有效信息位的前面或者后面添加一位奇（偶）校验位就组成了奇（偶）校验码。</a:t>
            </a:r>
          </a:p>
          <a:p>
            <a:pPr marL="1371600" lvl="2" indent="-457200" eaLnBrk="1" hangingPunct="1">
              <a:lnSpc>
                <a:spcPct val="90000"/>
              </a:lnSpc>
              <a:buNone/>
            </a:pPr>
            <a:r>
              <a:rPr lang="zh-CN" altLang="en-US" dirty="0"/>
              <a:t>奇（偶）校验码的编码和译码在硬件上通常采用异或非门（异或门）实现。 </a:t>
            </a:r>
          </a:p>
          <a:p>
            <a:pPr marL="990600" lvl="1" indent="-533400" eaLnBrk="1" hangingPunct="1">
              <a:lnSpc>
                <a:spcPct val="90000"/>
              </a:lnSpc>
            </a:pPr>
            <a:r>
              <a:rPr lang="en-US" altLang="zh-CN" dirty="0"/>
              <a:t>1</a:t>
            </a:r>
            <a:r>
              <a:rPr lang="zh-CN" altLang="en-US" dirty="0"/>
              <a:t>、编码</a:t>
            </a:r>
          </a:p>
          <a:p>
            <a:pPr marL="1371600" lvl="2" indent="-457200" eaLnBrk="1" hangingPunct="1">
              <a:lnSpc>
                <a:spcPct val="90000"/>
              </a:lnSpc>
            </a:pPr>
            <a:r>
              <a:rPr lang="zh-CN" altLang="en-US" dirty="0"/>
              <a:t>奇校验位的取值应该使整个奇校验码中</a:t>
            </a:r>
            <a:r>
              <a:rPr lang="zh-CN" altLang="en-US" dirty="0">
                <a:latin typeface="Arial" panose="020B0604020202020204" pitchFamily="34" charset="0"/>
              </a:rPr>
              <a:t>“</a:t>
            </a:r>
            <a:r>
              <a:rPr lang="en-US" altLang="zh-CN" dirty="0"/>
              <a:t>1</a:t>
            </a:r>
            <a:r>
              <a:rPr lang="en-US" altLang="zh-CN" dirty="0">
                <a:latin typeface="Arial" panose="020B0604020202020204" pitchFamily="34" charset="0"/>
              </a:rPr>
              <a:t>”</a:t>
            </a:r>
            <a:r>
              <a:rPr lang="zh-CN" altLang="en-US" dirty="0"/>
              <a:t>的个数为奇数，偶校验位的取值应该使整个偶校验码中</a:t>
            </a:r>
            <a:r>
              <a:rPr lang="zh-CN" altLang="en-US" dirty="0">
                <a:latin typeface="Arial" panose="020B0604020202020204" pitchFamily="34" charset="0"/>
              </a:rPr>
              <a:t>“</a:t>
            </a:r>
            <a:r>
              <a:rPr lang="en-US" altLang="zh-CN" dirty="0"/>
              <a:t>1</a:t>
            </a:r>
            <a:r>
              <a:rPr lang="en-US" altLang="zh-CN" dirty="0">
                <a:latin typeface="Arial" panose="020B0604020202020204" pitchFamily="34" charset="0"/>
              </a:rPr>
              <a:t>”</a:t>
            </a:r>
            <a:r>
              <a:rPr lang="zh-CN" altLang="en-US" dirty="0"/>
              <a:t>的个数为偶数。</a:t>
            </a:r>
          </a:p>
          <a:p>
            <a:pPr marL="1371600" lvl="2" indent="-457200" eaLnBrk="1" hangingPunct="1">
              <a:lnSpc>
                <a:spcPct val="90000"/>
              </a:lnSpc>
            </a:pPr>
            <a:r>
              <a:rPr lang="zh-CN" altLang="en-US" dirty="0"/>
              <a:t>假设在发送端，要发送七位</a:t>
            </a:r>
            <a:r>
              <a:rPr lang="en-US" altLang="zh-CN" dirty="0"/>
              <a:t>ASCII</a:t>
            </a:r>
            <a:r>
              <a:rPr lang="zh-CN" altLang="en-US" dirty="0"/>
              <a:t>码（</a:t>
            </a:r>
            <a:r>
              <a:rPr lang="en-US" altLang="zh-CN" dirty="0"/>
              <a:t>B6 B5 B4 B3 B2 B1 B0</a:t>
            </a:r>
            <a:r>
              <a:rPr lang="zh-CN" altLang="en-US" dirty="0"/>
              <a:t>），在</a:t>
            </a:r>
            <a:r>
              <a:rPr lang="en-US" altLang="zh-CN" dirty="0"/>
              <a:t>ASCII</a:t>
            </a:r>
            <a:r>
              <a:rPr lang="zh-CN" altLang="en-US" dirty="0"/>
              <a:t>码前面添加一位奇校验位</a:t>
            </a:r>
            <a:r>
              <a:rPr lang="en-US" altLang="zh-CN" dirty="0"/>
              <a:t>P</a:t>
            </a:r>
            <a:r>
              <a:rPr lang="zh-CN" altLang="en-US" baseline="-25000" dirty="0"/>
              <a:t>奇</a:t>
            </a:r>
            <a:r>
              <a:rPr lang="zh-CN" altLang="en-US" dirty="0"/>
              <a:t>或偶校验位</a:t>
            </a:r>
            <a:r>
              <a:rPr lang="en-US" altLang="zh-CN" dirty="0"/>
              <a:t>P</a:t>
            </a:r>
            <a:r>
              <a:rPr lang="zh-CN" altLang="en-US" baseline="-25000" dirty="0"/>
              <a:t>偶</a:t>
            </a:r>
            <a:r>
              <a:rPr lang="zh-CN" altLang="en-US" dirty="0"/>
              <a:t>变为一个字节的奇偶校验码，则它们的生成表达式为</a:t>
            </a:r>
          </a:p>
        </p:txBody>
      </p:sp>
      <p:sp>
        <p:nvSpPr>
          <p:cNvPr id="89091" name="Rectangle 3"/>
          <p:cNvSpPr/>
          <p:nvPr/>
        </p:nvSpPr>
        <p:spPr>
          <a:xfrm>
            <a:off x="0" y="3200400"/>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182276" name="Object 4"/>
          <p:cNvGraphicFramePr/>
          <p:nvPr/>
        </p:nvGraphicFramePr>
        <p:xfrm>
          <a:off x="1258888" y="5516563"/>
          <a:ext cx="5976937" cy="1028700"/>
        </p:xfrm>
        <a:graphic>
          <a:graphicData uri="http://schemas.openxmlformats.org/presentationml/2006/ole">
            <mc:AlternateContent xmlns:mc="http://schemas.openxmlformats.org/markup-compatibility/2006">
              <mc:Choice xmlns:v="urn:schemas-microsoft-com:vml" Requires="v">
                <p:oleObj r:id="rId2" imgW="2654300" imgH="457200" progId="Equation.3">
                  <p:embed/>
                </p:oleObj>
              </mc:Choice>
              <mc:Fallback>
                <p:oleObj r:id="rId2" imgW="2654300" imgH="457200" progId="Equation.3">
                  <p:embed/>
                  <p:pic>
                    <p:nvPicPr>
                      <p:cNvPr id="0" name="图片 3093"/>
                      <p:cNvPicPr/>
                      <p:nvPr/>
                    </p:nvPicPr>
                    <p:blipFill>
                      <a:blip r:embed="rId3"/>
                      <a:stretch>
                        <a:fillRect/>
                      </a:stretch>
                    </p:blipFill>
                    <p:spPr>
                      <a:xfrm>
                        <a:off x="1258888" y="5516563"/>
                        <a:ext cx="5976937" cy="1028700"/>
                      </a:xfrm>
                      <a:prstGeom prst="rect">
                        <a:avLst/>
                      </a:prstGeom>
                      <a:solidFill>
                        <a:srgbClr val="FFFF00"/>
                      </a:solidFill>
                      <a:ln w="38100">
                        <a:noFill/>
                        <a:miter/>
                      </a:ln>
                    </p:spPr>
                  </p:pic>
                </p:oleObj>
              </mc:Fallback>
            </mc:AlternateContent>
          </a:graphicData>
        </a:graphic>
      </p:graphicFrame>
      <p:sp>
        <p:nvSpPr>
          <p:cNvPr id="89093" name="Rectangle 5"/>
          <p:cNvSpPr>
            <a:spLocks noGrp="1"/>
          </p:cNvSpPr>
          <p:nvPr>
            <p:ph type="title"/>
          </p:nvPr>
        </p:nvSpPr>
        <p:spPr/>
        <p:txBody>
          <a:bodyPr wrap="square" lIns="91440" tIns="45720" rIns="91440" bIns="45720" anchor="ctr" anchorCtr="0"/>
          <a:lstStyle/>
          <a:p>
            <a:pPr eaLnBrk="1" hangingPunct="1"/>
            <a:r>
              <a:rPr lang="zh-CN" altLang="en-US" dirty="0"/>
              <a:t>二、奇偶校验码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diamond(in)">
                                      <p:cBhvr>
                                        <p:cTn id="7" dur="20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83298" name="Rectangle 2"/>
          <p:cNvSpPr>
            <a:spLocks noGrp="1"/>
          </p:cNvSpPr>
          <p:nvPr>
            <p:ph idx="1"/>
          </p:nvPr>
        </p:nvSpPr>
        <p:spPr>
          <a:xfrm>
            <a:off x="357188" y="4429125"/>
            <a:ext cx="7939087" cy="2289175"/>
          </a:xfrm>
        </p:spPr>
        <p:txBody>
          <a:bodyPr wrap="square" lIns="91440" tIns="45720" rIns="91440" bIns="45720" anchor="t" anchorCtr="0"/>
          <a:lstStyle/>
          <a:p>
            <a:pPr lvl="1" eaLnBrk="1" hangingPunct="1">
              <a:lnSpc>
                <a:spcPct val="80000"/>
              </a:lnSpc>
            </a:pPr>
            <a:r>
              <a:rPr lang="en-US" altLang="zh-CN" dirty="0"/>
              <a:t>2</a:t>
            </a:r>
            <a:r>
              <a:rPr lang="zh-CN" altLang="en-US" dirty="0"/>
              <a:t>、译码</a:t>
            </a:r>
          </a:p>
          <a:p>
            <a:pPr lvl="2" eaLnBrk="1" hangingPunct="1">
              <a:lnSpc>
                <a:spcPct val="80000"/>
              </a:lnSpc>
            </a:pPr>
            <a:r>
              <a:rPr lang="zh-CN" altLang="en-US" dirty="0"/>
              <a:t>在接收端，必须检验接收到的校验码信息的奇偶性，对于奇校验码，校验码中</a:t>
            </a:r>
            <a:r>
              <a:rPr lang="zh-CN" altLang="en-US" dirty="0">
                <a:latin typeface="Arial" panose="020B0604020202020204" pitchFamily="34" charset="0"/>
              </a:rPr>
              <a:t>“</a:t>
            </a:r>
            <a:r>
              <a:rPr lang="en-US" altLang="zh-CN" dirty="0"/>
              <a:t>1</a:t>
            </a:r>
            <a:r>
              <a:rPr lang="en-US" altLang="zh-CN" dirty="0">
                <a:latin typeface="Arial" panose="020B0604020202020204" pitchFamily="34" charset="0"/>
              </a:rPr>
              <a:t>”</a:t>
            </a:r>
            <a:r>
              <a:rPr lang="zh-CN" altLang="en-US" dirty="0"/>
              <a:t>的个数应该为奇数，否则出错；对于偶校验码，校验码中</a:t>
            </a:r>
            <a:r>
              <a:rPr lang="zh-CN" altLang="en-US" dirty="0">
                <a:latin typeface="Arial" panose="020B0604020202020204" pitchFamily="34" charset="0"/>
              </a:rPr>
              <a:t>“</a:t>
            </a:r>
            <a:r>
              <a:rPr lang="en-US" altLang="zh-CN" dirty="0"/>
              <a:t>1</a:t>
            </a:r>
            <a:r>
              <a:rPr lang="en-US" altLang="zh-CN" dirty="0">
                <a:latin typeface="Arial" panose="020B0604020202020204" pitchFamily="34" charset="0"/>
              </a:rPr>
              <a:t>”</a:t>
            </a:r>
            <a:r>
              <a:rPr lang="zh-CN" altLang="en-US" dirty="0"/>
              <a:t>的个数应该为偶数，否则出错。</a:t>
            </a:r>
            <a:r>
              <a:rPr lang="zh-CN" altLang="en-US" dirty="0">
                <a:solidFill>
                  <a:srgbClr val="FF0000"/>
                </a:solidFill>
              </a:rPr>
              <a:t>设</a:t>
            </a:r>
            <a:r>
              <a:rPr lang="en-US" altLang="zh-CN" dirty="0">
                <a:solidFill>
                  <a:srgbClr val="FF0000"/>
                </a:solidFill>
              </a:rPr>
              <a:t>E</a:t>
            </a:r>
            <a:r>
              <a:rPr lang="zh-CN" altLang="en-US" baseline="-25000" dirty="0">
                <a:solidFill>
                  <a:srgbClr val="FF0000"/>
                </a:solidFill>
              </a:rPr>
              <a:t>奇</a:t>
            </a:r>
            <a:r>
              <a:rPr lang="zh-CN" altLang="en-US" dirty="0">
                <a:solidFill>
                  <a:srgbClr val="FF0000"/>
                </a:solidFill>
              </a:rPr>
              <a:t>为奇校验码出错信号，</a:t>
            </a:r>
            <a:r>
              <a:rPr lang="en-US" altLang="zh-CN" dirty="0">
                <a:solidFill>
                  <a:srgbClr val="006600"/>
                </a:solidFill>
              </a:rPr>
              <a:t>E</a:t>
            </a:r>
            <a:r>
              <a:rPr lang="zh-CN" altLang="en-US" baseline="-25000" dirty="0">
                <a:solidFill>
                  <a:srgbClr val="006600"/>
                </a:solidFill>
              </a:rPr>
              <a:t>偶</a:t>
            </a:r>
            <a:r>
              <a:rPr lang="zh-CN" altLang="en-US" dirty="0">
                <a:solidFill>
                  <a:srgbClr val="006600"/>
                </a:solidFill>
              </a:rPr>
              <a:t>为偶校验码出错信号，</a:t>
            </a:r>
            <a:r>
              <a:rPr lang="zh-CN" altLang="en-US" dirty="0">
                <a:solidFill>
                  <a:srgbClr val="006600"/>
                </a:solidFill>
                <a:highlight>
                  <a:srgbClr val="FFFF00"/>
                </a:highlight>
              </a:rPr>
              <a:t>为</a:t>
            </a:r>
            <a:r>
              <a:rPr lang="en-US" altLang="zh-CN" dirty="0">
                <a:solidFill>
                  <a:srgbClr val="006600"/>
                </a:solidFill>
                <a:highlight>
                  <a:srgbClr val="FFFF00"/>
                </a:highlight>
              </a:rPr>
              <a:t>1</a:t>
            </a:r>
            <a:r>
              <a:rPr lang="zh-CN" altLang="en-US" dirty="0">
                <a:solidFill>
                  <a:srgbClr val="006600"/>
                </a:solidFill>
                <a:highlight>
                  <a:srgbClr val="FFFF00"/>
                </a:highlight>
              </a:rPr>
              <a:t>出错，为</a:t>
            </a:r>
            <a:r>
              <a:rPr lang="en-US" altLang="zh-CN" dirty="0">
                <a:solidFill>
                  <a:srgbClr val="006600"/>
                </a:solidFill>
                <a:highlight>
                  <a:srgbClr val="FFFF00"/>
                </a:highlight>
              </a:rPr>
              <a:t>0</a:t>
            </a:r>
            <a:r>
              <a:rPr lang="zh-CN" altLang="en-US" dirty="0">
                <a:solidFill>
                  <a:srgbClr val="006600"/>
                </a:solidFill>
                <a:highlight>
                  <a:srgbClr val="FFFF00"/>
                </a:highlight>
              </a:rPr>
              <a:t>正确，</a:t>
            </a:r>
          </a:p>
        </p:txBody>
      </p:sp>
      <p:sp>
        <p:nvSpPr>
          <p:cNvPr id="90115" name="Rectangle 3"/>
          <p:cNvSpPr/>
          <p:nvPr/>
        </p:nvSpPr>
        <p:spPr>
          <a:xfrm>
            <a:off x="0" y="2776538"/>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90119" name="Rectangle 7"/>
          <p:cNvSpPr/>
          <p:nvPr/>
        </p:nvSpPr>
        <p:spPr>
          <a:xfrm>
            <a:off x="0" y="3176588"/>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90120" name="Rectangle 9"/>
          <p:cNvSpPr>
            <a:spLocks noGrp="1"/>
          </p:cNvSpPr>
          <p:nvPr>
            <p:ph type="title"/>
          </p:nvPr>
        </p:nvSpPr>
        <p:spPr/>
        <p:txBody>
          <a:bodyPr wrap="square" lIns="91440" tIns="45720" rIns="91440" bIns="45720" anchor="ctr" anchorCtr="0"/>
          <a:lstStyle/>
          <a:p>
            <a:pPr eaLnBrk="1" hangingPunct="1"/>
            <a:r>
              <a:rPr lang="zh-CN" altLang="en-US" dirty="0"/>
              <a:t>二、奇偶校验码</a:t>
            </a:r>
          </a:p>
        </p:txBody>
      </p:sp>
      <p:pic>
        <p:nvPicPr>
          <p:cNvPr id="3" name="图片 2"/>
          <p:cNvPicPr>
            <a:picLocks noChangeAspect="1"/>
          </p:cNvPicPr>
          <p:nvPr/>
        </p:nvPicPr>
        <p:blipFill>
          <a:blip r:embed="rId2"/>
          <a:stretch>
            <a:fillRect/>
          </a:stretch>
        </p:blipFill>
        <p:spPr>
          <a:xfrm>
            <a:off x="323850" y="1196975"/>
            <a:ext cx="6096000" cy="3086100"/>
          </a:xfrm>
          <a:prstGeom prst="rect">
            <a:avLst/>
          </a:prstGeom>
        </p:spPr>
      </p:pic>
      <p:sp>
        <p:nvSpPr>
          <p:cNvPr id="4" name="Text Box 6"/>
          <p:cNvSpPr txBox="1">
            <a:spLocks noChangeArrowheads="1"/>
          </p:cNvSpPr>
          <p:nvPr/>
        </p:nvSpPr>
        <p:spPr bwMode="auto">
          <a:xfrm>
            <a:off x="5724208" y="3176588"/>
            <a:ext cx="2808288" cy="1463675"/>
          </a:xfrm>
          <a:prstGeom prst="rect">
            <a:avLst/>
          </a:prstGeom>
          <a:noFill/>
          <a:ln w="9525">
            <a:noFill/>
            <a:miter lim="800000"/>
          </a:ln>
          <a:effectLst/>
        </p:spPr>
        <p:txBody>
          <a:bodyPr>
            <a:spAutoFit/>
          </a:bodyPr>
          <a:lstStyle/>
          <a:p>
            <a:pPr marR="0" defTabSz="914400">
              <a:spcBef>
                <a:spcPct val="50000"/>
              </a:spcBef>
              <a:buClrTx/>
              <a:buSzTx/>
              <a:defRPr/>
            </a:pPr>
            <a:r>
              <a:rPr kumimoji="0" lang="zh-CN" altLang="en-US" sz="2000" kern="1200" cap="none" spc="0" normalizeH="0" baseline="0" noProof="0" dirty="0">
                <a:effectLst>
                  <a:outerShdw blurRad="38100" dist="38100" dir="2700000" algn="tl">
                    <a:srgbClr val="C0C0C0"/>
                  </a:outerShdw>
                </a:effectLst>
                <a:latin typeface="黑体" panose="02010609060101010101" pitchFamily="2" charset="-122"/>
                <a:ea typeface="黑体" panose="02010609060101010101" pitchFamily="2" charset="-122"/>
                <a:cs typeface="+mn-cs"/>
              </a:rPr>
              <a:t>例如：</a:t>
            </a:r>
          </a:p>
          <a:p>
            <a:pPr marR="0" defTabSz="914400">
              <a:spcBef>
                <a:spcPct val="50000"/>
              </a:spcBef>
              <a:buClrTx/>
              <a:buSzTx/>
              <a:defRPr/>
            </a:pPr>
            <a:r>
              <a:rPr kumimoji="0" lang="zh-CN" altLang="en-US" sz="2000" kern="1200" cap="none" spc="0" normalizeH="0" baseline="0" noProof="0" dirty="0">
                <a:latin typeface="黑体" panose="02010609060101010101" pitchFamily="2" charset="-122"/>
                <a:ea typeface="黑体" panose="02010609060101010101" pitchFamily="2" charset="-122"/>
                <a:cs typeface="+mn-cs"/>
              </a:rPr>
              <a:t>字符</a:t>
            </a:r>
            <a:r>
              <a:rPr kumimoji="0" lang="zh-CN" altLang="en-US" sz="2000" kern="1200" cap="none" spc="0" normalizeH="0" baseline="0" noProof="0" dirty="0">
                <a:latin typeface="Arial" panose="020B0604020202020204"/>
                <a:ea typeface="黑体" panose="02010609060101010101" pitchFamily="2" charset="-122"/>
                <a:cs typeface="+mn-cs"/>
              </a:rPr>
              <a:t>“</a:t>
            </a:r>
            <a:r>
              <a:rPr kumimoji="0" lang="en-US" altLang="zh-CN" sz="2000" kern="1200" cap="none" spc="0" normalizeH="0" baseline="0" noProof="0" dirty="0">
                <a:latin typeface="黑体" panose="02010609060101010101" pitchFamily="2" charset="-122"/>
                <a:ea typeface="黑体" panose="02010609060101010101" pitchFamily="2" charset="-122"/>
                <a:cs typeface="+mn-cs"/>
              </a:rPr>
              <a:t>A</a:t>
            </a:r>
            <a:r>
              <a:rPr kumimoji="0" lang="en-US" altLang="zh-CN" sz="2000" kern="1200" cap="none" spc="0" normalizeH="0" baseline="0" noProof="0" dirty="0">
                <a:latin typeface="Arial" panose="020B0604020202020204"/>
                <a:ea typeface="黑体" panose="02010609060101010101" pitchFamily="2" charset="-122"/>
                <a:cs typeface="+mn-cs"/>
              </a:rPr>
              <a:t>”</a:t>
            </a:r>
            <a:r>
              <a:rPr kumimoji="0" lang="zh-CN" altLang="en-US" sz="2000" kern="1200" cap="none" spc="0" normalizeH="0" baseline="0" noProof="0" dirty="0">
                <a:latin typeface="黑体" panose="02010609060101010101" pitchFamily="2" charset="-122"/>
                <a:ea typeface="黑体" panose="02010609060101010101" pitchFamily="2" charset="-122"/>
                <a:cs typeface="+mn-cs"/>
              </a:rPr>
              <a:t>的</a:t>
            </a:r>
            <a:r>
              <a:rPr kumimoji="0" lang="en-US" altLang="zh-CN" sz="2000" kern="1200" cap="none" spc="0" normalizeH="0" baseline="0" noProof="0" dirty="0">
                <a:latin typeface="黑体" panose="02010609060101010101" pitchFamily="2" charset="-122"/>
                <a:ea typeface="黑体" panose="02010609060101010101" pitchFamily="2" charset="-122"/>
                <a:cs typeface="+mn-cs"/>
              </a:rPr>
              <a:t>ASCII</a:t>
            </a:r>
            <a:r>
              <a:rPr kumimoji="0" lang="zh-CN" altLang="en-US" sz="2000" kern="1200" cap="none" spc="0" normalizeH="0" baseline="0" noProof="0" dirty="0">
                <a:latin typeface="黑体" panose="02010609060101010101" pitchFamily="2" charset="-122"/>
                <a:ea typeface="黑体" panose="02010609060101010101" pitchFamily="2" charset="-122"/>
                <a:cs typeface="+mn-cs"/>
              </a:rPr>
              <a:t>码为</a:t>
            </a:r>
            <a:r>
              <a:rPr kumimoji="0" lang="en-US" altLang="zh-CN" sz="2000" kern="1200" cap="none" spc="0" normalizeH="0" baseline="0" noProof="0" dirty="0">
                <a:latin typeface="黑体" panose="02010609060101010101" pitchFamily="2" charset="-122"/>
                <a:ea typeface="黑体" panose="02010609060101010101" pitchFamily="2" charset="-122"/>
                <a:cs typeface="+mn-cs"/>
              </a:rPr>
              <a:t>41H</a:t>
            </a:r>
            <a:r>
              <a:rPr kumimoji="0" lang="zh-CN" altLang="en-US" sz="2000" kern="1200" cap="none" spc="0" normalizeH="0" baseline="0" noProof="0" dirty="0">
                <a:latin typeface="黑体" panose="02010609060101010101" pitchFamily="2" charset="-122"/>
                <a:ea typeface="黑体" panose="02010609060101010101" pitchFamily="2" charset="-122"/>
                <a:cs typeface="+mn-cs"/>
              </a:rPr>
              <a:t>，奇校验码为</a:t>
            </a:r>
            <a:r>
              <a:rPr kumimoji="0" lang="en-US" altLang="zh-CN" sz="2000" kern="1200" cap="none" spc="0" normalizeH="0" baseline="0" noProof="0" dirty="0">
                <a:latin typeface="黑体" panose="02010609060101010101" pitchFamily="2" charset="-122"/>
                <a:ea typeface="黑体" panose="02010609060101010101" pitchFamily="2" charset="-122"/>
                <a:cs typeface="+mn-cs"/>
              </a:rPr>
              <a:t>C1H</a:t>
            </a:r>
            <a:r>
              <a:rPr kumimoji="0" lang="zh-CN" altLang="en-US" sz="2000" kern="1200" cap="none" spc="0" normalizeH="0" baseline="0" noProof="0" dirty="0">
                <a:latin typeface="黑体" panose="02010609060101010101" pitchFamily="2" charset="-122"/>
                <a:ea typeface="黑体" panose="02010609060101010101" pitchFamily="2" charset="-122"/>
                <a:cs typeface="+mn-cs"/>
              </a:rPr>
              <a:t>，偶校验码为</a:t>
            </a:r>
            <a:r>
              <a:rPr kumimoji="0" lang="en-US" altLang="zh-CN" sz="2000" kern="1200" cap="none" spc="0" normalizeH="0" baseline="0" noProof="0" dirty="0">
                <a:latin typeface="黑体" panose="02010609060101010101" pitchFamily="2" charset="-122"/>
                <a:ea typeface="黑体" panose="02010609060101010101" pitchFamily="2" charset="-122"/>
                <a:cs typeface="+mn-cs"/>
              </a:rPr>
              <a:t>41H</a:t>
            </a:r>
            <a:r>
              <a:rPr kumimoji="0" lang="zh-CN" altLang="en-US" sz="2000" kern="1200" cap="none" spc="0" normalizeH="0" baseline="0" noProof="0" dirty="0">
                <a:latin typeface="黑体" panose="02010609060101010101" pitchFamily="2" charset="-122"/>
                <a:ea typeface="黑体" panose="02010609060101010101" pitchFamily="2"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 calcmode="lin" valueType="num">
                                      <p:cBhvr additive="base">
                                        <p:cTn id="7" dur="500" fill="hold"/>
                                        <p:tgtEl>
                                          <p:spTgt spid="1832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29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3298">
                                            <p:txEl>
                                              <p:pRg st="1" end="1"/>
                                            </p:txEl>
                                          </p:spTgt>
                                        </p:tgtEl>
                                        <p:attrNameLst>
                                          <p:attrName>style.visibility</p:attrName>
                                        </p:attrNameLst>
                                      </p:cBhvr>
                                      <p:to>
                                        <p:strVal val="visible"/>
                                      </p:to>
                                    </p:set>
                                    <p:anim calcmode="lin" valueType="num">
                                      <p:cBhvr additive="base">
                                        <p:cTn id="11" dur="500" fill="hold"/>
                                        <p:tgtEl>
                                          <p:spTgt spid="18329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32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P spid="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1138" name="Rectangle 3"/>
          <p:cNvSpPr/>
          <p:nvPr/>
        </p:nvSpPr>
        <p:spPr>
          <a:xfrm>
            <a:off x="0" y="2776538"/>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184324" name="Object 4"/>
          <p:cNvGraphicFramePr/>
          <p:nvPr>
            <p:extLst>
              <p:ext uri="{D42A27DB-BD31-4B8C-83A1-F6EECF244321}">
                <p14:modId xmlns:p14="http://schemas.microsoft.com/office/powerpoint/2010/main" val="3513726029"/>
              </p:ext>
            </p:extLst>
          </p:nvPr>
        </p:nvGraphicFramePr>
        <p:xfrm>
          <a:off x="1043608" y="2643804"/>
          <a:ext cx="5616575" cy="2690813"/>
        </p:xfrm>
        <a:graphic>
          <a:graphicData uri="http://schemas.openxmlformats.org/presentationml/2006/ole">
            <mc:AlternateContent xmlns:mc="http://schemas.openxmlformats.org/markup-compatibility/2006">
              <mc:Choice xmlns:v="urn:schemas-microsoft-com:vml" Requires="v">
                <p:oleObj r:id="rId2" imgW="2728595" imgH="1308100" progId="Visio.Drawing.6">
                  <p:embed/>
                </p:oleObj>
              </mc:Choice>
              <mc:Fallback>
                <p:oleObj r:id="rId2" imgW="2728595" imgH="1308100" progId="Visio.Drawing.6">
                  <p:embed/>
                  <p:pic>
                    <p:nvPicPr>
                      <p:cNvPr id="0" name="图片 3094"/>
                      <p:cNvPicPr/>
                      <p:nvPr/>
                    </p:nvPicPr>
                    <p:blipFill>
                      <a:blip r:embed="rId3"/>
                      <a:stretch>
                        <a:fillRect/>
                      </a:stretch>
                    </p:blipFill>
                    <p:spPr>
                      <a:xfrm>
                        <a:off x="1043608" y="2643804"/>
                        <a:ext cx="5616575" cy="2690813"/>
                      </a:xfrm>
                      <a:prstGeom prst="rect">
                        <a:avLst/>
                      </a:prstGeom>
                      <a:noFill/>
                      <a:ln w="38100">
                        <a:noFill/>
                        <a:miter/>
                      </a:ln>
                    </p:spPr>
                  </p:pic>
                </p:oleObj>
              </mc:Fallback>
            </mc:AlternateContent>
          </a:graphicData>
        </a:graphic>
      </p:graphicFrame>
      <p:sp>
        <p:nvSpPr>
          <p:cNvPr id="91140" name="Rectangle 7"/>
          <p:cNvSpPr>
            <a:spLocks noGrp="1"/>
          </p:cNvSpPr>
          <p:nvPr>
            <p:ph type="title"/>
          </p:nvPr>
        </p:nvSpPr>
        <p:spPr/>
        <p:txBody>
          <a:bodyPr wrap="square" lIns="91440" tIns="45720" rIns="91440" bIns="45720" anchor="ctr" anchorCtr="0"/>
          <a:lstStyle/>
          <a:p>
            <a:pPr eaLnBrk="1" hangingPunct="1"/>
            <a:r>
              <a:rPr lang="zh-CN" altLang="en-US" dirty="0"/>
              <a:t>二、奇偶校验码</a:t>
            </a:r>
          </a:p>
        </p:txBody>
      </p:sp>
      <p:graphicFrame>
        <p:nvGraphicFramePr>
          <p:cNvPr id="183304" name="Object 8"/>
          <p:cNvGraphicFramePr/>
          <p:nvPr>
            <p:extLst>
              <p:ext uri="{D42A27DB-BD31-4B8C-83A1-F6EECF244321}">
                <p14:modId xmlns:p14="http://schemas.microsoft.com/office/powerpoint/2010/main" val="3725178790"/>
              </p:ext>
            </p:extLst>
          </p:nvPr>
        </p:nvGraphicFramePr>
        <p:xfrm>
          <a:off x="972171" y="1572242"/>
          <a:ext cx="5688012" cy="944562"/>
        </p:xfrm>
        <a:graphic>
          <a:graphicData uri="http://schemas.openxmlformats.org/presentationml/2006/ole">
            <mc:AlternateContent xmlns:mc="http://schemas.openxmlformats.org/markup-compatibility/2006">
              <mc:Choice xmlns:v="urn:schemas-microsoft-com:vml" Requires="v">
                <p:oleObj r:id="rId4" imgW="3035300" imgH="508000" progId="Equation.3">
                  <p:embed/>
                </p:oleObj>
              </mc:Choice>
              <mc:Fallback>
                <p:oleObj r:id="rId4" imgW="3035300" imgH="508000" progId="Equation.3">
                  <p:embed/>
                  <p:pic>
                    <p:nvPicPr>
                      <p:cNvPr id="0" name="图片 3095"/>
                      <p:cNvPicPr/>
                      <p:nvPr/>
                    </p:nvPicPr>
                    <p:blipFill>
                      <a:blip r:embed="rId5"/>
                      <a:stretch>
                        <a:fillRect/>
                      </a:stretch>
                    </p:blipFill>
                    <p:spPr>
                      <a:xfrm>
                        <a:off x="972171" y="1572242"/>
                        <a:ext cx="5688012" cy="944562"/>
                      </a:xfrm>
                      <a:prstGeom prst="rect">
                        <a:avLst/>
                      </a:prstGeom>
                      <a:solidFill>
                        <a:srgbClr val="FFDDDD"/>
                      </a:solidFill>
                      <a:ln w="38100">
                        <a:noFill/>
                        <a:miter/>
                      </a:ln>
                    </p:spPr>
                  </p:pic>
                </p:oleObj>
              </mc:Fallback>
            </mc:AlternateContent>
          </a:graphicData>
        </a:graphic>
      </p:graphicFrame>
      <p:sp>
        <p:nvSpPr>
          <p:cNvPr id="91142" name="矩形 6"/>
          <p:cNvSpPr/>
          <p:nvPr/>
        </p:nvSpPr>
        <p:spPr>
          <a:xfrm>
            <a:off x="900733" y="929304"/>
            <a:ext cx="3278188" cy="461963"/>
          </a:xfrm>
          <a:prstGeom prst="rect">
            <a:avLst/>
          </a:prstGeom>
          <a:noFill/>
          <a:ln w="9525">
            <a:noFill/>
          </a:ln>
        </p:spPr>
        <p:txBody>
          <a:bodyPr wrap="none" anchor="t" anchorCtr="0">
            <a:spAutoFit/>
          </a:bodyPr>
          <a:lstStyle/>
          <a:p>
            <a:pPr eaLnBrk="0" hangingPunct="0"/>
            <a:r>
              <a:rPr lang="zh-CN" altLang="en-US" dirty="0">
                <a:latin typeface="黑体" panose="02010609060101010101" pitchFamily="2" charset="-122"/>
                <a:ea typeface="黑体" panose="02010609060101010101" pitchFamily="2" charset="-122"/>
              </a:rPr>
              <a:t>奇偶校验码的表达式：</a:t>
            </a:r>
          </a:p>
        </p:txBody>
      </p:sp>
      <p:sp>
        <p:nvSpPr>
          <p:cNvPr id="8" name="Text Box 5"/>
          <p:cNvSpPr txBox="1">
            <a:spLocks noChangeArrowheads="1"/>
          </p:cNvSpPr>
          <p:nvPr/>
        </p:nvSpPr>
        <p:spPr bwMode="auto">
          <a:xfrm>
            <a:off x="4495800" y="4546409"/>
            <a:ext cx="2520950" cy="366713"/>
          </a:xfrm>
          <a:prstGeom prst="rect">
            <a:avLst/>
          </a:prstGeom>
          <a:noFill/>
          <a:ln w="9525">
            <a:noFill/>
            <a:miter lim="800000"/>
          </a:ln>
          <a:effectLst/>
        </p:spPr>
        <p:txBody>
          <a:bodyPr>
            <a:spAutoFit/>
          </a:bodyPr>
          <a:lstStyle/>
          <a:p>
            <a:pPr marR="0" defTabSz="914400">
              <a:spcBef>
                <a:spcPct val="50000"/>
              </a:spcBef>
              <a:buClrTx/>
              <a:buSzTx/>
              <a:defRPr/>
            </a:pPr>
            <a:r>
              <a:rPr kumimoji="0" lang="zh-CN" altLang="en-GB" sz="1800"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rPr>
              <a:t>奇偶校验的</a:t>
            </a:r>
            <a:r>
              <a:rPr kumimoji="0" lang="zh-CN" altLang="en-US" sz="1800"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rPr>
              <a:t>译码</a:t>
            </a:r>
            <a:r>
              <a:rPr kumimoji="0" lang="zh-CN" altLang="en-GB" sz="1800"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rPr>
              <a:t>电路</a:t>
            </a:r>
            <a:r>
              <a:rPr kumimoji="0" lang="zh-CN" altLang="en-US" sz="1800"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rPr>
              <a:t> </a:t>
            </a:r>
          </a:p>
        </p:txBody>
      </p:sp>
      <p:sp>
        <p:nvSpPr>
          <p:cNvPr id="2" name="Rectangle 2">
            <a:extLst>
              <a:ext uri="{FF2B5EF4-FFF2-40B4-BE49-F238E27FC236}">
                <a16:creationId xmlns:a16="http://schemas.microsoft.com/office/drawing/2014/main" id="{F9455E9D-B434-A279-E1C2-1885C79D440B}"/>
              </a:ext>
            </a:extLst>
          </p:cNvPr>
          <p:cNvSpPr>
            <a:spLocks noGrp="1"/>
          </p:cNvSpPr>
          <p:nvPr>
            <p:ph idx="1"/>
          </p:nvPr>
        </p:nvSpPr>
        <p:spPr>
          <a:xfrm>
            <a:off x="-153367" y="5352373"/>
            <a:ext cx="7939087" cy="1383683"/>
          </a:xfrm>
        </p:spPr>
        <p:txBody>
          <a:bodyPr wrap="square" lIns="91440" tIns="45720" rIns="91440" bIns="45720" anchor="t" anchorCtr="0"/>
          <a:lstStyle/>
          <a:p>
            <a:pPr lvl="1" eaLnBrk="1" hangingPunct="1">
              <a:lnSpc>
                <a:spcPct val="80000"/>
              </a:lnSpc>
            </a:pPr>
            <a:r>
              <a:rPr lang="en-US" altLang="zh-CN" sz="1800" dirty="0"/>
              <a:t>2</a:t>
            </a:r>
            <a:r>
              <a:rPr lang="zh-CN" altLang="en-US" sz="1800" dirty="0"/>
              <a:t>、译码</a:t>
            </a:r>
          </a:p>
          <a:p>
            <a:pPr lvl="2" eaLnBrk="1" hangingPunct="1">
              <a:lnSpc>
                <a:spcPct val="80000"/>
              </a:lnSpc>
            </a:pPr>
            <a:r>
              <a:rPr lang="zh-CN" altLang="en-US" sz="1800" dirty="0"/>
              <a:t>在接收端，必须检验接收到的校验码信息的奇偶性，对于奇校验码，校验码中</a:t>
            </a:r>
            <a:r>
              <a:rPr lang="zh-CN" altLang="en-US" sz="1800" dirty="0">
                <a:latin typeface="Arial" panose="020B0604020202020204" pitchFamily="34" charset="0"/>
              </a:rPr>
              <a:t>“</a:t>
            </a:r>
            <a:r>
              <a:rPr lang="en-US" altLang="zh-CN" sz="1800" dirty="0"/>
              <a:t>1</a:t>
            </a:r>
            <a:r>
              <a:rPr lang="en-US" altLang="zh-CN" sz="1800" dirty="0">
                <a:latin typeface="Arial" panose="020B0604020202020204" pitchFamily="34" charset="0"/>
              </a:rPr>
              <a:t>”</a:t>
            </a:r>
            <a:r>
              <a:rPr lang="zh-CN" altLang="en-US" sz="1800" dirty="0"/>
              <a:t>的个数应该为奇数，否则出错；对于偶校验码，校验码中</a:t>
            </a:r>
            <a:r>
              <a:rPr lang="zh-CN" altLang="en-US" sz="1800" dirty="0">
                <a:latin typeface="Arial" panose="020B0604020202020204" pitchFamily="34" charset="0"/>
              </a:rPr>
              <a:t>“</a:t>
            </a:r>
            <a:r>
              <a:rPr lang="en-US" altLang="zh-CN" sz="1800" dirty="0"/>
              <a:t>1</a:t>
            </a:r>
            <a:r>
              <a:rPr lang="en-US" altLang="zh-CN" sz="1800" dirty="0">
                <a:latin typeface="Arial" panose="020B0604020202020204" pitchFamily="34" charset="0"/>
              </a:rPr>
              <a:t>”</a:t>
            </a:r>
            <a:r>
              <a:rPr lang="zh-CN" altLang="en-US" sz="1800" dirty="0"/>
              <a:t>的个数应该为偶数，否则出错。</a:t>
            </a:r>
            <a:r>
              <a:rPr lang="zh-CN" altLang="en-US" sz="1800" dirty="0">
                <a:solidFill>
                  <a:srgbClr val="FF0000"/>
                </a:solidFill>
              </a:rPr>
              <a:t>设</a:t>
            </a:r>
            <a:r>
              <a:rPr lang="en-US" altLang="zh-CN" sz="1800" dirty="0">
                <a:solidFill>
                  <a:srgbClr val="FF0000"/>
                </a:solidFill>
              </a:rPr>
              <a:t>E</a:t>
            </a:r>
            <a:r>
              <a:rPr lang="zh-CN" altLang="en-US" sz="1800" baseline="-25000" dirty="0">
                <a:solidFill>
                  <a:srgbClr val="FF0000"/>
                </a:solidFill>
              </a:rPr>
              <a:t>奇</a:t>
            </a:r>
            <a:r>
              <a:rPr lang="zh-CN" altLang="en-US" sz="1800" dirty="0">
                <a:solidFill>
                  <a:srgbClr val="FF0000"/>
                </a:solidFill>
              </a:rPr>
              <a:t>为奇校验码出错信号，</a:t>
            </a:r>
            <a:r>
              <a:rPr lang="en-US" altLang="zh-CN" sz="1800" dirty="0">
                <a:solidFill>
                  <a:srgbClr val="006600"/>
                </a:solidFill>
              </a:rPr>
              <a:t>E</a:t>
            </a:r>
            <a:r>
              <a:rPr lang="zh-CN" altLang="en-US" sz="1800" baseline="-25000" dirty="0">
                <a:solidFill>
                  <a:srgbClr val="006600"/>
                </a:solidFill>
              </a:rPr>
              <a:t>偶</a:t>
            </a:r>
            <a:r>
              <a:rPr lang="zh-CN" altLang="en-US" sz="1800" dirty="0">
                <a:solidFill>
                  <a:srgbClr val="006600"/>
                </a:solidFill>
              </a:rPr>
              <a:t>为偶校验码出错信号，</a:t>
            </a:r>
            <a:r>
              <a:rPr lang="zh-CN" altLang="en-US" sz="1800" dirty="0">
                <a:solidFill>
                  <a:srgbClr val="006600"/>
                </a:solidFill>
                <a:highlight>
                  <a:srgbClr val="FFFF00"/>
                </a:highlight>
              </a:rPr>
              <a:t>为</a:t>
            </a:r>
            <a:r>
              <a:rPr lang="en-US" altLang="zh-CN" sz="1800" dirty="0">
                <a:solidFill>
                  <a:srgbClr val="006600"/>
                </a:solidFill>
                <a:highlight>
                  <a:srgbClr val="FFFF00"/>
                </a:highlight>
              </a:rPr>
              <a:t>1</a:t>
            </a:r>
            <a:r>
              <a:rPr lang="zh-CN" altLang="en-US" sz="1800" dirty="0">
                <a:solidFill>
                  <a:srgbClr val="006600"/>
                </a:solidFill>
                <a:highlight>
                  <a:srgbClr val="FFFF00"/>
                </a:highlight>
              </a:rPr>
              <a:t>出错，为</a:t>
            </a:r>
            <a:r>
              <a:rPr lang="en-US" altLang="zh-CN" sz="1800" dirty="0">
                <a:solidFill>
                  <a:srgbClr val="006600"/>
                </a:solidFill>
                <a:highlight>
                  <a:srgbClr val="FFFF00"/>
                </a:highlight>
              </a:rPr>
              <a:t>0</a:t>
            </a:r>
            <a:r>
              <a:rPr lang="zh-CN" altLang="en-US" sz="1800" dirty="0">
                <a:solidFill>
                  <a:srgbClr val="006600"/>
                </a:solidFill>
                <a:highlight>
                  <a:srgbClr val="FFFF00"/>
                </a:highlight>
              </a:rPr>
              <a:t>正确，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wipe(left)">
                                      <p:cBhvr>
                                        <p:cTn id="7" dur="2000"/>
                                        <p:tgtEl>
                                          <p:spTgt spid="1843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3304"/>
                                        </p:tgtEl>
                                        <p:attrNameLst>
                                          <p:attrName>style.visibility</p:attrName>
                                        </p:attrNameLst>
                                      </p:cBhvr>
                                      <p:to>
                                        <p:strVal val="visible"/>
                                      </p:to>
                                    </p:set>
                                    <p:animEffect transition="in" filter="blinds(horizontal)">
                                      <p:cBhvr>
                                        <p:cTn id="12" dur="500"/>
                                        <p:tgtEl>
                                          <p:spTgt spid="18330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2162" name="Rectangle 2"/>
          <p:cNvSpPr>
            <a:spLocks noGrp="1"/>
          </p:cNvSpPr>
          <p:nvPr>
            <p:ph type="title"/>
          </p:nvPr>
        </p:nvSpPr>
        <p:spPr/>
        <p:txBody>
          <a:bodyPr wrap="square" lIns="91440" tIns="45720" rIns="91440" bIns="45720" anchor="ctr" anchorCtr="0"/>
          <a:lstStyle/>
          <a:p>
            <a:pPr eaLnBrk="1" hangingPunct="1"/>
            <a:r>
              <a:rPr lang="zh-CN" altLang="en-US" dirty="0"/>
              <a:t>三、海明码</a:t>
            </a:r>
          </a:p>
        </p:txBody>
      </p:sp>
      <p:sp>
        <p:nvSpPr>
          <p:cNvPr id="92163" name="Rectangle 3"/>
          <p:cNvSpPr>
            <a:spLocks noGrp="1"/>
          </p:cNvSpPr>
          <p:nvPr>
            <p:ph idx="1"/>
          </p:nvPr>
        </p:nvSpPr>
        <p:spPr>
          <a:xfrm>
            <a:off x="457200" y="1076325"/>
            <a:ext cx="7085013" cy="5248275"/>
          </a:xfrm>
        </p:spPr>
        <p:txBody>
          <a:bodyPr wrap="square" lIns="91440" tIns="45720" rIns="91440" bIns="45720" anchor="t" anchorCtr="0"/>
          <a:lstStyle/>
          <a:p>
            <a:pPr marL="533400" indent="-533400" eaLnBrk="1" hangingPunct="1"/>
            <a:r>
              <a:rPr lang="en-US" altLang="zh-CN" dirty="0"/>
              <a:t>1</a:t>
            </a:r>
            <a:r>
              <a:rPr lang="zh-CN" altLang="en-US" dirty="0"/>
              <a:t>、编码</a:t>
            </a:r>
          </a:p>
          <a:p>
            <a:pPr marL="533400" indent="-533400" eaLnBrk="1" hangingPunct="1"/>
            <a:r>
              <a:rPr lang="zh-CN" altLang="en-US" sz="2400" dirty="0"/>
              <a:t>海明码的编码步骤如下：</a:t>
            </a:r>
          </a:p>
          <a:p>
            <a:pPr marL="533400" indent="-533400" eaLnBrk="1" hangingPunct="1"/>
            <a:r>
              <a:rPr lang="zh-CN" altLang="en-US" sz="2400" dirty="0"/>
              <a:t>（</a:t>
            </a:r>
            <a:r>
              <a:rPr lang="en-US" altLang="zh-CN" sz="2400" dirty="0"/>
              <a:t>1</a:t>
            </a:r>
            <a:r>
              <a:rPr lang="zh-CN" altLang="en-US" sz="2400" dirty="0"/>
              <a:t>）计算校验位的位数</a:t>
            </a:r>
          </a:p>
          <a:p>
            <a:pPr marL="914400" lvl="1" indent="-457200" eaLnBrk="1" hangingPunct="1"/>
            <a:r>
              <a:rPr lang="zh-CN" altLang="en-US" dirty="0"/>
              <a:t>假设信息位为</a:t>
            </a:r>
            <a:r>
              <a:rPr lang="en-US" altLang="zh-CN" dirty="0"/>
              <a:t>k</a:t>
            </a:r>
            <a:r>
              <a:rPr lang="zh-CN" altLang="en-US" dirty="0"/>
              <a:t>位，增加</a:t>
            </a:r>
            <a:r>
              <a:rPr lang="en-US" altLang="zh-CN" dirty="0"/>
              <a:t>r</a:t>
            </a:r>
            <a:r>
              <a:rPr lang="zh-CN" altLang="en-US" dirty="0"/>
              <a:t>位校验位，构成</a:t>
            </a:r>
            <a:r>
              <a:rPr lang="en-US" altLang="zh-CN" dirty="0"/>
              <a:t>n=k+r</a:t>
            </a:r>
            <a:r>
              <a:rPr lang="zh-CN" altLang="en-US" dirty="0"/>
              <a:t>位海明码字。若要求海明码能纠正一位错误，用</a:t>
            </a:r>
            <a:r>
              <a:rPr lang="en-US" altLang="zh-CN" dirty="0"/>
              <a:t>r</a:t>
            </a:r>
            <a:r>
              <a:rPr lang="zh-CN" altLang="en-US" dirty="0"/>
              <a:t>位校验位产生的</a:t>
            </a:r>
            <a:r>
              <a:rPr lang="en-US" altLang="zh-CN" dirty="0"/>
              <a:t>r</a:t>
            </a:r>
            <a:r>
              <a:rPr lang="zh-CN" altLang="en-US" dirty="0"/>
              <a:t>位指误字来区分无错状态及码字中</a:t>
            </a:r>
            <a:r>
              <a:rPr lang="en-US" altLang="zh-CN" dirty="0"/>
              <a:t>n</a:t>
            </a:r>
            <a:r>
              <a:rPr lang="zh-CN" altLang="en-US" dirty="0"/>
              <a:t>个不同位置的一位错误状态，则要求</a:t>
            </a:r>
            <a:r>
              <a:rPr lang="en-US" altLang="zh-CN" dirty="0"/>
              <a:t>r</a:t>
            </a:r>
            <a:r>
              <a:rPr lang="zh-CN" altLang="en-US" dirty="0"/>
              <a:t>满足：</a:t>
            </a:r>
          </a:p>
          <a:p>
            <a:pPr marL="914400" lvl="1" indent="-457200" eaLnBrk="1" hangingPunct="1"/>
            <a:r>
              <a:rPr lang="zh-CN" altLang="en-US" dirty="0"/>
              <a:t>	</a:t>
            </a:r>
            <a:r>
              <a:rPr lang="en-US" altLang="zh-CN" dirty="0"/>
              <a:t>2 </a:t>
            </a:r>
            <a:r>
              <a:rPr lang="en-US" altLang="zh-CN" baseline="30000" dirty="0"/>
              <a:t>r </a:t>
            </a:r>
            <a:r>
              <a:rPr lang="en-US" altLang="zh-CN" dirty="0"/>
              <a:t>≥ k + r + 1</a:t>
            </a:r>
          </a:p>
          <a:p>
            <a:pPr marL="914400" lvl="1" indent="-457200" eaLnBrk="1" hangingPunct="1"/>
            <a:r>
              <a:rPr lang="zh-CN" altLang="en-US" dirty="0"/>
              <a:t>计算出</a:t>
            </a:r>
            <a:r>
              <a:rPr lang="en-US" altLang="zh-CN" dirty="0"/>
              <a:t>k</a:t>
            </a:r>
            <a:r>
              <a:rPr lang="zh-CN" altLang="en-US" dirty="0"/>
              <a:t>位有效信息时，必须添加的能纠错一位的海明校验码的校验位的位数</a:t>
            </a:r>
            <a:r>
              <a:rPr lang="en-US" altLang="zh-CN" dirty="0"/>
              <a:t>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灯片编号占位符 6"/>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3186" name="Rectangle 10"/>
          <p:cNvSpPr>
            <a:spLocks noGrp="1"/>
          </p:cNvSpPr>
          <p:nvPr>
            <p:ph type="body" sz="half" idx="1"/>
          </p:nvPr>
        </p:nvSpPr>
        <p:spPr>
          <a:xfrm>
            <a:off x="214313" y="3500438"/>
            <a:ext cx="7786687" cy="3111500"/>
          </a:xfrm>
        </p:spPr>
        <p:txBody>
          <a:bodyPr wrap="square" lIns="91440" tIns="45720" rIns="91440" bIns="45720" anchor="t" anchorCtr="0"/>
          <a:lstStyle/>
          <a:p>
            <a:pPr marL="533400" indent="-533400" eaLnBrk="1" hangingPunct="1">
              <a:buClr>
                <a:schemeClr val="hlink"/>
              </a:buClr>
              <a:buSzTx/>
              <a:buFont typeface="Wingdings" panose="05000000000000000000" pitchFamily="2" charset="2"/>
            </a:pPr>
            <a:r>
              <a:rPr lang="zh-CN" altLang="en-US" sz="2400" dirty="0"/>
              <a:t>（</a:t>
            </a:r>
            <a:r>
              <a:rPr lang="en-US" altLang="zh-CN" sz="2400" dirty="0"/>
              <a:t>2</a:t>
            </a:r>
            <a:r>
              <a:rPr lang="zh-CN" altLang="en-US" sz="2400" dirty="0"/>
              <a:t>）确定有效信息和校验位的位置</a:t>
            </a:r>
          </a:p>
          <a:p>
            <a:pPr marL="914400" lvl="1" indent="-457200" eaLnBrk="1" hangingPunct="1">
              <a:buClr>
                <a:schemeClr val="accent1"/>
              </a:buClr>
              <a:buFont typeface="Wingdings" panose="05000000000000000000" pitchFamily="2" charset="2"/>
            </a:pPr>
            <a:r>
              <a:rPr lang="zh-CN" altLang="en-US" dirty="0"/>
              <a:t>假设</a:t>
            </a:r>
            <a:r>
              <a:rPr lang="en-US" altLang="zh-CN" dirty="0"/>
              <a:t>k</a:t>
            </a:r>
            <a:r>
              <a:rPr lang="zh-CN" altLang="en-US" dirty="0"/>
              <a:t>位有效信息从高到低为         ，添加的</a:t>
            </a:r>
            <a:r>
              <a:rPr lang="en-US" altLang="zh-CN" dirty="0"/>
              <a:t>r</a:t>
            </a:r>
            <a:r>
              <a:rPr lang="zh-CN" altLang="en-US" dirty="0"/>
              <a:t>位校验位为        ，则它们构成</a:t>
            </a:r>
            <a:r>
              <a:rPr lang="en-US" altLang="zh-CN" dirty="0"/>
              <a:t>n=k+r</a:t>
            </a:r>
            <a:r>
              <a:rPr lang="zh-CN" altLang="en-US" dirty="0"/>
              <a:t>位的海明码排列设为          ，</a:t>
            </a:r>
            <a:r>
              <a:rPr lang="en-US" altLang="zh-CN" dirty="0"/>
              <a:t>H</a:t>
            </a:r>
            <a:r>
              <a:rPr lang="zh-CN" altLang="en-US" dirty="0"/>
              <a:t>的下标被称为海明位号，则第</a:t>
            </a:r>
            <a:r>
              <a:rPr lang="en-US" altLang="zh-CN" dirty="0"/>
              <a:t>i</a:t>
            </a:r>
            <a:r>
              <a:rPr lang="zh-CN" altLang="en-US" dirty="0"/>
              <a:t>位的校验位</a:t>
            </a:r>
            <a:r>
              <a:rPr lang="en-US" altLang="zh-CN" dirty="0"/>
              <a:t>P</a:t>
            </a:r>
            <a:r>
              <a:rPr lang="en-US" altLang="zh-CN" baseline="-25000" dirty="0"/>
              <a:t>i</a:t>
            </a:r>
            <a:r>
              <a:rPr lang="zh-CN" altLang="en-US" dirty="0"/>
              <a:t>必须位于位号为</a:t>
            </a:r>
            <a:r>
              <a:rPr lang="en-US" altLang="zh-CN" dirty="0"/>
              <a:t>2</a:t>
            </a:r>
            <a:r>
              <a:rPr lang="en-US" altLang="zh-CN" baseline="30000" dirty="0"/>
              <a:t>i-1</a:t>
            </a:r>
            <a:r>
              <a:rPr lang="zh-CN" altLang="en-US" dirty="0"/>
              <a:t>的位置，即          ，其中，</a:t>
            </a:r>
            <a:r>
              <a:rPr lang="en-US" altLang="zh-CN" dirty="0"/>
              <a:t>i=1</a:t>
            </a:r>
            <a:r>
              <a:rPr lang="zh-CN" altLang="en-US" dirty="0"/>
              <a:t>，</a:t>
            </a:r>
            <a:r>
              <a:rPr lang="en-US" altLang="zh-CN" dirty="0"/>
              <a:t>2</a:t>
            </a:r>
            <a:r>
              <a:rPr lang="zh-CN" altLang="en-US" dirty="0"/>
              <a:t>，</a:t>
            </a:r>
            <a:r>
              <a:rPr lang="en-US" altLang="zh-CN" dirty="0">
                <a:latin typeface="Arial" panose="020B0604020202020204" pitchFamily="34" charset="0"/>
              </a:rPr>
              <a:t>…</a:t>
            </a:r>
            <a:r>
              <a:rPr lang="zh-CN" altLang="en-US" dirty="0"/>
              <a:t>，</a:t>
            </a:r>
            <a:r>
              <a:rPr lang="en-US" altLang="zh-CN" dirty="0"/>
              <a:t>r</a:t>
            </a:r>
            <a:r>
              <a:rPr lang="zh-CN" altLang="en-US" dirty="0"/>
              <a:t>；有效信息则在其余的海明码位置上顺序排列。</a:t>
            </a:r>
          </a:p>
        </p:txBody>
      </p:sp>
      <p:sp>
        <p:nvSpPr>
          <p:cNvPr id="93187" name="Rectangle 8"/>
          <p:cNvSpPr>
            <a:spLocks noGrp="1"/>
          </p:cNvSpPr>
          <p:nvPr>
            <p:ph type="title"/>
          </p:nvPr>
        </p:nvSpPr>
        <p:spPr/>
        <p:txBody>
          <a:bodyPr wrap="square" lIns="91440" tIns="45720" rIns="91440" bIns="45720" anchor="ctr" anchorCtr="0"/>
          <a:lstStyle/>
          <a:p>
            <a:pPr eaLnBrk="1" hangingPunct="1"/>
            <a:r>
              <a:rPr lang="zh-CN" altLang="en-US" dirty="0"/>
              <a:t>三、海明码</a:t>
            </a:r>
          </a:p>
        </p:txBody>
      </p:sp>
      <p:graphicFrame>
        <p:nvGraphicFramePr>
          <p:cNvPr id="93188" name="Object 5"/>
          <p:cNvGraphicFramePr>
            <a:graphicFrameLocks noGrp="1"/>
          </p:cNvGraphicFramePr>
          <p:nvPr>
            <p:ph type="body" sz="half" idx="1"/>
          </p:nvPr>
        </p:nvGraphicFramePr>
        <p:xfrm>
          <a:off x="1293813" y="1079500"/>
          <a:ext cx="3492500" cy="2398713"/>
        </p:xfrm>
        <a:graphic>
          <a:graphicData uri="http://schemas.openxmlformats.org/presentationml/2006/ole">
            <mc:AlternateContent xmlns:mc="http://schemas.openxmlformats.org/markup-compatibility/2006">
              <mc:Choice xmlns:v="urn:schemas-microsoft-com:vml" Requires="v">
                <p:oleObj r:id="rId2" imgW="3822700" imgH="2463800" progId="Photoshop.Image.7">
                  <p:embed/>
                </p:oleObj>
              </mc:Choice>
              <mc:Fallback>
                <p:oleObj r:id="rId2" imgW="3822700" imgH="2463800" progId="Photoshop.Image.7">
                  <p:embed/>
                  <p:pic>
                    <p:nvPicPr>
                      <p:cNvPr id="0" name="图片 3099"/>
                      <p:cNvPicPr/>
                      <p:nvPr/>
                    </p:nvPicPr>
                    <p:blipFill>
                      <a:blip r:embed="rId3">
                        <a:clrChange>
                          <a:clrFrom>
                            <a:srgbClr val="FFFFFF"/>
                          </a:clrFrom>
                          <a:clrTo>
                            <a:srgbClr val="FFFFFF">
                              <a:alpha val="0"/>
                            </a:srgbClr>
                          </a:clrTo>
                        </a:clrChange>
                      </a:blip>
                      <a:stretch>
                        <a:fillRect/>
                      </a:stretch>
                    </p:blipFill>
                    <p:spPr>
                      <a:xfrm>
                        <a:off x="1293813" y="1079500"/>
                        <a:ext cx="3492500" cy="2398713"/>
                      </a:xfrm>
                      <a:prstGeom prst="rect">
                        <a:avLst/>
                      </a:prstGeom>
                      <a:solidFill>
                        <a:srgbClr val="FFDDDD"/>
                      </a:solidFill>
                      <a:ln w="38100">
                        <a:miter/>
                      </a:ln>
                    </p:spPr>
                  </p:pic>
                </p:oleObj>
              </mc:Fallback>
            </mc:AlternateContent>
          </a:graphicData>
        </a:graphic>
      </p:graphicFrame>
      <p:graphicFrame>
        <p:nvGraphicFramePr>
          <p:cNvPr id="93189" name="Object 13"/>
          <p:cNvGraphicFramePr>
            <a:graphicFrameLocks noGrp="1"/>
          </p:cNvGraphicFramePr>
          <p:nvPr>
            <p:ph sz="quarter" idx="3"/>
          </p:nvPr>
        </p:nvGraphicFramePr>
        <p:xfrm>
          <a:off x="2857500" y="4429125"/>
          <a:ext cx="979488" cy="419100"/>
        </p:xfrm>
        <a:graphic>
          <a:graphicData uri="http://schemas.openxmlformats.org/presentationml/2006/ole">
            <mc:AlternateContent xmlns:mc="http://schemas.openxmlformats.org/markup-compatibility/2006">
              <mc:Choice xmlns:v="urn:schemas-microsoft-com:vml" Requires="v">
                <p:oleObj r:id="rId4" imgW="1066800" imgH="419100" progId="Photoshop.Image.7">
                  <p:embed/>
                </p:oleObj>
              </mc:Choice>
              <mc:Fallback>
                <p:oleObj r:id="rId4" imgW="1066800" imgH="419100" progId="Photoshop.Image.7">
                  <p:embed/>
                  <p:pic>
                    <p:nvPicPr>
                      <p:cNvPr id="0" name="图片 3100"/>
                      <p:cNvPicPr/>
                      <p:nvPr/>
                    </p:nvPicPr>
                    <p:blipFill>
                      <a:blip r:embed="rId5">
                        <a:clrChange>
                          <a:clrFrom>
                            <a:srgbClr val="FFFFFF"/>
                          </a:clrFrom>
                          <a:clrTo>
                            <a:srgbClr val="FFFFFF">
                              <a:alpha val="0"/>
                            </a:srgbClr>
                          </a:clrTo>
                        </a:clrChange>
                      </a:blip>
                      <a:stretch>
                        <a:fillRect/>
                      </a:stretch>
                    </p:blipFill>
                    <p:spPr>
                      <a:xfrm>
                        <a:off x="2857500" y="4429125"/>
                        <a:ext cx="979488" cy="419100"/>
                      </a:xfrm>
                      <a:prstGeom prst="rect">
                        <a:avLst/>
                      </a:prstGeom>
                      <a:noFill/>
                      <a:ln w="38100">
                        <a:miter/>
                      </a:ln>
                    </p:spPr>
                  </p:pic>
                </p:oleObj>
              </mc:Fallback>
            </mc:AlternateContent>
          </a:graphicData>
        </a:graphic>
      </p:graphicFrame>
      <p:graphicFrame>
        <p:nvGraphicFramePr>
          <p:cNvPr id="93190" name="Object 15"/>
          <p:cNvGraphicFramePr/>
          <p:nvPr/>
        </p:nvGraphicFramePr>
        <p:xfrm>
          <a:off x="2857500" y="4786313"/>
          <a:ext cx="1257300" cy="279400"/>
        </p:xfrm>
        <a:graphic>
          <a:graphicData uri="http://schemas.openxmlformats.org/presentationml/2006/ole">
            <mc:AlternateContent xmlns:mc="http://schemas.openxmlformats.org/markup-compatibility/2006">
              <mc:Choice xmlns:v="urn:schemas-microsoft-com:vml" Requires="v">
                <p:oleObj r:id="rId6" imgW="1257300" imgH="279400" progId="Photoshop.Image.7">
                  <p:embed/>
                </p:oleObj>
              </mc:Choice>
              <mc:Fallback>
                <p:oleObj r:id="rId6" imgW="1257300" imgH="279400" progId="Photoshop.Image.7">
                  <p:embed/>
                  <p:pic>
                    <p:nvPicPr>
                      <p:cNvPr id="0" name="图片 3096"/>
                      <p:cNvPicPr/>
                      <p:nvPr/>
                    </p:nvPicPr>
                    <p:blipFill>
                      <a:blip r:embed="rId7"/>
                      <a:stretch>
                        <a:fillRect/>
                      </a:stretch>
                    </p:blipFill>
                    <p:spPr>
                      <a:xfrm>
                        <a:off x="2857500" y="4786313"/>
                        <a:ext cx="1257300" cy="279400"/>
                      </a:xfrm>
                      <a:prstGeom prst="rect">
                        <a:avLst/>
                      </a:prstGeom>
                      <a:noFill/>
                      <a:ln w="38100">
                        <a:noFill/>
                        <a:miter/>
                      </a:ln>
                    </p:spPr>
                  </p:pic>
                </p:oleObj>
              </mc:Fallback>
            </mc:AlternateContent>
          </a:graphicData>
        </a:graphic>
      </p:graphicFrame>
      <p:graphicFrame>
        <p:nvGraphicFramePr>
          <p:cNvPr id="93191" name="Object 16"/>
          <p:cNvGraphicFramePr/>
          <p:nvPr/>
        </p:nvGraphicFramePr>
        <p:xfrm>
          <a:off x="1643063" y="5500688"/>
          <a:ext cx="1295400" cy="368300"/>
        </p:xfrm>
        <a:graphic>
          <a:graphicData uri="http://schemas.openxmlformats.org/presentationml/2006/ole">
            <mc:AlternateContent xmlns:mc="http://schemas.openxmlformats.org/markup-compatibility/2006">
              <mc:Choice xmlns:v="urn:schemas-microsoft-com:vml" Requires="v">
                <p:oleObj r:id="rId8" imgW="1295400" imgH="368300" progId="Photoshop.Image.7">
                  <p:embed/>
                </p:oleObj>
              </mc:Choice>
              <mc:Fallback>
                <p:oleObj r:id="rId8" imgW="1295400" imgH="368300" progId="Photoshop.Image.7">
                  <p:embed/>
                  <p:pic>
                    <p:nvPicPr>
                      <p:cNvPr id="0" name="图片 3097"/>
                      <p:cNvPicPr/>
                      <p:nvPr/>
                    </p:nvPicPr>
                    <p:blipFill>
                      <a:blip r:embed="rId9"/>
                      <a:stretch>
                        <a:fillRect/>
                      </a:stretch>
                    </p:blipFill>
                    <p:spPr>
                      <a:xfrm>
                        <a:off x="1643063" y="5500688"/>
                        <a:ext cx="1295400" cy="368300"/>
                      </a:xfrm>
                      <a:prstGeom prst="rect">
                        <a:avLst/>
                      </a:prstGeom>
                      <a:noFill/>
                      <a:ln w="38100">
                        <a:noFill/>
                        <a:miter/>
                      </a:ln>
                    </p:spPr>
                  </p:pic>
                </p:oleObj>
              </mc:Fallback>
            </mc:AlternateContent>
          </a:graphicData>
        </a:graphic>
      </p:graphicFrame>
      <p:graphicFrame>
        <p:nvGraphicFramePr>
          <p:cNvPr id="93192" name="Object 17"/>
          <p:cNvGraphicFramePr/>
          <p:nvPr/>
        </p:nvGraphicFramePr>
        <p:xfrm>
          <a:off x="5072063" y="4000500"/>
          <a:ext cx="1270000" cy="342900"/>
        </p:xfrm>
        <a:graphic>
          <a:graphicData uri="http://schemas.openxmlformats.org/presentationml/2006/ole">
            <mc:AlternateContent xmlns:mc="http://schemas.openxmlformats.org/markup-compatibility/2006">
              <mc:Choice xmlns:v="urn:schemas-microsoft-com:vml" Requires="v">
                <p:oleObj r:id="rId10" imgW="1270000" imgH="342900" progId="Photoshop.Image.7">
                  <p:embed/>
                </p:oleObj>
              </mc:Choice>
              <mc:Fallback>
                <p:oleObj r:id="rId10" imgW="1270000" imgH="342900" progId="Photoshop.Image.7">
                  <p:embed/>
                  <p:pic>
                    <p:nvPicPr>
                      <p:cNvPr id="0" name="图片 3098"/>
                      <p:cNvPicPr/>
                      <p:nvPr/>
                    </p:nvPicPr>
                    <p:blipFill>
                      <a:blip r:embed="rId11">
                        <a:clrChange>
                          <a:clrFrom>
                            <a:srgbClr val="FFFFFF"/>
                          </a:clrFrom>
                          <a:clrTo>
                            <a:srgbClr val="FFFFFF">
                              <a:alpha val="0"/>
                            </a:srgbClr>
                          </a:clrTo>
                        </a:clrChange>
                      </a:blip>
                      <a:stretch>
                        <a:fillRect/>
                      </a:stretch>
                    </p:blipFill>
                    <p:spPr>
                      <a:xfrm>
                        <a:off x="5072063" y="4000500"/>
                        <a:ext cx="1270000" cy="342900"/>
                      </a:xfrm>
                      <a:prstGeom prst="rect">
                        <a:avLst/>
                      </a:prstGeom>
                      <a:noFill/>
                      <a:ln w="38100">
                        <a:noFill/>
                        <a:miter/>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4210" name="Rectangle 2"/>
          <p:cNvSpPr>
            <a:spLocks noGrp="1"/>
          </p:cNvSpPr>
          <p:nvPr>
            <p:ph type="title"/>
          </p:nvPr>
        </p:nvSpPr>
        <p:spPr/>
        <p:txBody>
          <a:bodyPr wrap="square" lIns="91440" tIns="45720" rIns="91440" bIns="45720" anchor="ctr" anchorCtr="0"/>
          <a:lstStyle/>
          <a:p>
            <a:pPr eaLnBrk="1" hangingPunct="1"/>
            <a:r>
              <a:rPr lang="zh-CN" altLang="en-US" dirty="0"/>
              <a:t>三、海明码</a:t>
            </a:r>
          </a:p>
        </p:txBody>
      </p:sp>
      <p:sp>
        <p:nvSpPr>
          <p:cNvPr id="94211" name="Rectangle 3"/>
          <p:cNvSpPr>
            <a:spLocks noGrp="1"/>
          </p:cNvSpPr>
          <p:nvPr>
            <p:ph idx="1"/>
          </p:nvPr>
        </p:nvSpPr>
        <p:spPr>
          <a:xfrm>
            <a:off x="457200" y="1076325"/>
            <a:ext cx="7085013" cy="5248275"/>
          </a:xfrm>
        </p:spPr>
        <p:txBody>
          <a:bodyPr wrap="square" lIns="91440" tIns="45720" rIns="91440" bIns="45720" anchor="t" anchorCtr="0"/>
          <a:lstStyle/>
          <a:p>
            <a:pPr marL="533400" indent="-533400" eaLnBrk="1" hangingPunct="1"/>
            <a:r>
              <a:rPr lang="zh-CN" altLang="en-US" sz="2400" dirty="0"/>
              <a:t>（</a:t>
            </a:r>
            <a:r>
              <a:rPr lang="en-US" altLang="zh-CN" sz="2400" dirty="0"/>
              <a:t>3</a:t>
            </a:r>
            <a:r>
              <a:rPr lang="zh-CN" altLang="en-US" sz="2400" dirty="0"/>
              <a:t>）分组</a:t>
            </a:r>
            <a:endParaRPr lang="zh-CN" altLang="en-GB" sz="2400" dirty="0"/>
          </a:p>
          <a:p>
            <a:pPr marL="914400" lvl="1" indent="-457200" eaLnBrk="1" hangingPunct="1"/>
            <a:r>
              <a:rPr lang="zh-CN" altLang="en-GB" dirty="0"/>
              <a:t>由于海明码是分组进行奇偶校验的，每一组通过一个监督表达式来监督有效信息的变化，因此，分组必须使得监督表达式得出的指误字能够反映出错位的位号。分组的原则是：校验位只参加一组奇偶校验，有效信息则参加至少两组的奇偶校验，若 </a:t>
            </a:r>
            <a:r>
              <a:rPr lang="en-GB" altLang="zh-CN" dirty="0"/>
              <a:t>D</a:t>
            </a:r>
            <a:r>
              <a:rPr lang="en-GB" altLang="zh-CN" baseline="-25000" dirty="0"/>
              <a:t>i</a:t>
            </a:r>
            <a:r>
              <a:rPr lang="en-GB" altLang="zh-CN" dirty="0"/>
              <a:t> = H</a:t>
            </a:r>
            <a:r>
              <a:rPr lang="en-GB" altLang="zh-CN" baseline="-25000" dirty="0"/>
              <a:t>j</a:t>
            </a:r>
            <a:r>
              <a:rPr lang="en-GB" altLang="zh-CN" dirty="0"/>
              <a:t> </a:t>
            </a:r>
            <a:r>
              <a:rPr lang="zh-CN" altLang="en-GB" dirty="0"/>
              <a:t>，则</a:t>
            </a:r>
            <a:r>
              <a:rPr lang="en-GB" altLang="zh-CN" dirty="0"/>
              <a:t>D</a:t>
            </a:r>
            <a:r>
              <a:rPr lang="en-GB" altLang="zh-CN" baseline="-25000" dirty="0"/>
              <a:t>i</a:t>
            </a:r>
            <a:r>
              <a:rPr lang="zh-CN" altLang="en-GB" dirty="0"/>
              <a:t>参加那些位号之和等于</a:t>
            </a:r>
            <a:r>
              <a:rPr lang="en-GB" altLang="zh-CN" dirty="0"/>
              <a:t>j</a:t>
            </a:r>
            <a:r>
              <a:rPr lang="zh-CN" altLang="en-GB" dirty="0"/>
              <a:t>的校验位的分组校验。</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5234" name="Rectangle 2"/>
          <p:cNvSpPr>
            <a:spLocks noGrp="1"/>
          </p:cNvSpPr>
          <p:nvPr>
            <p:ph type="title"/>
          </p:nvPr>
        </p:nvSpPr>
        <p:spPr/>
        <p:txBody>
          <a:bodyPr wrap="square" lIns="91440" tIns="45720" rIns="91440" bIns="45720" anchor="ctr" anchorCtr="0"/>
          <a:lstStyle/>
          <a:p>
            <a:pPr eaLnBrk="1" hangingPunct="1"/>
            <a:r>
              <a:rPr lang="zh-CN" altLang="en-US" dirty="0"/>
              <a:t>三、海明码</a:t>
            </a:r>
          </a:p>
        </p:txBody>
      </p:sp>
      <p:sp>
        <p:nvSpPr>
          <p:cNvPr id="95235" name="Rectangle 3"/>
          <p:cNvSpPr>
            <a:spLocks noGrp="1"/>
          </p:cNvSpPr>
          <p:nvPr>
            <p:ph idx="1"/>
          </p:nvPr>
        </p:nvSpPr>
        <p:spPr>
          <a:xfrm>
            <a:off x="457200" y="1076325"/>
            <a:ext cx="7085013" cy="5248275"/>
          </a:xfrm>
        </p:spPr>
        <p:txBody>
          <a:bodyPr wrap="square" lIns="91440" tIns="45720" rIns="91440" bIns="45720" anchor="t" anchorCtr="0"/>
          <a:lstStyle/>
          <a:p>
            <a:pPr marL="533400" indent="-533400" eaLnBrk="1" hangingPunct="1"/>
            <a:r>
              <a:rPr lang="zh-CN" altLang="en-US" sz="2400" dirty="0"/>
              <a:t>（</a:t>
            </a:r>
            <a:r>
              <a:rPr lang="en-US" altLang="zh-CN" sz="2400" dirty="0"/>
              <a:t>4</a:t>
            </a:r>
            <a:r>
              <a:rPr lang="zh-CN" altLang="en-US" sz="2400" dirty="0"/>
              <a:t>）进行奇偶校验，合成海明码</a:t>
            </a:r>
            <a:endParaRPr lang="zh-CN" altLang="en-GB" sz="2400" dirty="0"/>
          </a:p>
          <a:p>
            <a:pPr marL="914400" lvl="1" indent="-457200" eaLnBrk="1" hangingPunct="1"/>
            <a:r>
              <a:rPr lang="zh-CN" altLang="en-GB" dirty="0"/>
              <a:t>首先，按照分组和奇偶校验的规律将每个校验位的生成表达式写出，然后，再带入有效信息的值，依次得出校验位的取值，最后将校验位按各自的位置插入，与有效信息一起合成海明码。</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6258" name="Rectangle 2"/>
          <p:cNvSpPr>
            <a:spLocks noGrp="1"/>
          </p:cNvSpPr>
          <p:nvPr>
            <p:ph type="title"/>
          </p:nvPr>
        </p:nvSpPr>
        <p:spPr/>
        <p:txBody>
          <a:bodyPr wrap="square" lIns="91440" tIns="45720" rIns="91440" bIns="45720" anchor="ctr" anchorCtr="0"/>
          <a:lstStyle/>
          <a:p>
            <a:pPr eaLnBrk="1" hangingPunct="1"/>
            <a:r>
              <a:rPr lang="zh-CN" altLang="en-US" dirty="0"/>
              <a:t>三、海明码</a:t>
            </a:r>
          </a:p>
        </p:txBody>
      </p:sp>
      <p:sp>
        <p:nvSpPr>
          <p:cNvPr id="96259" name="Rectangle 3"/>
          <p:cNvSpPr>
            <a:spLocks noGrp="1"/>
          </p:cNvSpPr>
          <p:nvPr>
            <p:ph idx="1"/>
          </p:nvPr>
        </p:nvSpPr>
        <p:spPr>
          <a:xfrm>
            <a:off x="457200" y="1076325"/>
            <a:ext cx="7085013" cy="5248275"/>
          </a:xfrm>
        </p:spPr>
        <p:txBody>
          <a:bodyPr wrap="square" lIns="91440" tIns="45720" rIns="91440" bIns="45720" anchor="t" anchorCtr="0"/>
          <a:lstStyle/>
          <a:p>
            <a:pPr marL="533400" indent="-533400" eaLnBrk="1" hangingPunct="1"/>
            <a:r>
              <a:rPr lang="en-US" altLang="zh-CN" dirty="0"/>
              <a:t>2</a:t>
            </a:r>
            <a:r>
              <a:rPr lang="zh-CN" altLang="en-US" dirty="0"/>
              <a:t>、译码 </a:t>
            </a:r>
            <a:endParaRPr lang="zh-CN" altLang="en-GB" sz="2400" dirty="0"/>
          </a:p>
          <a:p>
            <a:pPr marL="914400" lvl="1" indent="-457200" eaLnBrk="1" hangingPunct="1"/>
            <a:r>
              <a:rPr lang="zh-CN" altLang="en-US" dirty="0"/>
              <a:t>在接收端收到每个海明码后，也必须按上述分组检验每组的奇偶性有无发生变化，方法是按照监督关系式算出指误字</a:t>
            </a:r>
            <a:r>
              <a:rPr lang="en-US" altLang="zh-CN" dirty="0"/>
              <a:t>Sr Sr-1 </a:t>
            </a:r>
            <a:r>
              <a:rPr lang="en-US" altLang="zh-CN" dirty="0">
                <a:latin typeface="Arial" panose="020B0604020202020204" pitchFamily="34" charset="0"/>
              </a:rPr>
              <a:t>…</a:t>
            </a:r>
            <a:r>
              <a:rPr lang="en-US" altLang="zh-CN" dirty="0"/>
              <a:t>S2 S1 </a:t>
            </a:r>
            <a:r>
              <a:rPr lang="zh-CN" altLang="en-US" dirty="0"/>
              <a:t>，若为全零，则说明各组奇偶性全部无变化，信息正确，将相应的有效信息位析取出来使用；否则，指误字的十进制值，就是出错位的海明位号。</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3314" name="Rectangle 2"/>
          <p:cNvSpPr>
            <a:spLocks noGrp="1"/>
          </p:cNvSpPr>
          <p:nvPr>
            <p:ph type="title"/>
          </p:nvPr>
        </p:nvSpPr>
        <p:spPr>
          <a:xfrm>
            <a:off x="1143000" y="381000"/>
            <a:ext cx="7389813" cy="563563"/>
          </a:xfrm>
        </p:spPr>
        <p:txBody>
          <a:bodyPr wrap="square" lIns="91440" tIns="45720" rIns="91440" bIns="45720" anchor="ctr" anchorCtr="0"/>
          <a:lstStyle/>
          <a:p>
            <a:pPr eaLnBrk="1" hangingPunct="1"/>
            <a:r>
              <a:rPr lang="zh-CN" altLang="en-US" dirty="0"/>
              <a:t>（</a:t>
            </a:r>
            <a:r>
              <a:rPr lang="en-US" altLang="zh-CN" dirty="0"/>
              <a:t>2</a:t>
            </a:r>
            <a:r>
              <a:rPr lang="zh-CN" altLang="en-US" dirty="0"/>
              <a:t>）二、八、十六进制转换为十进制</a:t>
            </a:r>
          </a:p>
        </p:txBody>
      </p:sp>
      <p:sp>
        <p:nvSpPr>
          <p:cNvPr id="13315" name="Rectangle 3"/>
          <p:cNvSpPr>
            <a:spLocks noGrp="1"/>
          </p:cNvSpPr>
          <p:nvPr>
            <p:ph idx="1"/>
          </p:nvPr>
        </p:nvSpPr>
        <p:spPr>
          <a:xfrm>
            <a:off x="250825" y="1484313"/>
            <a:ext cx="8283575" cy="4464050"/>
          </a:xfrm>
        </p:spPr>
        <p:txBody>
          <a:bodyPr wrap="square" lIns="91440" tIns="45720" rIns="91440" bIns="45720" anchor="t" anchorCtr="0"/>
          <a:lstStyle/>
          <a:p>
            <a:pPr eaLnBrk="1" hangingPunct="1">
              <a:lnSpc>
                <a:spcPct val="90000"/>
              </a:lnSpc>
              <a:spcAft>
                <a:spcPct val="10000"/>
              </a:spcAft>
            </a:pPr>
            <a:r>
              <a:rPr lang="zh-CN" altLang="en-US" sz="2400" dirty="0">
                <a:solidFill>
                  <a:srgbClr val="CC0000"/>
                </a:solidFill>
              </a:rPr>
              <a:t>转换方法：</a:t>
            </a:r>
            <a:r>
              <a:rPr lang="zh-CN" altLang="en-US" sz="2400" dirty="0"/>
              <a:t>加权求和</a:t>
            </a:r>
          </a:p>
          <a:p>
            <a:pPr lvl="1" eaLnBrk="1" hangingPunct="1">
              <a:lnSpc>
                <a:spcPct val="90000"/>
              </a:lnSpc>
            </a:pPr>
            <a:r>
              <a:rPr lang="zh-CN" altLang="en-US" dirty="0"/>
              <a:t>例：（</a:t>
            </a:r>
            <a:r>
              <a:rPr lang="en-US" altLang="zh-CN" dirty="0"/>
              <a:t>5AC.E6</a:t>
            </a:r>
            <a:r>
              <a:rPr lang="zh-CN" altLang="en-US" dirty="0"/>
              <a:t>）</a:t>
            </a:r>
            <a:r>
              <a:rPr lang="en-US" altLang="zh-CN" baseline="-25000" dirty="0"/>
              <a:t>16</a:t>
            </a:r>
            <a:r>
              <a:rPr lang="en-US" altLang="zh-CN" dirty="0"/>
              <a:t>= 5×16</a:t>
            </a:r>
            <a:r>
              <a:rPr lang="en-US" altLang="zh-CN" baseline="30000" dirty="0"/>
              <a:t>2</a:t>
            </a:r>
            <a:r>
              <a:rPr lang="zh-CN" altLang="en-US" dirty="0"/>
              <a:t>＋ </a:t>
            </a:r>
            <a:r>
              <a:rPr lang="en-US" altLang="zh-CN" dirty="0"/>
              <a:t>10×16</a:t>
            </a:r>
            <a:r>
              <a:rPr lang="en-US" altLang="zh-CN" baseline="30000" dirty="0"/>
              <a:t>1 </a:t>
            </a:r>
            <a:r>
              <a:rPr lang="zh-CN" altLang="en-US" dirty="0"/>
              <a:t>＋</a:t>
            </a:r>
            <a:r>
              <a:rPr lang="en-US" altLang="zh-CN" dirty="0"/>
              <a:t>12×16</a:t>
            </a:r>
            <a:r>
              <a:rPr lang="en-US" altLang="zh-CN" baseline="30000" dirty="0"/>
              <a:t>0 </a:t>
            </a:r>
            <a:r>
              <a:rPr lang="zh-CN" altLang="en-US" dirty="0"/>
              <a:t>＋</a:t>
            </a:r>
            <a:r>
              <a:rPr lang="en-US" altLang="zh-CN" dirty="0"/>
              <a:t>14×16</a:t>
            </a:r>
            <a:r>
              <a:rPr lang="zh-CN" altLang="en-US" baseline="30000" dirty="0"/>
              <a:t>－</a:t>
            </a:r>
            <a:r>
              <a:rPr lang="en-US" altLang="zh-CN" baseline="30000" dirty="0"/>
              <a:t>1</a:t>
            </a:r>
            <a:r>
              <a:rPr lang="zh-CN" altLang="en-US" dirty="0"/>
              <a:t>＋ </a:t>
            </a:r>
            <a:r>
              <a:rPr lang="en-US" altLang="zh-CN" dirty="0"/>
              <a:t>6×16</a:t>
            </a:r>
            <a:r>
              <a:rPr lang="zh-CN" altLang="en-US" baseline="30000" dirty="0"/>
              <a:t>－</a:t>
            </a:r>
            <a:r>
              <a:rPr lang="en-US" altLang="zh-CN" baseline="30000" dirty="0"/>
              <a:t>2</a:t>
            </a:r>
            <a:r>
              <a:rPr lang="en-US" altLang="zh-CN" dirty="0"/>
              <a:t> </a:t>
            </a:r>
            <a:r>
              <a:rPr lang="zh-CN" altLang="en-US" dirty="0"/>
              <a:t>＝（</a:t>
            </a:r>
            <a:r>
              <a:rPr lang="en-US" altLang="zh-CN" dirty="0"/>
              <a:t>1452.8984375</a:t>
            </a:r>
            <a:r>
              <a:rPr lang="zh-CN" altLang="en-US" dirty="0"/>
              <a:t>）</a:t>
            </a:r>
            <a:r>
              <a:rPr lang="en-US" altLang="zh-CN" baseline="-25000" dirty="0"/>
              <a:t>10</a:t>
            </a:r>
          </a:p>
          <a:p>
            <a:pPr eaLnBrk="1" hangingPunct="1">
              <a:lnSpc>
                <a:spcPct val="90000"/>
              </a:lnSpc>
              <a:spcAft>
                <a:spcPct val="10000"/>
              </a:spcAft>
            </a:pPr>
            <a:r>
              <a:rPr lang="zh-CN" altLang="en-US" sz="2400" dirty="0"/>
              <a:t>十进制（</a:t>
            </a:r>
            <a:r>
              <a:rPr lang="en-US" altLang="zh-CN" sz="2400" dirty="0"/>
              <a:t>Decimal</a:t>
            </a:r>
            <a:r>
              <a:rPr lang="zh-CN" altLang="en-US" sz="2400" dirty="0"/>
              <a:t>）、二进制（</a:t>
            </a:r>
            <a:r>
              <a:rPr lang="en-US" altLang="zh-CN" sz="2400" dirty="0"/>
              <a:t>Binary</a:t>
            </a:r>
            <a:r>
              <a:rPr lang="zh-CN" altLang="en-US" sz="2400" dirty="0"/>
              <a:t>）、八进制（</a:t>
            </a:r>
            <a:r>
              <a:rPr lang="en-US" altLang="zh-CN" sz="2400" dirty="0"/>
              <a:t>Octal</a:t>
            </a:r>
            <a:r>
              <a:rPr lang="zh-CN" altLang="en-US" sz="2400" dirty="0"/>
              <a:t>）、十六进制（</a:t>
            </a:r>
            <a:r>
              <a:rPr lang="en-US" altLang="zh-CN" sz="2400" dirty="0"/>
              <a:t>Hexadecimal</a:t>
            </a:r>
            <a:r>
              <a:rPr lang="zh-CN" altLang="en-US" sz="2400" dirty="0"/>
              <a:t>）数分别用</a:t>
            </a:r>
            <a:r>
              <a:rPr lang="en-US" altLang="zh-CN" sz="2400" dirty="0">
                <a:solidFill>
                  <a:srgbClr val="FF0000"/>
                </a:solidFill>
              </a:rPr>
              <a:t>D</a:t>
            </a:r>
            <a:r>
              <a:rPr lang="zh-CN" altLang="en-US" sz="2400" dirty="0">
                <a:solidFill>
                  <a:srgbClr val="FF0000"/>
                </a:solidFill>
              </a:rPr>
              <a:t>、</a:t>
            </a:r>
            <a:r>
              <a:rPr lang="en-US" altLang="zh-CN" sz="2400" dirty="0">
                <a:solidFill>
                  <a:srgbClr val="FF0000"/>
                </a:solidFill>
              </a:rPr>
              <a:t>B</a:t>
            </a:r>
            <a:r>
              <a:rPr lang="zh-CN" altLang="en-US" sz="2400" dirty="0">
                <a:solidFill>
                  <a:srgbClr val="FF0000"/>
                </a:solidFill>
              </a:rPr>
              <a:t>、</a:t>
            </a:r>
            <a:r>
              <a:rPr lang="en-US" altLang="zh-CN" sz="2400" dirty="0">
                <a:solidFill>
                  <a:srgbClr val="FF0000"/>
                </a:solidFill>
              </a:rPr>
              <a:t>O</a:t>
            </a:r>
            <a:r>
              <a:rPr lang="zh-CN" altLang="en-US" sz="2400" dirty="0">
                <a:solidFill>
                  <a:srgbClr val="FF0000"/>
                </a:solidFill>
              </a:rPr>
              <a:t>、</a:t>
            </a:r>
            <a:r>
              <a:rPr lang="en-US" altLang="zh-CN" sz="2400" dirty="0">
                <a:solidFill>
                  <a:srgbClr val="FF0000"/>
                </a:solidFill>
              </a:rPr>
              <a:t>H(0x)</a:t>
            </a:r>
            <a:r>
              <a:rPr lang="zh-CN" altLang="en-US" sz="2400" dirty="0"/>
              <a:t>来标志。</a:t>
            </a:r>
          </a:p>
          <a:p>
            <a:pPr eaLnBrk="1" hangingPunct="1">
              <a:lnSpc>
                <a:spcPct val="90000"/>
              </a:lnSpc>
              <a:spcAft>
                <a:spcPct val="10000"/>
              </a:spcAft>
            </a:pPr>
            <a:endParaRPr lang="zh-CN" altLang="en-US" sz="2400" dirty="0"/>
          </a:p>
          <a:p>
            <a:pPr eaLnBrk="1" hangingPunct="1">
              <a:lnSpc>
                <a:spcPct val="90000"/>
              </a:lnSpc>
              <a:spcAft>
                <a:spcPct val="10000"/>
              </a:spcAft>
            </a:pPr>
            <a:r>
              <a:rPr lang="zh-CN" altLang="en-US" sz="2400" dirty="0"/>
              <a:t>例如：（</a:t>
            </a:r>
            <a:r>
              <a:rPr lang="en-US" altLang="zh-CN" sz="2400" dirty="0"/>
              <a:t>1011</a:t>
            </a:r>
            <a:r>
              <a:rPr lang="zh-CN" altLang="en-US" sz="2400" dirty="0"/>
              <a:t>）</a:t>
            </a:r>
            <a:r>
              <a:rPr lang="en-US" altLang="zh-CN" sz="2400" baseline="-25000" dirty="0"/>
              <a:t>2</a:t>
            </a:r>
            <a:r>
              <a:rPr lang="en-US" altLang="zh-CN" sz="2400" dirty="0"/>
              <a:t>→</a:t>
            </a:r>
            <a:r>
              <a:rPr lang="zh-CN" altLang="en-US" sz="2400" dirty="0"/>
              <a:t>（</a:t>
            </a:r>
            <a:r>
              <a:rPr lang="en-US" altLang="zh-CN" sz="2400" dirty="0"/>
              <a:t>1011</a:t>
            </a:r>
            <a:r>
              <a:rPr lang="zh-CN" altLang="en-US" sz="2400" dirty="0"/>
              <a:t>）</a:t>
            </a:r>
            <a:r>
              <a:rPr lang="en-US" altLang="zh-CN" sz="2400" baseline="-25000" dirty="0"/>
              <a:t>B</a:t>
            </a:r>
            <a:r>
              <a:rPr lang="en-US" altLang="zh-CN" sz="2400" dirty="0"/>
              <a:t>→1011B</a:t>
            </a:r>
          </a:p>
          <a:p>
            <a:pPr lvl="1" eaLnBrk="1" hangingPunct="1">
              <a:lnSpc>
                <a:spcPct val="90000"/>
              </a:lnSpc>
            </a:pPr>
            <a:r>
              <a:rPr lang="zh-CN" altLang="en-US" dirty="0"/>
              <a:t>（</a:t>
            </a:r>
            <a:r>
              <a:rPr lang="en-US" altLang="zh-CN" dirty="0"/>
              <a:t>123.45</a:t>
            </a:r>
            <a:r>
              <a:rPr lang="zh-CN" altLang="en-US" dirty="0"/>
              <a:t>）</a:t>
            </a:r>
            <a:r>
              <a:rPr lang="en-US" altLang="zh-CN" baseline="-25000" dirty="0"/>
              <a:t>10</a:t>
            </a:r>
            <a:r>
              <a:rPr lang="en-US" altLang="zh-CN" dirty="0"/>
              <a:t>→</a:t>
            </a:r>
            <a:r>
              <a:rPr lang="zh-CN" altLang="en-US" dirty="0"/>
              <a:t>（ </a:t>
            </a:r>
            <a:r>
              <a:rPr lang="en-US" altLang="zh-CN" dirty="0"/>
              <a:t>123.45 </a:t>
            </a:r>
            <a:r>
              <a:rPr lang="zh-CN" altLang="en-US" dirty="0"/>
              <a:t>）</a:t>
            </a:r>
            <a:r>
              <a:rPr lang="en-US" altLang="zh-CN" baseline="-25000" dirty="0"/>
              <a:t>D</a:t>
            </a:r>
            <a:r>
              <a:rPr lang="en-US" altLang="zh-CN" dirty="0"/>
              <a:t>→ 123.45D→ 123.45</a:t>
            </a:r>
          </a:p>
          <a:p>
            <a:pPr lvl="1" eaLnBrk="1" hangingPunct="1">
              <a:lnSpc>
                <a:spcPct val="90000"/>
              </a:lnSpc>
            </a:pPr>
            <a:r>
              <a:rPr lang="zh-CN" altLang="en-US" dirty="0"/>
              <a:t>（</a:t>
            </a:r>
            <a:r>
              <a:rPr lang="en-US" altLang="zh-CN" dirty="0"/>
              <a:t>2B.D</a:t>
            </a:r>
            <a:r>
              <a:rPr lang="zh-CN" altLang="en-US" dirty="0"/>
              <a:t>）</a:t>
            </a:r>
            <a:r>
              <a:rPr lang="en-US" altLang="zh-CN" baseline="-25000" dirty="0"/>
              <a:t>16</a:t>
            </a:r>
            <a:r>
              <a:rPr lang="en-US" altLang="zh-CN" dirty="0"/>
              <a:t>=</a:t>
            </a:r>
            <a:r>
              <a:rPr lang="zh-CN" altLang="en-US" dirty="0"/>
              <a:t>（</a:t>
            </a:r>
            <a:r>
              <a:rPr lang="en-US" altLang="zh-CN" dirty="0"/>
              <a:t>2B.D</a:t>
            </a:r>
            <a:r>
              <a:rPr lang="zh-CN" altLang="en-US" dirty="0"/>
              <a:t>）</a:t>
            </a:r>
            <a:r>
              <a:rPr lang="en-US" altLang="zh-CN" baseline="-25000" dirty="0"/>
              <a:t>H</a:t>
            </a:r>
            <a:r>
              <a:rPr lang="en-US" altLang="zh-CN" dirty="0"/>
              <a:t>=0x2B.D=</a:t>
            </a:r>
            <a:r>
              <a:rPr lang="zh-CN" altLang="en-US" dirty="0"/>
              <a:t>（</a:t>
            </a:r>
            <a:r>
              <a:rPr lang="en-US" altLang="zh-CN" dirty="0"/>
              <a:t>43.8125</a:t>
            </a:r>
            <a:r>
              <a:rPr lang="zh-CN" altLang="en-US" dirty="0"/>
              <a:t>）</a:t>
            </a:r>
            <a:r>
              <a:rPr lang="en-US" altLang="zh-CN" baseline="-25000" dirty="0"/>
              <a:t>10</a:t>
            </a:r>
            <a:r>
              <a:rPr lang="en-US" altLang="zh-CN" dirty="0"/>
              <a:t>=(53.64)</a:t>
            </a:r>
            <a:r>
              <a:rPr lang="en-US" altLang="zh-CN" baseline="-25000" dirty="0"/>
              <a:t>O</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7282" name="Rectangle 2"/>
          <p:cNvSpPr>
            <a:spLocks noGrp="1"/>
          </p:cNvSpPr>
          <p:nvPr>
            <p:ph type="title"/>
          </p:nvPr>
        </p:nvSpPr>
        <p:spPr/>
        <p:txBody>
          <a:bodyPr wrap="square" lIns="91440" tIns="45720" rIns="91440" bIns="45720" anchor="ctr" anchorCtr="0"/>
          <a:lstStyle/>
          <a:p>
            <a:pPr eaLnBrk="1" hangingPunct="1"/>
            <a:r>
              <a:rPr lang="zh-CN" altLang="en-US" dirty="0"/>
              <a:t>四、循环冗余码</a:t>
            </a:r>
            <a:r>
              <a:rPr lang="en-US" altLang="zh-CN" dirty="0"/>
              <a:t>CRC</a:t>
            </a:r>
          </a:p>
        </p:txBody>
      </p:sp>
      <p:sp>
        <p:nvSpPr>
          <p:cNvPr id="97283" name="Rectangle 3"/>
          <p:cNvSpPr>
            <a:spLocks noGrp="1"/>
          </p:cNvSpPr>
          <p:nvPr>
            <p:ph idx="1"/>
          </p:nvPr>
        </p:nvSpPr>
        <p:spPr>
          <a:xfrm>
            <a:off x="457200" y="1076325"/>
            <a:ext cx="7151688" cy="5248275"/>
          </a:xfrm>
        </p:spPr>
        <p:txBody>
          <a:bodyPr wrap="square" lIns="91440" tIns="45720" rIns="91440" bIns="45720" anchor="t" anchorCtr="0"/>
          <a:lstStyle/>
          <a:p>
            <a:pPr eaLnBrk="1" hangingPunct="1"/>
            <a:r>
              <a:rPr lang="zh-CN" altLang="en-US" dirty="0"/>
              <a:t>循环冗余码</a:t>
            </a:r>
            <a:r>
              <a:rPr lang="en-US" altLang="zh-CN" dirty="0"/>
              <a:t>CRC</a:t>
            </a:r>
            <a:r>
              <a:rPr lang="zh-CN" altLang="en-US" dirty="0"/>
              <a:t>（</a:t>
            </a:r>
            <a:r>
              <a:rPr lang="en-US" altLang="zh-CN" dirty="0"/>
              <a:t>Cyclic Redundancy Code</a:t>
            </a:r>
            <a:r>
              <a:rPr lang="zh-CN" altLang="en-US" dirty="0"/>
              <a:t>），又称为多项式码。 </a:t>
            </a:r>
          </a:p>
          <a:p>
            <a:pPr eaLnBrk="1" hangingPunct="1"/>
            <a:r>
              <a:rPr lang="en-US" altLang="zh-CN" dirty="0"/>
              <a:t>1</a:t>
            </a:r>
            <a:r>
              <a:rPr lang="zh-CN" altLang="en-US" dirty="0"/>
              <a:t>、编码</a:t>
            </a:r>
          </a:p>
          <a:p>
            <a:pPr eaLnBrk="1" hangingPunct="1"/>
            <a:r>
              <a:rPr lang="en-US" altLang="zh-CN" dirty="0"/>
              <a:t>k</a:t>
            </a:r>
            <a:r>
              <a:rPr lang="zh-CN" altLang="en-US" dirty="0"/>
              <a:t>位要发送的有效信息位可对应于一个</a:t>
            </a:r>
            <a:r>
              <a:rPr lang="en-US" altLang="zh-CN" dirty="0">
                <a:solidFill>
                  <a:srgbClr val="CC0000"/>
                </a:solidFill>
              </a:rPr>
              <a:t>k-1</a:t>
            </a:r>
            <a:r>
              <a:rPr lang="zh-CN" altLang="en-US" dirty="0"/>
              <a:t>次多项式</a:t>
            </a:r>
            <a:r>
              <a:rPr lang="en-US" altLang="zh-CN" dirty="0"/>
              <a:t>M</a:t>
            </a:r>
            <a:r>
              <a:rPr lang="zh-CN" altLang="en-US" dirty="0"/>
              <a:t>（</a:t>
            </a:r>
            <a:r>
              <a:rPr lang="en-US" altLang="zh-CN" dirty="0"/>
              <a:t>x</a:t>
            </a:r>
            <a:r>
              <a:rPr lang="zh-CN" altLang="en-US" dirty="0"/>
              <a:t>），</a:t>
            </a:r>
            <a:r>
              <a:rPr lang="en-US" altLang="zh-CN" dirty="0"/>
              <a:t>r</a:t>
            </a:r>
            <a:r>
              <a:rPr lang="zh-CN" altLang="en-US" dirty="0"/>
              <a:t>位冗余校验位对应于一个</a:t>
            </a:r>
            <a:r>
              <a:rPr lang="en-US" altLang="zh-CN" dirty="0">
                <a:solidFill>
                  <a:srgbClr val="CC0000"/>
                </a:solidFill>
              </a:rPr>
              <a:t>r-1</a:t>
            </a:r>
            <a:r>
              <a:rPr lang="zh-CN" altLang="en-US" dirty="0"/>
              <a:t>次多项式</a:t>
            </a:r>
            <a:r>
              <a:rPr lang="en-US" altLang="zh-CN" dirty="0"/>
              <a:t>R</a:t>
            </a:r>
            <a:r>
              <a:rPr lang="zh-CN" altLang="en-US" dirty="0"/>
              <a:t>（</a:t>
            </a:r>
            <a:r>
              <a:rPr lang="en-US" altLang="zh-CN" dirty="0"/>
              <a:t>x</a:t>
            </a:r>
            <a:r>
              <a:rPr lang="zh-CN" altLang="en-US" dirty="0"/>
              <a:t>）。由</a:t>
            </a:r>
            <a:r>
              <a:rPr lang="en-US" altLang="zh-CN" dirty="0"/>
              <a:t>k</a:t>
            </a:r>
            <a:r>
              <a:rPr lang="zh-CN" altLang="en-US" dirty="0"/>
              <a:t>位信息位后面加上</a:t>
            </a:r>
            <a:r>
              <a:rPr lang="en-US" altLang="zh-CN" dirty="0"/>
              <a:t>r</a:t>
            </a:r>
            <a:r>
              <a:rPr lang="zh-CN" altLang="en-US" dirty="0"/>
              <a:t>位冗余位组成的</a:t>
            </a:r>
            <a:r>
              <a:rPr lang="en-US" altLang="zh-CN" dirty="0"/>
              <a:t>n=k+r</a:t>
            </a:r>
            <a:r>
              <a:rPr lang="zh-CN" altLang="en-US" dirty="0"/>
              <a:t>位</a:t>
            </a:r>
            <a:r>
              <a:rPr lang="en-US" altLang="zh-CN" dirty="0"/>
              <a:t>CRC</a:t>
            </a:r>
            <a:r>
              <a:rPr lang="zh-CN" altLang="en-US" dirty="0"/>
              <a:t>码字则对应于一个</a:t>
            </a:r>
            <a:r>
              <a:rPr lang="en-US" altLang="zh-CN" dirty="0"/>
              <a:t>n-1</a:t>
            </a:r>
            <a:r>
              <a:rPr lang="zh-CN" altLang="en-US" dirty="0"/>
              <a:t>次多项式</a:t>
            </a:r>
            <a:r>
              <a:rPr lang="en-US" altLang="zh-CN" dirty="0"/>
              <a:t>C</a:t>
            </a:r>
            <a:r>
              <a:rPr lang="zh-CN" altLang="en-US" dirty="0"/>
              <a:t>（</a:t>
            </a:r>
            <a:r>
              <a:rPr lang="en-US" altLang="zh-CN" dirty="0"/>
              <a:t>x</a:t>
            </a:r>
            <a:r>
              <a:rPr lang="zh-CN" altLang="en-US" dirty="0"/>
              <a:t>），即：</a:t>
            </a:r>
          </a:p>
          <a:p>
            <a:pPr eaLnBrk="1" hangingPunct="1">
              <a:buNone/>
            </a:pPr>
            <a:r>
              <a:rPr lang="zh-CN" altLang="en-US" dirty="0">
                <a:solidFill>
                  <a:srgbClr val="CC0000"/>
                </a:solidFill>
              </a:rPr>
              <a:t>        </a:t>
            </a:r>
            <a:r>
              <a:rPr lang="en-US" altLang="zh-CN" dirty="0">
                <a:solidFill>
                  <a:srgbClr val="CC0000"/>
                </a:solidFill>
              </a:rPr>
              <a:t>C</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en-US" altLang="zh-CN" dirty="0">
                <a:solidFill>
                  <a:srgbClr val="CC0000"/>
                </a:solidFill>
              </a:rPr>
              <a:t>= x</a:t>
            </a:r>
            <a:r>
              <a:rPr lang="en-US" altLang="zh-CN" baseline="30000" dirty="0">
                <a:solidFill>
                  <a:srgbClr val="CC0000"/>
                </a:solidFill>
              </a:rPr>
              <a:t>r</a:t>
            </a:r>
            <a:r>
              <a:rPr lang="en-US" altLang="zh-CN" dirty="0">
                <a:solidFill>
                  <a:srgbClr val="CC0000"/>
                </a:solidFill>
              </a:rPr>
              <a:t> </a:t>
            </a:r>
            <a:r>
              <a:rPr lang="en-US" altLang="zh-CN" dirty="0">
                <a:solidFill>
                  <a:srgbClr val="CC0000"/>
                </a:solidFill>
                <a:latin typeface="Arial" panose="020B0604020202020204" pitchFamily="34" charset="0"/>
              </a:rPr>
              <a:t>•</a:t>
            </a:r>
            <a:r>
              <a:rPr lang="en-US" altLang="zh-CN" dirty="0">
                <a:solidFill>
                  <a:srgbClr val="CC0000"/>
                </a:solidFill>
              </a:rPr>
              <a:t> M</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en-US" altLang="zh-CN" dirty="0">
                <a:solidFill>
                  <a:srgbClr val="CC0000"/>
                </a:solidFill>
              </a:rPr>
              <a:t>+ R</a:t>
            </a:r>
            <a:r>
              <a:rPr lang="zh-CN" altLang="en-US" dirty="0">
                <a:solidFill>
                  <a:srgbClr val="CC0000"/>
                </a:solidFill>
              </a:rPr>
              <a:t>（</a:t>
            </a:r>
            <a:r>
              <a:rPr lang="en-US" altLang="zh-CN" dirty="0">
                <a:solidFill>
                  <a:srgbClr val="CC0000"/>
                </a:solidFill>
              </a:rPr>
              <a:t>x</a:t>
            </a:r>
            <a:r>
              <a:rPr lang="zh-CN" altLang="en-US" dirty="0">
                <a:solidFill>
                  <a:srgbClr val="CC0000"/>
                </a:solidFill>
              </a:rPr>
              <a:t>）</a:t>
            </a:r>
          </a:p>
          <a:p>
            <a:pPr eaLnBrk="1" hangingPunct="1">
              <a:buNone/>
            </a:pPr>
            <a:r>
              <a:rPr lang="zh-CN" altLang="en-US" dirty="0"/>
              <a:t>  该</a:t>
            </a:r>
            <a:r>
              <a:rPr lang="en-US" altLang="zh-CN" dirty="0"/>
              <a:t>CRC</a:t>
            </a:r>
            <a:r>
              <a:rPr lang="zh-CN" altLang="en-US" dirty="0"/>
              <a:t>码称为（</a:t>
            </a:r>
            <a:r>
              <a:rPr lang="en-US" altLang="zh-CN" dirty="0"/>
              <a:t>n</a:t>
            </a:r>
            <a:r>
              <a:rPr lang="zh-CN" altLang="en-US" dirty="0"/>
              <a:t>，</a:t>
            </a:r>
            <a:r>
              <a:rPr lang="en-US" altLang="zh-CN" dirty="0"/>
              <a:t>k</a:t>
            </a:r>
            <a:r>
              <a:rPr lang="zh-CN" altLang="en-US" dirty="0"/>
              <a:t>）循环码。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8306" name="Rectangle 2"/>
          <p:cNvSpPr>
            <a:spLocks noGrp="1"/>
          </p:cNvSpPr>
          <p:nvPr>
            <p:ph type="title"/>
          </p:nvPr>
        </p:nvSpPr>
        <p:spPr/>
        <p:txBody>
          <a:bodyPr wrap="square" lIns="91440" tIns="45720" rIns="91440" bIns="45720" anchor="ctr" anchorCtr="0"/>
          <a:lstStyle/>
          <a:p>
            <a:pPr eaLnBrk="1" hangingPunct="1"/>
            <a:r>
              <a:rPr lang="zh-CN" altLang="en-US" dirty="0"/>
              <a:t>四、循环冗余码</a:t>
            </a:r>
            <a:r>
              <a:rPr lang="en-US" altLang="zh-CN" dirty="0"/>
              <a:t>CRC</a:t>
            </a:r>
          </a:p>
        </p:txBody>
      </p:sp>
      <p:sp>
        <p:nvSpPr>
          <p:cNvPr id="98307" name="Rectangle 3"/>
          <p:cNvSpPr>
            <a:spLocks noGrp="1"/>
          </p:cNvSpPr>
          <p:nvPr>
            <p:ph idx="1"/>
          </p:nvPr>
        </p:nvSpPr>
        <p:spPr/>
        <p:txBody>
          <a:bodyPr wrap="square" lIns="91440" tIns="45720" rIns="91440" bIns="45720" anchor="t" anchorCtr="0"/>
          <a:lstStyle/>
          <a:p>
            <a:pPr eaLnBrk="1" hangingPunct="1">
              <a:lnSpc>
                <a:spcPct val="90000"/>
              </a:lnSpc>
            </a:pPr>
            <a:r>
              <a:rPr lang="zh-CN" altLang="en-US" sz="2400" dirty="0"/>
              <a:t>由信息位产生冗余位的编码过程，就是已知</a:t>
            </a:r>
            <a:r>
              <a:rPr lang="en-US" altLang="zh-CN" sz="2400" dirty="0"/>
              <a:t>M</a:t>
            </a:r>
            <a:r>
              <a:rPr lang="zh-CN" altLang="en-US" sz="2400" dirty="0"/>
              <a:t>（</a:t>
            </a:r>
            <a:r>
              <a:rPr lang="en-US" altLang="zh-CN" sz="2400" dirty="0"/>
              <a:t>x</a:t>
            </a:r>
            <a:r>
              <a:rPr lang="zh-CN" altLang="en-US" sz="2400" dirty="0"/>
              <a:t>）求</a:t>
            </a:r>
            <a:r>
              <a:rPr lang="en-US" altLang="zh-CN" sz="2400" dirty="0"/>
              <a:t>R</a:t>
            </a:r>
            <a:r>
              <a:rPr lang="zh-CN" altLang="en-US" sz="2400" dirty="0"/>
              <a:t>（</a:t>
            </a:r>
            <a:r>
              <a:rPr lang="en-US" altLang="zh-CN" sz="2400" dirty="0"/>
              <a:t>x</a:t>
            </a:r>
            <a:r>
              <a:rPr lang="zh-CN" altLang="en-US" sz="2400" dirty="0"/>
              <a:t>）的过程。在</a:t>
            </a:r>
            <a:r>
              <a:rPr lang="en-US" altLang="zh-CN" sz="2400" dirty="0"/>
              <a:t>CRC</a:t>
            </a:r>
            <a:r>
              <a:rPr lang="zh-CN" altLang="en-US" sz="2400" dirty="0"/>
              <a:t>码中可以通过找到一个特定的多项式</a:t>
            </a:r>
            <a:r>
              <a:rPr lang="en-US" altLang="zh-CN" sz="2400" dirty="0"/>
              <a:t>G</a:t>
            </a:r>
            <a:r>
              <a:rPr lang="zh-CN" altLang="en-US" sz="2400" dirty="0"/>
              <a:t>（</a:t>
            </a:r>
            <a:r>
              <a:rPr lang="en-US" altLang="zh-CN" sz="2400" dirty="0"/>
              <a:t>x</a:t>
            </a:r>
            <a:r>
              <a:rPr lang="zh-CN" altLang="en-US" sz="2400" dirty="0"/>
              <a:t>）来实现。用</a:t>
            </a:r>
            <a:r>
              <a:rPr lang="en-US" altLang="zh-CN" sz="2400" dirty="0"/>
              <a:t>G</a:t>
            </a:r>
            <a:r>
              <a:rPr lang="zh-CN" altLang="en-US" sz="2400" dirty="0"/>
              <a:t>（</a:t>
            </a:r>
            <a:r>
              <a:rPr lang="en-US" altLang="zh-CN" sz="2400" dirty="0"/>
              <a:t>x</a:t>
            </a:r>
            <a:r>
              <a:rPr lang="zh-CN" altLang="en-US" sz="2400" dirty="0"/>
              <a:t>）去除</a:t>
            </a:r>
            <a:r>
              <a:rPr lang="en-US" altLang="zh-CN" sz="2400" dirty="0"/>
              <a:t>x</a:t>
            </a:r>
            <a:r>
              <a:rPr lang="en-US" altLang="zh-CN" sz="2400" baseline="30000" dirty="0"/>
              <a:t>r</a:t>
            </a:r>
            <a:r>
              <a:rPr lang="en-US" altLang="zh-CN" sz="2400" dirty="0"/>
              <a:t> </a:t>
            </a:r>
            <a:r>
              <a:rPr lang="en-US" altLang="zh-CN" sz="2400" dirty="0">
                <a:latin typeface="Arial" panose="020B0604020202020204" pitchFamily="34" charset="0"/>
              </a:rPr>
              <a:t>•</a:t>
            </a:r>
            <a:r>
              <a:rPr lang="en-US" altLang="zh-CN" sz="2400" dirty="0"/>
              <a:t> M</a:t>
            </a:r>
            <a:r>
              <a:rPr lang="zh-CN" altLang="en-US" sz="2400" dirty="0"/>
              <a:t>（</a:t>
            </a:r>
            <a:r>
              <a:rPr lang="en-US" altLang="zh-CN" sz="2400" dirty="0"/>
              <a:t>x</a:t>
            </a:r>
            <a:r>
              <a:rPr lang="zh-CN" altLang="en-US" sz="2400" dirty="0"/>
              <a:t>）得到的余式就是</a:t>
            </a:r>
            <a:r>
              <a:rPr lang="en-US" altLang="zh-CN" sz="2400" dirty="0"/>
              <a:t>R</a:t>
            </a:r>
            <a:r>
              <a:rPr lang="zh-CN" altLang="en-US" sz="2400" dirty="0"/>
              <a:t>（</a:t>
            </a:r>
            <a:r>
              <a:rPr lang="en-US" altLang="zh-CN" sz="2400" dirty="0"/>
              <a:t>x</a:t>
            </a:r>
            <a:r>
              <a:rPr lang="zh-CN" altLang="en-US" sz="2400" dirty="0"/>
              <a:t>），假设商的多项式为</a:t>
            </a:r>
            <a:r>
              <a:rPr lang="en-US" altLang="zh-CN" sz="2400" dirty="0"/>
              <a:t>Q</a:t>
            </a:r>
            <a:r>
              <a:rPr lang="zh-CN" altLang="en-US" sz="2400" dirty="0"/>
              <a:t>（</a:t>
            </a:r>
            <a:r>
              <a:rPr lang="en-US" altLang="zh-CN" sz="2400" dirty="0"/>
              <a:t>x</a:t>
            </a:r>
            <a:r>
              <a:rPr lang="zh-CN" altLang="en-US" sz="2400" dirty="0"/>
              <a:t>），编码过程           即</a:t>
            </a:r>
          </a:p>
          <a:p>
            <a:pPr lvl="2" eaLnBrk="1" hangingPunct="1">
              <a:lnSpc>
                <a:spcPct val="90000"/>
              </a:lnSpc>
              <a:buNone/>
            </a:pPr>
            <a:r>
              <a:rPr lang="en-US" altLang="zh-CN" dirty="0">
                <a:solidFill>
                  <a:srgbClr val="CC0000"/>
                </a:solidFill>
              </a:rPr>
              <a:t>x</a:t>
            </a:r>
            <a:r>
              <a:rPr lang="en-US" altLang="zh-CN" baseline="30000" dirty="0">
                <a:solidFill>
                  <a:srgbClr val="CC0000"/>
                </a:solidFill>
              </a:rPr>
              <a:t>r</a:t>
            </a:r>
            <a:r>
              <a:rPr lang="en-US" altLang="zh-CN" dirty="0">
                <a:solidFill>
                  <a:srgbClr val="CC0000"/>
                </a:solidFill>
              </a:rPr>
              <a:t> </a:t>
            </a:r>
            <a:r>
              <a:rPr lang="en-US" altLang="zh-CN" dirty="0">
                <a:solidFill>
                  <a:srgbClr val="CC0000"/>
                </a:solidFill>
                <a:latin typeface="Arial" panose="020B0604020202020204" pitchFamily="34" charset="0"/>
              </a:rPr>
              <a:t>•</a:t>
            </a:r>
            <a:r>
              <a:rPr lang="en-US" altLang="zh-CN" dirty="0">
                <a:solidFill>
                  <a:srgbClr val="CC0000"/>
                </a:solidFill>
              </a:rPr>
              <a:t> M</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en-US" altLang="zh-CN" dirty="0">
                <a:solidFill>
                  <a:srgbClr val="CC0000"/>
                </a:solidFill>
              </a:rPr>
              <a:t>G</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en-US" altLang="zh-CN" dirty="0">
                <a:solidFill>
                  <a:srgbClr val="CC0000"/>
                </a:solidFill>
                <a:latin typeface="Arial" panose="020B0604020202020204" pitchFamily="34" charset="0"/>
              </a:rPr>
              <a:t>•</a:t>
            </a:r>
            <a:r>
              <a:rPr lang="en-US" altLang="zh-CN" dirty="0">
                <a:solidFill>
                  <a:srgbClr val="CC0000"/>
                </a:solidFill>
              </a:rPr>
              <a:t> Q</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en-US" altLang="zh-CN" dirty="0">
                <a:solidFill>
                  <a:srgbClr val="CC0000"/>
                </a:solidFill>
              </a:rPr>
              <a:t>+ R</a:t>
            </a:r>
            <a:r>
              <a:rPr lang="zh-CN" altLang="en-US" dirty="0">
                <a:solidFill>
                  <a:srgbClr val="CC0000"/>
                </a:solidFill>
              </a:rPr>
              <a:t>（</a:t>
            </a:r>
            <a:r>
              <a:rPr lang="en-US" altLang="zh-CN" dirty="0">
                <a:solidFill>
                  <a:srgbClr val="CC0000"/>
                </a:solidFill>
              </a:rPr>
              <a:t>x</a:t>
            </a:r>
            <a:r>
              <a:rPr lang="zh-CN" altLang="en-US" dirty="0">
                <a:solidFill>
                  <a:srgbClr val="CC0000"/>
                </a:solidFill>
              </a:rPr>
              <a:t>）</a:t>
            </a:r>
          </a:p>
          <a:p>
            <a:pPr eaLnBrk="1" hangingPunct="1">
              <a:lnSpc>
                <a:spcPct val="90000"/>
              </a:lnSpc>
            </a:pPr>
            <a:r>
              <a:rPr lang="zh-CN" altLang="en-US" sz="2400" dirty="0"/>
              <a:t>生成多项式</a:t>
            </a:r>
            <a:r>
              <a:rPr lang="en-US" altLang="zh-CN" sz="2400" dirty="0"/>
              <a:t>G</a:t>
            </a:r>
            <a:r>
              <a:rPr lang="zh-CN" altLang="en-US" sz="2400" dirty="0"/>
              <a:t>（</a:t>
            </a:r>
            <a:r>
              <a:rPr lang="en-US" altLang="zh-CN" sz="2400" dirty="0"/>
              <a:t>x</a:t>
            </a:r>
            <a:r>
              <a:rPr lang="zh-CN" altLang="en-US" sz="2400" dirty="0"/>
              <a:t>）应满足以下条件：</a:t>
            </a:r>
          </a:p>
          <a:p>
            <a:pPr lvl="1" eaLnBrk="1" hangingPunct="1">
              <a:lnSpc>
                <a:spcPct val="90000"/>
              </a:lnSpc>
            </a:pPr>
            <a:r>
              <a:rPr lang="en-US" altLang="zh-CN" dirty="0"/>
              <a:t>(1)</a:t>
            </a:r>
            <a:r>
              <a:rPr lang="zh-CN" altLang="en-US" dirty="0"/>
              <a:t>必须是</a:t>
            </a:r>
            <a:r>
              <a:rPr lang="en-US" altLang="zh-CN" dirty="0"/>
              <a:t>r</a:t>
            </a:r>
            <a:r>
              <a:rPr lang="zh-CN" altLang="en-US" dirty="0"/>
              <a:t>次多项式，最高项</a:t>
            </a:r>
            <a:r>
              <a:rPr lang="en-US" altLang="zh-CN" dirty="0"/>
              <a:t>x</a:t>
            </a:r>
            <a:r>
              <a:rPr lang="en-US" altLang="zh-CN" baseline="30000" dirty="0"/>
              <a:t>r</a:t>
            </a:r>
            <a:r>
              <a:rPr lang="en-US" altLang="zh-CN" dirty="0"/>
              <a:t> </a:t>
            </a:r>
            <a:r>
              <a:rPr lang="zh-CN" altLang="en-US" dirty="0"/>
              <a:t>和</a:t>
            </a:r>
            <a:r>
              <a:rPr lang="en-US" altLang="zh-CN" dirty="0"/>
              <a:t>x</a:t>
            </a:r>
            <a:r>
              <a:rPr lang="en-US" altLang="zh-CN" baseline="30000" dirty="0"/>
              <a:t>0</a:t>
            </a:r>
            <a:r>
              <a:rPr lang="zh-CN" altLang="en-US" dirty="0"/>
              <a:t>的系数为</a:t>
            </a:r>
            <a:r>
              <a:rPr lang="en-US" altLang="zh-CN" dirty="0"/>
              <a:t>1</a:t>
            </a:r>
            <a:r>
              <a:rPr lang="zh-CN" altLang="en-US" dirty="0"/>
              <a:t>，即它对应的二进制编码是</a:t>
            </a:r>
            <a:r>
              <a:rPr lang="en-US" altLang="zh-CN" dirty="0"/>
              <a:t>r+1</a:t>
            </a:r>
            <a:r>
              <a:rPr lang="zh-CN" altLang="en-US" dirty="0"/>
              <a:t>位的。</a:t>
            </a:r>
          </a:p>
          <a:p>
            <a:pPr lvl="1" eaLnBrk="1" hangingPunct="1">
              <a:lnSpc>
                <a:spcPct val="90000"/>
              </a:lnSpc>
            </a:pPr>
            <a:r>
              <a:rPr lang="en-US" altLang="zh-CN" dirty="0"/>
              <a:t>(2)CRC</a:t>
            </a:r>
            <a:r>
              <a:rPr lang="zh-CN" altLang="en-US" dirty="0"/>
              <a:t>校验码的任何一位发生错误，余数不为零；且不同位发生错误，余数不同。</a:t>
            </a:r>
          </a:p>
          <a:p>
            <a:pPr lvl="1" eaLnBrk="1" hangingPunct="1">
              <a:lnSpc>
                <a:spcPct val="90000"/>
              </a:lnSpc>
            </a:pPr>
            <a:r>
              <a:rPr lang="en-US" altLang="zh-CN" dirty="0"/>
              <a:t>(3)</a:t>
            </a:r>
            <a:r>
              <a:rPr lang="zh-CN" altLang="en-US" dirty="0"/>
              <a:t>对余数继续模</a:t>
            </a:r>
            <a:r>
              <a:rPr lang="en-US" altLang="zh-CN" dirty="0"/>
              <a:t>2</a:t>
            </a:r>
            <a:r>
              <a:rPr lang="zh-CN" altLang="en-US" dirty="0"/>
              <a:t>除，应使余数循环。</a:t>
            </a:r>
          </a:p>
        </p:txBody>
      </p:sp>
      <p:sp>
        <p:nvSpPr>
          <p:cNvPr id="98308" name="Rectangle 5"/>
          <p:cNvSpPr/>
          <p:nvPr/>
        </p:nvSpPr>
        <p:spPr>
          <a:xfrm>
            <a:off x="0" y="3205163"/>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
        <p:nvSpPr>
          <p:cNvPr id="98309" name="Rectangle 7"/>
          <p:cNvSpPr/>
          <p:nvPr/>
        </p:nvSpPr>
        <p:spPr>
          <a:xfrm>
            <a:off x="0" y="3205163"/>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98310" name="Object 6"/>
          <p:cNvGraphicFramePr/>
          <p:nvPr/>
        </p:nvGraphicFramePr>
        <p:xfrm>
          <a:off x="3216275" y="2420938"/>
          <a:ext cx="1571625" cy="447675"/>
        </p:xfrm>
        <a:graphic>
          <a:graphicData uri="http://schemas.openxmlformats.org/presentationml/2006/ole">
            <mc:AlternateContent xmlns:mc="http://schemas.openxmlformats.org/markup-compatibility/2006">
              <mc:Choice xmlns:v="urn:schemas-microsoft-com:vml" Requires="v">
                <p:oleObj r:id="rId2" imgW="1574800" imgH="444500" progId="Equation.3">
                  <p:embed/>
                </p:oleObj>
              </mc:Choice>
              <mc:Fallback>
                <p:oleObj r:id="rId2" imgW="1574800" imgH="444500" progId="Equation.3">
                  <p:embed/>
                  <p:pic>
                    <p:nvPicPr>
                      <p:cNvPr id="0" name="图片 3102"/>
                      <p:cNvPicPr/>
                      <p:nvPr/>
                    </p:nvPicPr>
                    <p:blipFill>
                      <a:blip r:embed="rId3"/>
                      <a:stretch>
                        <a:fillRect/>
                      </a:stretch>
                    </p:blipFill>
                    <p:spPr>
                      <a:xfrm>
                        <a:off x="3216275" y="2420938"/>
                        <a:ext cx="1571625" cy="447675"/>
                      </a:xfrm>
                      <a:prstGeom prst="rect">
                        <a:avLst/>
                      </a:prstGeom>
                      <a:solidFill>
                        <a:srgbClr val="FFFF00"/>
                      </a:solidFill>
                      <a:ln w="38100">
                        <a:noFill/>
                        <a:miter/>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9330" name="Rectangle 2"/>
          <p:cNvSpPr>
            <a:spLocks noGrp="1"/>
          </p:cNvSpPr>
          <p:nvPr>
            <p:ph type="title"/>
          </p:nvPr>
        </p:nvSpPr>
        <p:spPr/>
        <p:txBody>
          <a:bodyPr wrap="square" lIns="91440" tIns="45720" rIns="91440" bIns="45720" anchor="ctr" anchorCtr="0"/>
          <a:lstStyle/>
          <a:p>
            <a:pPr eaLnBrk="1" hangingPunct="1"/>
            <a:r>
              <a:rPr lang="zh-CN" altLang="en-US" dirty="0"/>
              <a:t>四、循环冗余码</a:t>
            </a:r>
            <a:r>
              <a:rPr lang="en-US" altLang="zh-CN" dirty="0"/>
              <a:t>CRC</a:t>
            </a:r>
          </a:p>
        </p:txBody>
      </p:sp>
      <p:sp>
        <p:nvSpPr>
          <p:cNvPr id="99331" name="Rectangle 3"/>
          <p:cNvSpPr>
            <a:spLocks noGrp="1"/>
          </p:cNvSpPr>
          <p:nvPr>
            <p:ph idx="1"/>
          </p:nvPr>
        </p:nvSpPr>
        <p:spPr>
          <a:xfrm>
            <a:off x="457200" y="1076325"/>
            <a:ext cx="7019925" cy="5248275"/>
          </a:xfrm>
        </p:spPr>
        <p:txBody>
          <a:bodyPr wrap="square" lIns="91440" tIns="45720" rIns="91440" bIns="45720" anchor="t" anchorCtr="0"/>
          <a:lstStyle/>
          <a:p>
            <a:pPr marL="533400" indent="-533400" eaLnBrk="1" hangingPunct="1"/>
            <a:r>
              <a:rPr lang="zh-CN" altLang="en-US" sz="2400" dirty="0"/>
              <a:t>目前已经有多种生成多项式被列入国际标准中，如：</a:t>
            </a:r>
            <a:r>
              <a:rPr lang="en-US" altLang="zh-CN" sz="2400" dirty="0"/>
              <a:t>CRC-4</a:t>
            </a:r>
            <a:r>
              <a:rPr lang="zh-CN" altLang="en-US" sz="2400" dirty="0"/>
              <a:t>、</a:t>
            </a:r>
            <a:r>
              <a:rPr lang="en-US" altLang="zh-CN" sz="2400" dirty="0"/>
              <a:t>CRC-12</a:t>
            </a:r>
            <a:r>
              <a:rPr lang="zh-CN" altLang="en-US" sz="2400" dirty="0"/>
              <a:t>、</a:t>
            </a:r>
            <a:r>
              <a:rPr lang="en-US" altLang="zh-CN" sz="2400" dirty="0"/>
              <a:t>CRC-16</a:t>
            </a:r>
            <a:r>
              <a:rPr lang="zh-CN" altLang="en-US" sz="2400" dirty="0"/>
              <a:t>、</a:t>
            </a:r>
            <a:r>
              <a:rPr lang="en-US" altLang="zh-CN" sz="2400" dirty="0"/>
              <a:t>CCITT-16</a:t>
            </a:r>
            <a:r>
              <a:rPr lang="zh-CN" altLang="en-US" sz="2400" dirty="0"/>
              <a:t>、</a:t>
            </a:r>
            <a:r>
              <a:rPr lang="en-US" altLang="zh-CN" sz="2400" dirty="0"/>
              <a:t>CRC-32</a:t>
            </a:r>
            <a:r>
              <a:rPr lang="zh-CN" altLang="en-US" sz="2400" dirty="0"/>
              <a:t>等。</a:t>
            </a:r>
          </a:p>
          <a:p>
            <a:pPr marL="533400" indent="-533400" eaLnBrk="1" hangingPunct="1"/>
            <a:r>
              <a:rPr lang="zh-CN" altLang="en-US" sz="2400" dirty="0"/>
              <a:t>目前常用的</a:t>
            </a:r>
            <a:r>
              <a:rPr lang="en-US" altLang="zh-CN" sz="2400" dirty="0"/>
              <a:t>CRC-16</a:t>
            </a:r>
            <a:r>
              <a:rPr lang="zh-CN" altLang="en-US" sz="2400" dirty="0"/>
              <a:t>多项式为</a:t>
            </a:r>
            <a:r>
              <a:rPr lang="en-US" altLang="zh-CN" sz="2400" dirty="0"/>
              <a:t>x</a:t>
            </a:r>
            <a:r>
              <a:rPr lang="en-US" altLang="zh-CN" sz="2400" baseline="30000" dirty="0"/>
              <a:t>16</a:t>
            </a:r>
            <a:r>
              <a:rPr lang="en-US" altLang="zh-CN" sz="2400" dirty="0"/>
              <a:t>+x</a:t>
            </a:r>
            <a:r>
              <a:rPr lang="en-US" altLang="zh-CN" sz="2400" baseline="30000" dirty="0"/>
              <a:t>12</a:t>
            </a:r>
            <a:r>
              <a:rPr lang="en-US" altLang="zh-CN" sz="2400" dirty="0"/>
              <a:t>+x</a:t>
            </a:r>
            <a:r>
              <a:rPr lang="en-US" altLang="zh-CN" sz="2400" baseline="30000" dirty="0"/>
              <a:t>5</a:t>
            </a:r>
            <a:r>
              <a:rPr lang="en-US" altLang="zh-CN" sz="2400" dirty="0"/>
              <a:t>+1</a:t>
            </a:r>
            <a:r>
              <a:rPr lang="zh-CN" altLang="en-US" sz="2400" dirty="0"/>
              <a:t>（记为</a:t>
            </a:r>
            <a:r>
              <a:rPr lang="en-US" altLang="zh-CN" sz="2400" dirty="0"/>
              <a:t>1021</a:t>
            </a:r>
            <a:r>
              <a:rPr lang="zh-CN" altLang="en-US" sz="2400" dirty="0"/>
              <a:t>），</a:t>
            </a:r>
            <a:r>
              <a:rPr lang="en-US" altLang="zh-CN" sz="2400" dirty="0"/>
              <a:t>CCITT-16</a:t>
            </a:r>
            <a:r>
              <a:rPr lang="zh-CN" altLang="en-US" sz="2400" dirty="0"/>
              <a:t>多项式为</a:t>
            </a:r>
            <a:r>
              <a:rPr lang="en-US" altLang="zh-CN" sz="2400" dirty="0"/>
              <a:t>x</a:t>
            </a:r>
            <a:r>
              <a:rPr lang="en-US" altLang="zh-CN" sz="2400" baseline="30000" dirty="0"/>
              <a:t>16</a:t>
            </a:r>
            <a:r>
              <a:rPr lang="en-US" altLang="zh-CN" sz="2400" dirty="0"/>
              <a:t>+x</a:t>
            </a:r>
            <a:r>
              <a:rPr lang="en-US" altLang="zh-CN" sz="2400" baseline="30000" dirty="0"/>
              <a:t>15</a:t>
            </a:r>
            <a:r>
              <a:rPr lang="en-US" altLang="zh-CN" sz="2400" dirty="0"/>
              <a:t>+x</a:t>
            </a:r>
            <a:r>
              <a:rPr lang="en-US" altLang="zh-CN" sz="2400" baseline="30000" dirty="0"/>
              <a:t>2</a:t>
            </a:r>
            <a:r>
              <a:rPr lang="en-US" altLang="zh-CN" sz="2400" dirty="0"/>
              <a:t>+1</a:t>
            </a:r>
            <a:r>
              <a:rPr lang="zh-CN" altLang="en-US" sz="2400" dirty="0"/>
              <a:t>（记为</a:t>
            </a:r>
            <a:r>
              <a:rPr lang="en-US" altLang="zh-CN" sz="2400" dirty="0"/>
              <a:t>8005</a:t>
            </a:r>
            <a:r>
              <a:rPr lang="zh-CN" altLang="en-US" sz="2400" dirty="0"/>
              <a:t>）。</a:t>
            </a:r>
          </a:p>
          <a:p>
            <a:pPr marL="533400" indent="-533400" eaLnBrk="1" hangingPunct="1"/>
            <a:endParaRPr lang="zh-CN" altLang="en-US" dirty="0"/>
          </a:p>
          <a:p>
            <a:pPr marL="533400" indent="-533400" eaLnBrk="1" hangingPunct="1"/>
            <a:endParaRPr lang="zh-CN" altLang="en-US" dirty="0"/>
          </a:p>
          <a:p>
            <a:pPr marL="533400" indent="-533400" eaLnBrk="1" hangingPunct="1"/>
            <a:endParaRPr lang="zh-CN" altLang="en-US" dirty="0"/>
          </a:p>
          <a:p>
            <a:pPr marL="533400" indent="-533400" eaLnBrk="1" hangingPunct="1"/>
            <a:endParaRPr lang="zh-CN" altLang="en-US" dirty="0"/>
          </a:p>
          <a:p>
            <a:pPr marL="1371600" lvl="2" indent="-457200" eaLnBrk="1" hangingPunct="1">
              <a:buNone/>
            </a:pPr>
            <a:r>
              <a:rPr lang="zh-CN" altLang="en-US" dirty="0"/>
              <a:t>图</a:t>
            </a:r>
            <a:r>
              <a:rPr lang="en-US" altLang="zh-CN" dirty="0"/>
              <a:t>3.9 CRC</a:t>
            </a:r>
            <a:r>
              <a:rPr lang="zh-CN" altLang="en-US" dirty="0"/>
              <a:t>（</a:t>
            </a:r>
            <a:r>
              <a:rPr lang="en-US" altLang="zh-CN" dirty="0"/>
              <a:t>n,k</a:t>
            </a:r>
            <a:r>
              <a:rPr lang="zh-CN" altLang="en-US" dirty="0"/>
              <a:t>）校验码串行生成电路原理图</a:t>
            </a:r>
          </a:p>
          <a:p>
            <a:pPr marL="1371600" lvl="2" indent="-457200" eaLnBrk="1" hangingPunct="1">
              <a:buNone/>
            </a:pPr>
            <a:r>
              <a:rPr lang="zh-CN" altLang="en-US" dirty="0"/>
              <a:t>图中</a:t>
            </a:r>
            <a:r>
              <a:rPr lang="en-US" altLang="zh-CN" dirty="0"/>
              <a:t>Gi</a:t>
            </a:r>
            <a:r>
              <a:rPr lang="zh-CN" altLang="en-US" dirty="0"/>
              <a:t>代表生成多项式</a:t>
            </a:r>
            <a:r>
              <a:rPr lang="en-US" altLang="zh-CN" dirty="0"/>
              <a:t>G</a:t>
            </a:r>
            <a:r>
              <a:rPr lang="zh-CN" altLang="en-US" dirty="0"/>
              <a:t>（</a:t>
            </a:r>
            <a:r>
              <a:rPr lang="en-US" altLang="zh-CN" dirty="0"/>
              <a:t>x</a:t>
            </a:r>
            <a:r>
              <a:rPr lang="zh-CN" altLang="en-US" dirty="0"/>
              <a:t>）各项的系数 </a:t>
            </a:r>
          </a:p>
        </p:txBody>
      </p:sp>
      <p:sp>
        <p:nvSpPr>
          <p:cNvPr id="99332" name="Rectangle 5"/>
          <p:cNvSpPr/>
          <p:nvPr/>
        </p:nvSpPr>
        <p:spPr>
          <a:xfrm>
            <a:off x="0" y="2862263"/>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graphicFrame>
        <p:nvGraphicFramePr>
          <p:cNvPr id="99333" name="Object 4"/>
          <p:cNvGraphicFramePr/>
          <p:nvPr/>
        </p:nvGraphicFramePr>
        <p:xfrm>
          <a:off x="1835150" y="3716338"/>
          <a:ext cx="5041900" cy="1373187"/>
        </p:xfrm>
        <a:graphic>
          <a:graphicData uri="http://schemas.openxmlformats.org/presentationml/2006/ole">
            <mc:AlternateContent xmlns:mc="http://schemas.openxmlformats.org/markup-compatibility/2006">
              <mc:Choice xmlns:v="urn:schemas-microsoft-com:vml" Requires="v">
                <p:oleObj r:id="rId2" imgW="6965315" imgH="1907540" progId="Visio.Drawing.11">
                  <p:embed/>
                </p:oleObj>
              </mc:Choice>
              <mc:Fallback>
                <p:oleObj r:id="rId2" imgW="6965315" imgH="1907540" progId="Visio.Drawing.11">
                  <p:embed/>
                  <p:pic>
                    <p:nvPicPr>
                      <p:cNvPr id="0" name="图片 3101"/>
                      <p:cNvPicPr/>
                      <p:nvPr/>
                    </p:nvPicPr>
                    <p:blipFill>
                      <a:blip r:embed="rId3">
                        <a:clrChange>
                          <a:clrFrom>
                            <a:srgbClr val="E8EEF7"/>
                          </a:clrFrom>
                          <a:clrTo>
                            <a:srgbClr val="FFFF00"/>
                          </a:clrTo>
                        </a:clrChange>
                      </a:blip>
                      <a:stretch>
                        <a:fillRect/>
                      </a:stretch>
                    </p:blipFill>
                    <p:spPr>
                      <a:xfrm>
                        <a:off x="1835150" y="3716338"/>
                        <a:ext cx="5041900" cy="1373187"/>
                      </a:xfrm>
                      <a:prstGeom prst="rect">
                        <a:avLst/>
                      </a:prstGeom>
                      <a:noFill/>
                      <a:ln w="38100">
                        <a:noFill/>
                        <a:miter/>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0354" name="Rectangle 2"/>
          <p:cNvSpPr>
            <a:spLocks noGrp="1"/>
          </p:cNvSpPr>
          <p:nvPr>
            <p:ph type="title"/>
          </p:nvPr>
        </p:nvSpPr>
        <p:spPr/>
        <p:txBody>
          <a:bodyPr wrap="square" lIns="91440" tIns="45720" rIns="91440" bIns="45720" anchor="ctr" anchorCtr="0"/>
          <a:lstStyle/>
          <a:p>
            <a:pPr eaLnBrk="1" hangingPunct="1"/>
            <a:r>
              <a:rPr lang="zh-CN" altLang="en-US" dirty="0"/>
              <a:t>四、循环冗余码</a:t>
            </a:r>
            <a:r>
              <a:rPr lang="en-US" altLang="zh-CN" dirty="0"/>
              <a:t>CRC</a:t>
            </a:r>
          </a:p>
        </p:txBody>
      </p:sp>
      <p:sp>
        <p:nvSpPr>
          <p:cNvPr id="100355" name="Rectangle 3"/>
          <p:cNvSpPr>
            <a:spLocks noGrp="1"/>
          </p:cNvSpPr>
          <p:nvPr>
            <p:ph idx="1"/>
          </p:nvPr>
        </p:nvSpPr>
        <p:spPr>
          <a:xfrm>
            <a:off x="457200" y="1076325"/>
            <a:ext cx="7019925" cy="5248275"/>
          </a:xfrm>
        </p:spPr>
        <p:txBody>
          <a:bodyPr wrap="square" lIns="91440" tIns="45720" rIns="91440" bIns="45720" anchor="t" anchorCtr="0"/>
          <a:lstStyle/>
          <a:p>
            <a:pPr marL="533400" indent="-533400" eaLnBrk="1" hangingPunct="1"/>
            <a:r>
              <a:rPr lang="en-US" altLang="zh-CN" sz="3200" dirty="0"/>
              <a:t>2</a:t>
            </a:r>
            <a:r>
              <a:rPr lang="zh-CN" altLang="en-US" sz="3200" dirty="0"/>
              <a:t>、译码 </a:t>
            </a:r>
          </a:p>
          <a:p>
            <a:pPr marL="533400" indent="-533400" eaLnBrk="1" hangingPunct="1"/>
            <a:r>
              <a:rPr lang="zh-CN" altLang="en-US" dirty="0"/>
              <a:t>接收端的校验过程就是用</a:t>
            </a:r>
            <a:r>
              <a:rPr lang="en-US" altLang="zh-CN" dirty="0">
                <a:solidFill>
                  <a:srgbClr val="CC0000"/>
                </a:solidFill>
              </a:rPr>
              <a:t>G</a:t>
            </a:r>
            <a:r>
              <a:rPr lang="zh-CN" altLang="en-US" dirty="0">
                <a:solidFill>
                  <a:srgbClr val="CC0000"/>
                </a:solidFill>
              </a:rPr>
              <a:t>（</a:t>
            </a:r>
            <a:r>
              <a:rPr lang="en-US" altLang="zh-CN" dirty="0">
                <a:solidFill>
                  <a:srgbClr val="CC0000"/>
                </a:solidFill>
              </a:rPr>
              <a:t>x</a:t>
            </a:r>
            <a:r>
              <a:rPr lang="zh-CN" altLang="en-US" dirty="0">
                <a:solidFill>
                  <a:srgbClr val="CC0000"/>
                </a:solidFill>
              </a:rPr>
              <a:t>）</a:t>
            </a:r>
            <a:r>
              <a:rPr lang="zh-CN" altLang="en-US" dirty="0"/>
              <a:t>来除接收到的码字多项式的过程。</a:t>
            </a:r>
          </a:p>
          <a:p>
            <a:pPr marL="914400" lvl="1" indent="-457200" eaLnBrk="1" hangingPunct="1"/>
            <a:r>
              <a:rPr lang="zh-CN" altLang="en-US" dirty="0"/>
              <a:t>若余式为零则认为传输无差错；</a:t>
            </a:r>
          </a:p>
          <a:p>
            <a:pPr marL="914400" lvl="1" indent="-457200" eaLnBrk="1" hangingPunct="1"/>
            <a:r>
              <a:rPr lang="zh-CN" altLang="en-US" dirty="0"/>
              <a:t>若余式不为零则传输有差错。出错的位置与余数值是一一对应的关系，通过查找出错模式表，即可以确定是那一位出错。 </a:t>
            </a:r>
          </a:p>
        </p:txBody>
      </p:sp>
      <p:sp>
        <p:nvSpPr>
          <p:cNvPr id="100356" name="Rectangle 4"/>
          <p:cNvSpPr/>
          <p:nvPr/>
        </p:nvSpPr>
        <p:spPr>
          <a:xfrm>
            <a:off x="0" y="2862263"/>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2" charset="-122"/>
              <a:ea typeface="黑体" panose="0201060906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1378" name="Rectangle 2"/>
          <p:cNvSpPr>
            <a:spLocks noGrp="1"/>
          </p:cNvSpPr>
          <p:nvPr>
            <p:ph type="title"/>
          </p:nvPr>
        </p:nvSpPr>
        <p:spPr/>
        <p:txBody>
          <a:bodyPr wrap="square" lIns="91440" tIns="45720" rIns="91440" bIns="45720" anchor="ctr" anchorCtr="0"/>
          <a:lstStyle/>
          <a:p>
            <a:pPr eaLnBrk="1" hangingPunct="1"/>
            <a:r>
              <a:rPr lang="zh-CN" altLang="en-US" dirty="0"/>
              <a:t>小结</a:t>
            </a:r>
          </a:p>
        </p:txBody>
      </p:sp>
      <p:sp>
        <p:nvSpPr>
          <p:cNvPr id="101379" name="Rectangle 3"/>
          <p:cNvSpPr>
            <a:spLocks noGrp="1"/>
          </p:cNvSpPr>
          <p:nvPr>
            <p:ph idx="1"/>
          </p:nvPr>
        </p:nvSpPr>
        <p:spPr/>
        <p:txBody>
          <a:bodyPr wrap="square" lIns="91440" tIns="45720" rIns="91440" bIns="45720" anchor="t" anchorCtr="0"/>
          <a:lstStyle/>
          <a:p>
            <a:pPr eaLnBrk="1" hangingPunct="1"/>
            <a:r>
              <a:rPr lang="zh-CN" altLang="en-US" sz="2400" dirty="0"/>
              <a:t>数制有两个要素：基数</a:t>
            </a:r>
            <a:r>
              <a:rPr lang="en-US" altLang="zh-CN" sz="2400" dirty="0"/>
              <a:t>R</a:t>
            </a:r>
            <a:r>
              <a:rPr lang="zh-CN" altLang="en-US" sz="2400" dirty="0"/>
              <a:t>与位权</a:t>
            </a:r>
            <a:r>
              <a:rPr lang="en-US" altLang="zh-CN" sz="2400" dirty="0"/>
              <a:t>W</a:t>
            </a:r>
            <a:r>
              <a:rPr lang="zh-CN" altLang="en-US" sz="2400" dirty="0"/>
              <a:t>。计算机中的信息均由二进制来表示，即</a:t>
            </a:r>
            <a:r>
              <a:rPr lang="en-US" altLang="zh-CN" sz="2400" dirty="0"/>
              <a:t>R=2</a:t>
            </a:r>
            <a:r>
              <a:rPr lang="zh-CN" altLang="en-US" sz="2400" dirty="0"/>
              <a:t>，</a:t>
            </a:r>
            <a:r>
              <a:rPr lang="en-US" altLang="zh-CN" sz="2400" dirty="0"/>
              <a:t>W=2</a:t>
            </a:r>
            <a:r>
              <a:rPr lang="en-US" altLang="zh-CN" sz="2400" baseline="30000" dirty="0"/>
              <a:t>i</a:t>
            </a:r>
            <a:r>
              <a:rPr lang="zh-CN" altLang="en-US" sz="2400" dirty="0"/>
              <a:t>。用于表示十进制数值的二进制编码被称为</a:t>
            </a:r>
            <a:r>
              <a:rPr lang="en-US" altLang="zh-CN" sz="2400" dirty="0"/>
              <a:t>BCD</a:t>
            </a:r>
            <a:r>
              <a:rPr lang="zh-CN" altLang="en-US" sz="2400" dirty="0"/>
              <a:t>码，</a:t>
            </a:r>
            <a:r>
              <a:rPr lang="en-US" altLang="zh-CN" sz="2400" dirty="0"/>
              <a:t>4</a:t>
            </a:r>
            <a:r>
              <a:rPr lang="zh-CN" altLang="en-US" sz="2400" dirty="0"/>
              <a:t>位二进制编码表示一个十进制数字。</a:t>
            </a:r>
          </a:p>
          <a:p>
            <a:pPr eaLnBrk="1" hangingPunct="1"/>
            <a:r>
              <a:rPr lang="zh-CN" altLang="en-US" sz="2400" dirty="0"/>
              <a:t>机器数是数值数据在机器中的表示形式，根据小数点的位置是否浮动，可以分为定点数和浮点数。</a:t>
            </a:r>
          </a:p>
          <a:p>
            <a:pPr lvl="1" eaLnBrk="1" hangingPunct="1"/>
            <a:r>
              <a:rPr lang="zh-CN" altLang="en-US" dirty="0"/>
              <a:t>定点机器数根据小数点的隐含位置又分为</a:t>
            </a:r>
            <a:r>
              <a:rPr lang="zh-CN" altLang="en-US" dirty="0">
                <a:solidFill>
                  <a:srgbClr val="CC0000"/>
                </a:solidFill>
              </a:rPr>
              <a:t>定点小数</a:t>
            </a:r>
            <a:r>
              <a:rPr lang="zh-CN" altLang="en-US" dirty="0"/>
              <a:t>和</a:t>
            </a:r>
            <a:r>
              <a:rPr lang="zh-CN" altLang="en-US" dirty="0">
                <a:solidFill>
                  <a:srgbClr val="CC0000"/>
                </a:solidFill>
              </a:rPr>
              <a:t>定点整数</a:t>
            </a:r>
            <a:r>
              <a:rPr lang="zh-CN" altLang="en-US" dirty="0"/>
              <a:t>两种。</a:t>
            </a:r>
          </a:p>
          <a:p>
            <a:pPr lvl="1" eaLnBrk="1" hangingPunct="1"/>
            <a:r>
              <a:rPr lang="zh-CN" altLang="en-US" dirty="0"/>
              <a:t>浮点机器数由阶码</a:t>
            </a:r>
            <a:r>
              <a:rPr lang="en-US" altLang="zh-CN" dirty="0"/>
              <a:t>E</a:t>
            </a:r>
            <a:r>
              <a:rPr lang="zh-CN" altLang="en-US" dirty="0"/>
              <a:t>和尾数</a:t>
            </a:r>
            <a:r>
              <a:rPr lang="en-US" altLang="zh-CN" dirty="0"/>
              <a:t>M</a:t>
            </a:r>
            <a:r>
              <a:rPr lang="zh-CN" altLang="en-US" dirty="0"/>
              <a:t>两部分构成，阶码是定点整数，尾数是定点小数；阶码</a:t>
            </a:r>
            <a:r>
              <a:rPr lang="en-US" altLang="zh-CN" dirty="0"/>
              <a:t>E</a:t>
            </a:r>
            <a:r>
              <a:rPr lang="zh-CN" altLang="en-US" dirty="0"/>
              <a:t>（即指数）的底，一般隐含为</a:t>
            </a:r>
            <a:r>
              <a:rPr lang="en-US" altLang="zh-CN" dirty="0"/>
              <a:t>2</a:t>
            </a:r>
            <a:r>
              <a:rPr lang="zh-CN" altLang="en-US" dirty="0"/>
              <a:t>。浮点机器数的小数点的位置随阶码数值而变化。</a:t>
            </a:r>
            <a:r>
              <a:rPr lang="en-US" altLang="zh-CN" dirty="0"/>
              <a:t>IEEE754</a:t>
            </a:r>
            <a:r>
              <a:rPr lang="zh-CN" altLang="en-US" dirty="0"/>
              <a:t>标准的浮点数有</a:t>
            </a:r>
            <a:r>
              <a:rPr lang="zh-CN" altLang="en-US" dirty="0">
                <a:solidFill>
                  <a:srgbClr val="FF0000"/>
                </a:solidFill>
              </a:rPr>
              <a:t>单精度</a:t>
            </a:r>
            <a:r>
              <a:rPr lang="zh-CN" altLang="en-US" dirty="0"/>
              <a:t>、双精度、临时浮点数</a:t>
            </a:r>
            <a:r>
              <a:rPr lang="en-US" altLang="zh-CN" dirty="0"/>
              <a:t>3</a:t>
            </a:r>
            <a:r>
              <a:rPr lang="zh-CN" altLang="en-US" dirty="0"/>
              <a:t>种格式，分别为</a:t>
            </a:r>
            <a:r>
              <a:rPr lang="en-US" altLang="zh-CN" dirty="0"/>
              <a:t>32</a:t>
            </a:r>
            <a:r>
              <a:rPr lang="zh-CN" altLang="en-US" dirty="0"/>
              <a:t>位、</a:t>
            </a:r>
            <a:r>
              <a:rPr lang="en-US" altLang="zh-CN" dirty="0"/>
              <a:t>64</a:t>
            </a:r>
            <a:r>
              <a:rPr lang="zh-CN" altLang="en-US" dirty="0"/>
              <a:t>位和</a:t>
            </a:r>
            <a:r>
              <a:rPr lang="en-US" altLang="zh-CN" dirty="0"/>
              <a:t>80</a:t>
            </a:r>
            <a:r>
              <a:rPr lang="zh-CN" altLang="en-US" dirty="0"/>
              <a:t>位。</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灯片编号占位符 4"/>
          <p:cNvSpPr>
            <a:spLocks noGrp="1"/>
          </p:cNvSpPr>
          <p:nvPr>
            <p:ph type="sldNum" sz="quarter" idx="11"/>
          </p:nvPr>
        </p:nvSpPr>
        <p:spPr/>
        <p:txBody>
          <a:bodyPr wrap="square" lIns="91440" tIns="45720" rIns="91440" bIns="45720" anchor="t" anchorCtr="0"/>
          <a:lstStyle/>
          <a:p>
            <a:pPr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95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2402" name="Rectangle 2"/>
          <p:cNvSpPr>
            <a:spLocks noGrp="1"/>
          </p:cNvSpPr>
          <p:nvPr>
            <p:ph type="title"/>
          </p:nvPr>
        </p:nvSpPr>
        <p:spPr/>
        <p:txBody>
          <a:bodyPr wrap="square" lIns="91440" tIns="45720" rIns="91440" bIns="45720" anchor="ctr" anchorCtr="0"/>
          <a:lstStyle/>
          <a:p>
            <a:pPr eaLnBrk="1" hangingPunct="1"/>
            <a:r>
              <a:rPr lang="zh-CN" altLang="en-US" dirty="0"/>
              <a:t>小结</a:t>
            </a:r>
          </a:p>
        </p:txBody>
      </p:sp>
      <p:sp>
        <p:nvSpPr>
          <p:cNvPr id="102403" name="Rectangle 3"/>
          <p:cNvSpPr>
            <a:spLocks noGrp="1"/>
          </p:cNvSpPr>
          <p:nvPr>
            <p:ph idx="1"/>
          </p:nvPr>
        </p:nvSpPr>
        <p:spPr>
          <a:xfrm>
            <a:off x="457200" y="1076325"/>
            <a:ext cx="7737475" cy="5248275"/>
          </a:xfrm>
        </p:spPr>
        <p:txBody>
          <a:bodyPr wrap="square" lIns="91440" tIns="45720" rIns="91440" bIns="45720" anchor="t" anchorCtr="0"/>
          <a:lstStyle/>
          <a:p>
            <a:pPr eaLnBrk="1" hangingPunct="1"/>
            <a:r>
              <a:rPr lang="zh-CN" altLang="en-US" sz="2400" b="0" dirty="0"/>
              <a:t>真值转化为定点机器数时，有四种表示形式：原码、反码、补码和移码。移码主要用于表示浮点数的阶码。</a:t>
            </a:r>
          </a:p>
          <a:p>
            <a:pPr eaLnBrk="1" hangingPunct="1"/>
            <a:r>
              <a:rPr lang="zh-CN" altLang="en-US" sz="2400" b="0" dirty="0"/>
              <a:t>计算机中的非数值数据的表示，字符数据通常采用</a:t>
            </a:r>
            <a:r>
              <a:rPr lang="en-US" altLang="zh-CN" sz="2400" b="0" dirty="0"/>
              <a:t>7</a:t>
            </a:r>
            <a:r>
              <a:rPr lang="zh-CN" altLang="en-US" sz="2400" b="0" dirty="0"/>
              <a:t>位的</a:t>
            </a:r>
            <a:r>
              <a:rPr lang="en-US" altLang="zh-CN" sz="2400" b="0" dirty="0"/>
              <a:t>ASCII</a:t>
            </a:r>
            <a:r>
              <a:rPr lang="zh-CN" altLang="en-US" sz="2400" b="0" dirty="0"/>
              <a:t>码来表示。汉字的输入编码用于使用西文标准键盘输入汉字，汉字的机内码则用于汉字的存储、检索和处理，汉字的字模码则用于汉字的显示和打印输出。</a:t>
            </a:r>
          </a:p>
          <a:p>
            <a:pPr eaLnBrk="1" hangingPunct="1"/>
            <a:r>
              <a:rPr lang="zh-CN" altLang="en-US" sz="2400" b="0" dirty="0"/>
              <a:t>计算机中使用校验码来检错和纠错。奇偶校验码是最简单的一种检错码，它可以检查出一位或奇数位错误。海明校验码是一种多重奇偶校验码，具有纠错能力，而</a:t>
            </a:r>
            <a:r>
              <a:rPr lang="en-US" altLang="zh-CN" sz="2400" b="0" dirty="0"/>
              <a:t>CRC</a:t>
            </a:r>
            <a:r>
              <a:rPr lang="zh-CN" altLang="en-US" sz="2400" b="0" dirty="0"/>
              <a:t>校验码则是一种目前广泛使用的纠错码，可以纠错一位。</a:t>
            </a:r>
          </a:p>
          <a:p>
            <a:pPr eaLnBrk="1" hangingPunct="1"/>
            <a:r>
              <a:rPr lang="zh-CN" altLang="en-US" sz="2400" b="0" dirty="0">
                <a:solidFill>
                  <a:srgbClr val="CC0000"/>
                </a:solidFill>
              </a:rPr>
              <a:t>本节重点为定点机器数和浮点机器数的表示方法</a:t>
            </a:r>
            <a:r>
              <a:rPr lang="zh-CN" altLang="en-US" sz="2400" b="0" dirty="0"/>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350D715E-9BE7-B772-581C-99EF55946D2A}"/>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96</a:t>
            </a:fld>
            <a:endParaRPr lang="en-US" altLang="zh-CN" sz="1400" b="0">
              <a:solidFill>
                <a:schemeClr val="tx1"/>
              </a:solidFill>
              <a:ea typeface="宋体" panose="02010600030101010101" pitchFamily="2" charset="-122"/>
            </a:endParaRPr>
          </a:p>
        </p:txBody>
      </p:sp>
      <p:sp>
        <p:nvSpPr>
          <p:cNvPr id="88066" name="Rectangle 2">
            <a:extLst>
              <a:ext uri="{FF2B5EF4-FFF2-40B4-BE49-F238E27FC236}">
                <a16:creationId xmlns:a16="http://schemas.microsoft.com/office/drawing/2014/main" id="{8B7F0A8A-6AF1-CF6C-3757-D2EF7F1A5CF0}"/>
              </a:ext>
            </a:extLst>
          </p:cNvPr>
          <p:cNvSpPr>
            <a:spLocks noGrp="1" noChangeArrowheads="1"/>
          </p:cNvSpPr>
          <p:nvPr>
            <p:ph type="title"/>
          </p:nvPr>
        </p:nvSpPr>
        <p:spPr/>
        <p:txBody>
          <a:bodyPr/>
          <a:lstStyle/>
          <a:p>
            <a:pPr eaLnBrk="1" hangingPunct="1">
              <a:defRPr/>
            </a:pPr>
            <a:r>
              <a:rPr kumimoji="1" lang="zh-CN" altLang="en-US"/>
              <a:t>第二章   </a:t>
            </a:r>
            <a:r>
              <a:rPr kumimoji="1" lang="zh-CN" altLang="en-US" dirty="0"/>
              <a:t>运算方法与运算器</a:t>
            </a:r>
          </a:p>
        </p:txBody>
      </p:sp>
      <p:sp>
        <p:nvSpPr>
          <p:cNvPr id="88067" name="Rectangle 3">
            <a:extLst>
              <a:ext uri="{FF2B5EF4-FFF2-40B4-BE49-F238E27FC236}">
                <a16:creationId xmlns:a16="http://schemas.microsoft.com/office/drawing/2014/main" id="{D4259ADC-01B5-2563-5025-F008C78D1482}"/>
              </a:ext>
            </a:extLst>
          </p:cNvPr>
          <p:cNvSpPr>
            <a:spLocks noGrp="1" noChangeArrowheads="1"/>
          </p:cNvSpPr>
          <p:nvPr>
            <p:ph idx="1"/>
          </p:nvPr>
        </p:nvSpPr>
        <p:spPr>
          <a:xfrm>
            <a:off x="758825" y="1268413"/>
            <a:ext cx="7697788" cy="4114800"/>
          </a:xfrm>
        </p:spPr>
        <p:txBody>
          <a:bodyPr/>
          <a:lstStyle/>
          <a:p>
            <a:pPr eaLnBrk="1" hangingPunct="1">
              <a:defRPr/>
            </a:pPr>
            <a:r>
              <a:rPr kumimoji="1" lang="en-US" altLang="zh-CN" dirty="0"/>
              <a:t> </a:t>
            </a:r>
            <a:r>
              <a:rPr kumimoji="1" lang="zh-CN" altLang="en-US" u="sng" dirty="0"/>
              <a:t>定点数的加减运算及实现 </a:t>
            </a:r>
          </a:p>
          <a:p>
            <a:pPr eaLnBrk="1" hangingPunct="1">
              <a:defRPr/>
            </a:pPr>
            <a:r>
              <a:rPr kumimoji="1" lang="en-GB" altLang="zh-CN" dirty="0"/>
              <a:t> </a:t>
            </a:r>
            <a:r>
              <a:rPr kumimoji="1" lang="zh-CN" altLang="en-GB" u="sng" dirty="0"/>
              <a:t>定点数的乘法运算及实现</a:t>
            </a:r>
          </a:p>
          <a:p>
            <a:pPr eaLnBrk="1" hangingPunct="1">
              <a:defRPr/>
            </a:pPr>
            <a:r>
              <a:rPr kumimoji="1" lang="en-GB" altLang="zh-CN" dirty="0"/>
              <a:t> </a:t>
            </a:r>
            <a:r>
              <a:rPr kumimoji="1" lang="zh-CN" altLang="en-GB" u="sng" dirty="0"/>
              <a:t>定点数除法运算及实现 </a:t>
            </a:r>
          </a:p>
          <a:p>
            <a:pPr eaLnBrk="1" hangingPunct="1">
              <a:defRPr/>
            </a:pPr>
            <a:r>
              <a:rPr kumimoji="1" lang="en-GB" altLang="zh-CN" dirty="0"/>
              <a:t> </a:t>
            </a:r>
            <a:r>
              <a:rPr kumimoji="1" lang="zh-CN" altLang="en-GB" dirty="0"/>
              <a:t>定点运算器的组成与结构</a:t>
            </a:r>
          </a:p>
          <a:p>
            <a:pPr eaLnBrk="1" hangingPunct="1">
              <a:defRPr/>
            </a:pPr>
            <a:r>
              <a:rPr kumimoji="1" lang="en-GB" altLang="zh-CN" dirty="0"/>
              <a:t> </a:t>
            </a:r>
            <a:r>
              <a:rPr kumimoji="1" lang="zh-CN" altLang="en-GB" dirty="0"/>
              <a:t>浮点运算及运算器  </a:t>
            </a:r>
            <a:endParaRPr kumimoji="1"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614ABCAE-5F1E-3025-D39E-FA8327326583}"/>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97</a:t>
            </a:fld>
            <a:endParaRPr lang="en-US" altLang="zh-CN" sz="1400" b="0">
              <a:solidFill>
                <a:schemeClr val="tx1"/>
              </a:solidFill>
              <a:ea typeface="宋体" panose="02010600030101010101" pitchFamily="2" charset="-122"/>
            </a:endParaRPr>
          </a:p>
        </p:txBody>
      </p:sp>
      <p:sp>
        <p:nvSpPr>
          <p:cNvPr id="90114" name="Rectangle 2">
            <a:extLst>
              <a:ext uri="{FF2B5EF4-FFF2-40B4-BE49-F238E27FC236}">
                <a16:creationId xmlns:a16="http://schemas.microsoft.com/office/drawing/2014/main" id="{BDB2D091-F257-EBFD-5DA4-3C70469BD447}"/>
              </a:ext>
            </a:extLst>
          </p:cNvPr>
          <p:cNvSpPr>
            <a:spLocks noGrp="1" noChangeArrowheads="1"/>
          </p:cNvSpPr>
          <p:nvPr>
            <p:ph type="title"/>
          </p:nvPr>
        </p:nvSpPr>
        <p:spPr/>
        <p:txBody>
          <a:bodyPr/>
          <a:lstStyle/>
          <a:p>
            <a:pPr eaLnBrk="1" hangingPunct="1">
              <a:defRPr/>
            </a:pPr>
            <a:r>
              <a:rPr kumimoji="1" lang="zh-CN" altLang="en-US"/>
              <a:t>一、补码加减运算及运算器</a:t>
            </a:r>
          </a:p>
        </p:txBody>
      </p:sp>
      <p:sp>
        <p:nvSpPr>
          <p:cNvPr id="90115" name="Rectangle 3">
            <a:extLst>
              <a:ext uri="{FF2B5EF4-FFF2-40B4-BE49-F238E27FC236}">
                <a16:creationId xmlns:a16="http://schemas.microsoft.com/office/drawing/2014/main" id="{9321332B-8271-34F1-FBCB-C9E68D25B86D}"/>
              </a:ext>
            </a:extLst>
          </p:cNvPr>
          <p:cNvSpPr>
            <a:spLocks noGrp="1" noChangeArrowheads="1"/>
          </p:cNvSpPr>
          <p:nvPr>
            <p:ph idx="1"/>
          </p:nvPr>
        </p:nvSpPr>
        <p:spPr/>
        <p:txBody>
          <a:bodyPr/>
          <a:lstStyle/>
          <a:p>
            <a:pPr eaLnBrk="1" hangingPunct="1">
              <a:defRPr/>
            </a:pPr>
            <a:r>
              <a:rPr kumimoji="1" lang="en-US" altLang="zh-CN">
                <a:hlinkClick r:id="rId2" action="ppaction://hlinksldjump"/>
              </a:rPr>
              <a:t>1</a:t>
            </a:r>
            <a:r>
              <a:rPr kumimoji="1" lang="zh-CN" altLang="en-US">
                <a:hlinkClick r:id="rId2" action="ppaction://hlinksldjump"/>
              </a:rPr>
              <a:t>、补码加减运算方法</a:t>
            </a:r>
            <a:endParaRPr kumimoji="1" lang="zh-CN" altLang="en-US"/>
          </a:p>
          <a:p>
            <a:pPr eaLnBrk="1" hangingPunct="1">
              <a:defRPr/>
            </a:pPr>
            <a:r>
              <a:rPr kumimoji="1" lang="en-US" altLang="zh-CN">
                <a:hlinkClick r:id="rId3" action="ppaction://hlinksldjump"/>
              </a:rPr>
              <a:t>2</a:t>
            </a:r>
            <a:r>
              <a:rPr kumimoji="1" lang="zh-CN" altLang="en-US">
                <a:hlinkClick r:id="rId3" action="ppaction://hlinksldjump"/>
              </a:rPr>
              <a:t>、补码加减运算的溢出判断</a:t>
            </a:r>
            <a:endParaRPr kumimoji="1" lang="zh-CN" altLang="en-US"/>
          </a:p>
          <a:p>
            <a:pPr eaLnBrk="1" hangingPunct="1">
              <a:defRPr/>
            </a:pPr>
            <a:r>
              <a:rPr kumimoji="1" lang="en-US" altLang="zh-CN"/>
              <a:t>3</a:t>
            </a:r>
            <a:r>
              <a:rPr kumimoji="1" lang="zh-CN" altLang="en-US"/>
              <a:t>、补码加减运算器</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64CBEB9C-AD81-5D02-B15B-80DBCD774387}"/>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98</a:t>
            </a:fld>
            <a:endParaRPr lang="en-US" altLang="zh-CN" sz="1400" b="0">
              <a:solidFill>
                <a:schemeClr val="tx1"/>
              </a:solidFill>
              <a:ea typeface="宋体" panose="02010600030101010101" pitchFamily="2" charset="-122"/>
            </a:endParaRPr>
          </a:p>
        </p:txBody>
      </p:sp>
      <p:sp>
        <p:nvSpPr>
          <p:cNvPr id="137218" name="Rectangle 2">
            <a:extLst>
              <a:ext uri="{FF2B5EF4-FFF2-40B4-BE49-F238E27FC236}">
                <a16:creationId xmlns:a16="http://schemas.microsoft.com/office/drawing/2014/main" id="{1BFC38BC-5E6D-D52C-BB68-CBDA42A636F6}"/>
              </a:ext>
            </a:extLst>
          </p:cNvPr>
          <p:cNvSpPr>
            <a:spLocks noGrp="1" noChangeArrowheads="1"/>
          </p:cNvSpPr>
          <p:nvPr>
            <p:ph type="title"/>
          </p:nvPr>
        </p:nvSpPr>
        <p:spPr/>
        <p:txBody>
          <a:bodyPr/>
          <a:lstStyle/>
          <a:p>
            <a:pPr eaLnBrk="1" hangingPunct="1">
              <a:defRPr/>
            </a:pPr>
            <a:r>
              <a:rPr kumimoji="1" lang="en-US" altLang="zh-CN"/>
              <a:t>1</a:t>
            </a:r>
            <a:r>
              <a:rPr kumimoji="1" lang="zh-CN" altLang="en-US"/>
              <a:t>、补码加减运算方法</a:t>
            </a:r>
          </a:p>
        </p:txBody>
      </p:sp>
      <p:sp>
        <p:nvSpPr>
          <p:cNvPr id="137219" name="Rectangle 3">
            <a:extLst>
              <a:ext uri="{FF2B5EF4-FFF2-40B4-BE49-F238E27FC236}">
                <a16:creationId xmlns:a16="http://schemas.microsoft.com/office/drawing/2014/main" id="{32470864-A6C4-890A-B218-D4AA8D08CAEB}"/>
              </a:ext>
            </a:extLst>
          </p:cNvPr>
          <p:cNvSpPr>
            <a:spLocks noGrp="1" noChangeArrowheads="1"/>
          </p:cNvSpPr>
          <p:nvPr>
            <p:ph idx="1"/>
          </p:nvPr>
        </p:nvSpPr>
        <p:spPr/>
        <p:txBody>
          <a:bodyPr/>
          <a:lstStyle/>
          <a:p>
            <a:pPr eaLnBrk="1" hangingPunct="1">
              <a:lnSpc>
                <a:spcPct val="80000"/>
              </a:lnSpc>
              <a:defRPr/>
            </a:pPr>
            <a:r>
              <a:rPr kumimoji="1" lang="zh-CN" altLang="en-US" sz="3200" dirty="0"/>
              <a:t>补码的加减运算公式：</a:t>
            </a:r>
          </a:p>
          <a:p>
            <a:pPr lvl="1" eaLnBrk="1" hangingPunct="1">
              <a:lnSpc>
                <a:spcPct val="80000"/>
              </a:lnSpc>
              <a:defRPr/>
            </a:pPr>
            <a:r>
              <a:rPr kumimoji="1" lang="en-US" altLang="zh-CN" sz="2800" dirty="0">
                <a:cs typeface="新宋体" panose="02010609030101010101" charset="-122"/>
              </a:rPr>
              <a:t>[X+Y]</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[X]</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[Y]</a:t>
            </a:r>
            <a:r>
              <a:rPr kumimoji="1" lang="zh-CN" altLang="en-US" sz="2800" baseline="-25000" dirty="0">
                <a:cs typeface="新宋体" panose="02010609030101010101" charset="-122"/>
              </a:rPr>
              <a:t>补</a:t>
            </a:r>
          </a:p>
          <a:p>
            <a:pPr lvl="1" eaLnBrk="1" hangingPunct="1">
              <a:lnSpc>
                <a:spcPct val="80000"/>
              </a:lnSpc>
              <a:defRPr/>
            </a:pPr>
            <a:r>
              <a:rPr kumimoji="1" lang="en-US" altLang="zh-CN" sz="2800" dirty="0">
                <a:cs typeface="新宋体" panose="02010609030101010101" charset="-122"/>
              </a:rPr>
              <a:t>[X-Y]</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[X]</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[-Y]</a:t>
            </a:r>
            <a:r>
              <a:rPr kumimoji="1" lang="zh-CN" altLang="en-US" sz="2800" baseline="-25000" dirty="0">
                <a:cs typeface="新宋体" panose="02010609030101010101" charset="-122"/>
              </a:rPr>
              <a:t>补</a:t>
            </a:r>
          </a:p>
          <a:p>
            <a:pPr marL="457200" lvl="1" indent="0" eaLnBrk="1" hangingPunct="1">
              <a:lnSpc>
                <a:spcPct val="80000"/>
              </a:lnSpc>
              <a:buFontTx/>
              <a:buNone/>
              <a:defRPr/>
            </a:pPr>
            <a:endParaRPr kumimoji="1" lang="zh-CN" altLang="en-US" sz="2800" dirty="0">
              <a:cs typeface="新宋体" panose="02010609030101010101" charset="-122"/>
            </a:endParaRPr>
          </a:p>
        </p:txBody>
      </p:sp>
      <p:sp>
        <p:nvSpPr>
          <p:cNvPr id="7" name="Rectangle 5">
            <a:extLst>
              <a:ext uri="{FF2B5EF4-FFF2-40B4-BE49-F238E27FC236}">
                <a16:creationId xmlns:a16="http://schemas.microsoft.com/office/drawing/2014/main" id="{F57133C7-83D7-4B67-4C2F-042B48516491}"/>
              </a:ext>
            </a:extLst>
          </p:cNvPr>
          <p:cNvSpPr>
            <a:spLocks noChangeArrowheads="1"/>
          </p:cNvSpPr>
          <p:nvPr/>
        </p:nvSpPr>
        <p:spPr bwMode="auto">
          <a:xfrm>
            <a:off x="466725" y="594995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chemeClr val="tx1"/>
                </a:solidFill>
                <a:ea typeface="宋体" panose="02010600030101010101" pitchFamily="2" charset="-122"/>
              </a:rPr>
              <a:t>所以， </a:t>
            </a:r>
            <a:r>
              <a:rPr lang="en-US" altLang="zh-CN" sz="2400" b="0">
                <a:solidFill>
                  <a:schemeClr val="tx1"/>
                </a:solidFill>
                <a:ea typeface="宋体" panose="02010600030101010101" pitchFamily="2" charset="-122"/>
              </a:rPr>
              <a:t>X+Y= +0.0110</a:t>
            </a:r>
            <a:r>
              <a:rPr lang="en-US" altLang="zh-CN" sz="2400" b="0">
                <a:solidFill>
                  <a:schemeClr val="tx1"/>
                </a:solidFill>
                <a:latin typeface="Arial" panose="020B0604020202020204" pitchFamily="34" charset="0"/>
                <a:ea typeface="宋体" panose="02010600030101010101" pitchFamily="2" charset="-122"/>
              </a:rPr>
              <a:t> </a:t>
            </a:r>
          </a:p>
        </p:txBody>
      </p:sp>
      <p:graphicFrame>
        <p:nvGraphicFramePr>
          <p:cNvPr id="8" name="Object 4">
            <a:extLst>
              <a:ext uri="{FF2B5EF4-FFF2-40B4-BE49-F238E27FC236}">
                <a16:creationId xmlns:a16="http://schemas.microsoft.com/office/drawing/2014/main" id="{6FD5ED50-B4A9-5C3E-B200-BF1BAF233A0A}"/>
              </a:ext>
            </a:extLst>
          </p:cNvPr>
          <p:cNvGraphicFramePr>
            <a:graphicFrameLocks noChangeAspect="1"/>
          </p:cNvGraphicFramePr>
          <p:nvPr/>
        </p:nvGraphicFramePr>
        <p:xfrm>
          <a:off x="500063" y="4581525"/>
          <a:ext cx="4289425" cy="1219200"/>
        </p:xfrm>
        <a:graphic>
          <a:graphicData uri="http://schemas.openxmlformats.org/presentationml/2006/ole">
            <mc:AlternateContent xmlns:mc="http://schemas.openxmlformats.org/markup-compatibility/2006">
              <mc:Choice xmlns:v="urn:schemas-microsoft-com:vml" Requires="v">
                <p:oleObj r:id="rId5" imgW="2076740" imgH="590476" progId="PBrush">
                  <p:embed/>
                </p:oleObj>
              </mc:Choice>
              <mc:Fallback>
                <p:oleObj r:id="rId5" imgW="2076740" imgH="590476" progId="PBrush">
                  <p:embed/>
                  <p:pic>
                    <p:nvPicPr>
                      <p:cNvPr id="8" name="Object 4">
                        <a:extLst>
                          <a:ext uri="{FF2B5EF4-FFF2-40B4-BE49-F238E27FC236}">
                            <a16:creationId xmlns:a16="http://schemas.microsoft.com/office/drawing/2014/main" id="{6FD5ED50-B4A9-5C3E-B200-BF1BAF233A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4581525"/>
                        <a:ext cx="42894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Rectangle 6">
            <a:extLst>
              <a:ext uri="{FF2B5EF4-FFF2-40B4-BE49-F238E27FC236}">
                <a16:creationId xmlns:a16="http://schemas.microsoft.com/office/drawing/2014/main" id="{E34F7AB5-5577-0B9E-EE43-1589904D4FC2}"/>
              </a:ext>
            </a:extLst>
          </p:cNvPr>
          <p:cNvSpPr>
            <a:spLocks noChangeArrowheads="1"/>
          </p:cNvSpPr>
          <p:nvPr/>
        </p:nvSpPr>
        <p:spPr bwMode="auto">
          <a:xfrm>
            <a:off x="500063" y="3000375"/>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eaLnBrk="1" hangingPunct="1">
              <a:spcBef>
                <a:spcPct val="0"/>
              </a:spcBef>
              <a:spcAft>
                <a:spcPct val="0"/>
              </a:spcAft>
              <a:buFontTx/>
              <a:buNone/>
            </a:pPr>
            <a:r>
              <a:rPr lang="zh-CN" altLang="en-US" sz="2400" b="0">
                <a:solidFill>
                  <a:schemeClr val="tx1"/>
                </a:solidFill>
                <a:ea typeface="宋体" panose="02010600030101010101" pitchFamily="2" charset="-122"/>
              </a:rPr>
              <a:t>例：</a:t>
            </a:r>
            <a:r>
              <a:rPr lang="en-US" altLang="zh-CN" sz="2400" b="0">
                <a:solidFill>
                  <a:schemeClr val="tx1"/>
                </a:solidFill>
                <a:ea typeface="宋体" panose="02010600030101010101" pitchFamily="2" charset="-122"/>
              </a:rPr>
              <a:t>X=+0.1011</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Y</a:t>
            </a:r>
            <a:r>
              <a:rPr lang="zh-CN" altLang="en-US" sz="2400" b="0">
                <a:solidFill>
                  <a:schemeClr val="tx1"/>
                </a:solidFill>
                <a:ea typeface="宋体" panose="02010600030101010101" pitchFamily="2" charset="-122"/>
              </a:rPr>
              <a:t>＝</a:t>
            </a:r>
            <a:r>
              <a:rPr lang="en-US" altLang="zh-CN" sz="2400" b="0">
                <a:solidFill>
                  <a:schemeClr val="tx1"/>
                </a:solidFill>
                <a:ea typeface="宋体" panose="02010600030101010101" pitchFamily="2" charset="-122"/>
              </a:rPr>
              <a:t>-0.0101</a:t>
            </a:r>
            <a:r>
              <a:rPr lang="zh-CN" altLang="en-US" sz="2400" b="0">
                <a:solidFill>
                  <a:schemeClr val="tx1"/>
                </a:solidFill>
                <a:ea typeface="宋体" panose="02010600030101010101" pitchFamily="2" charset="-122"/>
              </a:rPr>
              <a:t>，求</a:t>
            </a:r>
            <a:r>
              <a:rPr lang="en-US" altLang="zh-CN" sz="2400" b="0">
                <a:solidFill>
                  <a:schemeClr val="tx1"/>
                </a:solidFill>
                <a:ea typeface="宋体" panose="02010600030101010101" pitchFamily="2" charset="-122"/>
              </a:rPr>
              <a:t>X+Y</a:t>
            </a:r>
          </a:p>
        </p:txBody>
      </p:sp>
      <p:sp>
        <p:nvSpPr>
          <p:cNvPr id="10" name="Rectangle 7">
            <a:extLst>
              <a:ext uri="{FF2B5EF4-FFF2-40B4-BE49-F238E27FC236}">
                <a16:creationId xmlns:a16="http://schemas.microsoft.com/office/drawing/2014/main" id="{E10D1975-34D6-D967-B4B3-549D83459131}"/>
              </a:ext>
            </a:extLst>
          </p:cNvPr>
          <p:cNvSpPr>
            <a:spLocks noChangeArrowheads="1"/>
          </p:cNvSpPr>
          <p:nvPr/>
        </p:nvSpPr>
        <p:spPr bwMode="auto">
          <a:xfrm>
            <a:off x="519113" y="3533775"/>
            <a:ext cx="561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spcAft>
                <a:spcPct val="20000"/>
              </a:spcAft>
              <a:buBlip>
                <a:blip r:embed="rId2"/>
              </a:buBlip>
              <a:defRPr sz="3600" b="1">
                <a:solidFill>
                  <a:srgbClr val="0033CC"/>
                </a:solidFill>
                <a:latin typeface="Times New Roman" panose="02020603050405020304" pitchFamily="18" charset="0"/>
                <a:ea typeface="新宋体" panose="02010609030101010101" pitchFamily="49" charset="-122"/>
              </a:defRPr>
            </a:lvl1pPr>
            <a:lvl2pPr marL="742950" indent="-285750">
              <a:spcBef>
                <a:spcPct val="20000"/>
              </a:spcBef>
              <a:spcAft>
                <a:spcPct val="10000"/>
              </a:spcAft>
              <a:buBlip>
                <a:blip r:embed="rId3"/>
              </a:buBlip>
              <a:defRPr sz="3200" b="1">
                <a:solidFill>
                  <a:schemeClr val="tx2"/>
                </a:solidFill>
                <a:latin typeface="Arial" panose="020B0604020202020204" pitchFamily="34" charset="0"/>
                <a:ea typeface="新宋体" panose="02010609030101010101" pitchFamily="49" charset="-122"/>
              </a:defRPr>
            </a:lvl2pPr>
            <a:lvl3pPr marL="1143000" indent="-228600">
              <a:spcBef>
                <a:spcPct val="10000"/>
              </a:spcBef>
              <a:buBlip>
                <a:blip r:embed="rId4"/>
              </a:buBlip>
              <a:defRPr sz="2800" b="1">
                <a:solidFill>
                  <a:srgbClr val="008000"/>
                </a:solidFill>
                <a:latin typeface="Arial" panose="020B0604020202020204" pitchFamily="34" charset="0"/>
                <a:ea typeface="新宋体" panose="02010609030101010101" pitchFamily="49" charset="-122"/>
              </a:defRPr>
            </a:lvl3pPr>
            <a:lvl4pPr marL="16002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4pPr>
            <a:lvl5pPr marL="2057400" indent="-228600">
              <a:spcBef>
                <a:spcPct val="20000"/>
              </a:spcBef>
              <a:buBlip>
                <a:blip r:embed="rId4"/>
              </a:buBlip>
              <a:defRPr sz="2400" b="1">
                <a:solidFill>
                  <a:srgbClr val="003399"/>
                </a:solidFill>
                <a:latin typeface="Arial" panose="020B0604020202020204" pitchFamily="34" charset="0"/>
                <a:ea typeface="新宋体" panose="02010609030101010101" pitchFamily="49" charset="-122"/>
              </a:defRPr>
            </a:lvl5pPr>
            <a:lvl6pPr marL="25146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6pPr>
            <a:lvl7pPr marL="29718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7pPr>
            <a:lvl8pPr marL="34290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8pPr>
            <a:lvl9pPr marL="3886200" indent="-228600" eaLnBrk="0" fontAlgn="base" hangingPunct="0">
              <a:spcBef>
                <a:spcPct val="20000"/>
              </a:spcBef>
              <a:spcAft>
                <a:spcPct val="0"/>
              </a:spcAft>
              <a:buBlip>
                <a:blip r:embed="rId4"/>
              </a:buBlip>
              <a:defRPr sz="2400" b="1">
                <a:solidFill>
                  <a:srgbClr val="003399"/>
                </a:solidFill>
                <a:latin typeface="Arial" panose="020B0604020202020204" pitchFamily="34" charset="0"/>
                <a:ea typeface="新宋体" panose="02010609030101010101" pitchFamily="49" charset="-122"/>
              </a:defRPr>
            </a:lvl9pPr>
          </a:lstStyle>
          <a:p>
            <a:pPr>
              <a:spcBef>
                <a:spcPct val="0"/>
              </a:spcBef>
              <a:spcAft>
                <a:spcPct val="0"/>
              </a:spcAft>
              <a:buFontTx/>
              <a:buNone/>
            </a:pPr>
            <a:r>
              <a:rPr lang="zh-CN" altLang="en-US" sz="2400" b="0">
                <a:solidFill>
                  <a:srgbClr val="FF6600"/>
                </a:solidFill>
                <a:ea typeface="宋体" panose="02010600030101010101" pitchFamily="2" charset="-122"/>
              </a:rPr>
              <a:t>解：</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[X]</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 0.1011 </a:t>
            </a:r>
            <a:r>
              <a:rPr lang="zh-CN" altLang="en-US" sz="2400" b="0">
                <a:solidFill>
                  <a:schemeClr val="tx1"/>
                </a:solidFill>
                <a:ea typeface="宋体" panose="02010600030101010101" pitchFamily="2" charset="-122"/>
              </a:rPr>
              <a:t>，  </a:t>
            </a:r>
            <a:r>
              <a:rPr lang="en-US" altLang="zh-CN" sz="2400" b="0">
                <a:solidFill>
                  <a:schemeClr val="tx1"/>
                </a:solidFill>
                <a:ea typeface="宋体" panose="02010600030101010101" pitchFamily="2" charset="-122"/>
              </a:rPr>
              <a:t>[Y]</a:t>
            </a:r>
            <a:r>
              <a:rPr lang="zh-CN" altLang="en-US" sz="2400" b="0" baseline="-30000">
                <a:solidFill>
                  <a:schemeClr val="tx1"/>
                </a:solidFill>
                <a:ea typeface="宋体" panose="02010600030101010101" pitchFamily="2" charset="-122"/>
              </a:rPr>
              <a:t>补</a:t>
            </a:r>
            <a:r>
              <a:rPr lang="en-US" altLang="zh-CN" sz="2400" b="0">
                <a:solidFill>
                  <a:schemeClr val="tx1"/>
                </a:solidFill>
                <a:ea typeface="宋体" panose="02010600030101010101" pitchFamily="2" charset="-122"/>
              </a:rPr>
              <a:t>= 1.1011</a:t>
            </a:r>
          </a:p>
        </p:txBody>
      </p:sp>
      <p:sp>
        <p:nvSpPr>
          <p:cNvPr id="2" name="Rectangle 7">
            <a:extLst>
              <a:ext uri="{FF2B5EF4-FFF2-40B4-BE49-F238E27FC236}">
                <a16:creationId xmlns:a16="http://schemas.microsoft.com/office/drawing/2014/main" id="{FEB8BBA4-04FA-8370-2984-49C7E4104BD2}"/>
              </a:ext>
            </a:extLst>
          </p:cNvPr>
          <p:cNvSpPr/>
          <p:nvPr/>
        </p:nvSpPr>
        <p:spPr>
          <a:xfrm>
            <a:off x="5220335" y="4365625"/>
            <a:ext cx="2994660" cy="1938020"/>
          </a:xfrm>
          <a:prstGeom prst="rect">
            <a:avLst/>
          </a:prstGeom>
          <a:noFill/>
          <a:ln w="9525">
            <a:noFill/>
          </a:ln>
        </p:spPr>
        <p:txBody>
          <a:bodyPr>
            <a:spAutoFit/>
          </a:bodyPr>
          <a:lstStyle/>
          <a:p>
            <a:pPr>
              <a:buFont typeface="Arial" panose="020B0604020202020204" pitchFamily="34" charset="0"/>
              <a:buNone/>
              <a:defRPr/>
            </a:pPr>
            <a:r>
              <a:rPr lang="zh-CN" altLang="en-US" noProof="1">
                <a:highlight>
                  <a:srgbClr val="FFFF00"/>
                </a:highlight>
              </a:rPr>
              <a:t>真值计算</a:t>
            </a:r>
            <a:endParaRPr lang="en-US" altLang="zh-CN" noProof="1">
              <a:highlight>
                <a:srgbClr val="FFFF00"/>
              </a:highlight>
            </a:endParaRPr>
          </a:p>
          <a:p>
            <a:pPr>
              <a:buFont typeface="Arial" panose="020B0604020202020204" pitchFamily="34" charset="0"/>
              <a:buNone/>
              <a:defRPr/>
            </a:pPr>
            <a:r>
              <a:rPr lang="en-US" altLang="zh-CN" noProof="1">
                <a:highlight>
                  <a:srgbClr val="FFFF00"/>
                </a:highlight>
              </a:rPr>
              <a:t>X= 0.6875</a:t>
            </a:r>
          </a:p>
          <a:p>
            <a:pPr>
              <a:buFont typeface="Arial" panose="020B0604020202020204" pitchFamily="34" charset="0"/>
              <a:buNone/>
              <a:defRPr/>
            </a:pPr>
            <a:r>
              <a:rPr lang="en-US" altLang="zh-CN" noProof="1">
                <a:highlight>
                  <a:srgbClr val="FFFF00"/>
                </a:highlight>
              </a:rPr>
              <a:t>Y= -0.3125</a:t>
            </a:r>
          </a:p>
          <a:p>
            <a:pPr>
              <a:buFont typeface="Arial" panose="020B0604020202020204" pitchFamily="34" charset="0"/>
              <a:buNone/>
              <a:defRPr/>
            </a:pPr>
            <a:r>
              <a:rPr lang="en-US" altLang="zh-CN" noProof="1">
                <a:highlight>
                  <a:srgbClr val="FFFF00"/>
                </a:highlight>
              </a:rPr>
              <a:t>X+Y=</a:t>
            </a:r>
            <a:r>
              <a:rPr lang="en-US" altLang="zh-CN" noProof="1">
                <a:highlight>
                  <a:srgbClr val="FFFF00"/>
                </a:highlight>
                <a:sym typeface="+mn-ea"/>
              </a:rPr>
              <a:t>0.6875-0.3125</a:t>
            </a:r>
          </a:p>
          <a:p>
            <a:pPr>
              <a:buFont typeface="Arial" panose="020B0604020202020204" pitchFamily="34" charset="0"/>
              <a:buNone/>
              <a:defRPr/>
            </a:pPr>
            <a:r>
              <a:rPr lang="en-US" altLang="zh-CN" noProof="1">
                <a:highlight>
                  <a:srgbClr val="FFFF00"/>
                </a:highlight>
              </a:rPr>
              <a:t>        =0.375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heckerboard(across)">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DFC789C0-7E64-F51B-7212-3F10DBFA6462}"/>
              </a:ext>
            </a:extLst>
          </p:cNvPr>
          <p:cNvSpPr>
            <a:spLocks noGrp="1" noChangeArrowheads="1"/>
          </p:cNvSpPr>
          <p:nvPr>
            <p:ph type="sldNum" sz="quarter" idx="12"/>
          </p:nvPr>
        </p:nvSpPr>
        <p:spPr bwMode="auto">
          <a:xfrm>
            <a:off x="6553200" y="6248400"/>
            <a:ext cx="19050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spcAft>
                <a:spcPct val="0"/>
              </a:spcAft>
              <a:buFontTx/>
              <a:buNone/>
              <a:defRPr/>
            </a:pPr>
            <a:fld id="{9A4A5130-5303-470C-AEB1-A43F825BAEE1}" type="slidenum">
              <a:rPr lang="en-US" altLang="zh-CN" smtClean="0"/>
              <a:pPr>
                <a:spcBef>
                  <a:spcPct val="0"/>
                </a:spcBef>
                <a:spcAft>
                  <a:spcPct val="0"/>
                </a:spcAft>
                <a:buFontTx/>
                <a:buNone/>
                <a:defRPr/>
              </a:pPr>
              <a:t>99</a:t>
            </a:fld>
            <a:endParaRPr lang="en-US" altLang="zh-CN" sz="1400" b="0">
              <a:solidFill>
                <a:schemeClr val="tx1"/>
              </a:solidFill>
              <a:ea typeface="宋体" panose="02010600030101010101" pitchFamily="2" charset="-122"/>
            </a:endParaRPr>
          </a:p>
        </p:txBody>
      </p:sp>
      <p:sp>
        <p:nvSpPr>
          <p:cNvPr id="137219" name="Rectangle 3">
            <a:extLst>
              <a:ext uri="{FF2B5EF4-FFF2-40B4-BE49-F238E27FC236}">
                <a16:creationId xmlns:a16="http://schemas.microsoft.com/office/drawing/2014/main" id="{D99CED97-782E-C1CA-8411-FEFF5D2B1162}"/>
              </a:ext>
            </a:extLst>
          </p:cNvPr>
          <p:cNvSpPr>
            <a:spLocks noGrp="1" noChangeArrowheads="1"/>
          </p:cNvSpPr>
          <p:nvPr>
            <p:ph idx="1"/>
          </p:nvPr>
        </p:nvSpPr>
        <p:spPr>
          <a:xfrm>
            <a:off x="571500" y="571500"/>
            <a:ext cx="7772400" cy="5929313"/>
          </a:xfrm>
        </p:spPr>
        <p:txBody>
          <a:bodyPr/>
          <a:lstStyle/>
          <a:p>
            <a:pPr eaLnBrk="1" hangingPunct="1">
              <a:lnSpc>
                <a:spcPct val="80000"/>
              </a:lnSpc>
              <a:defRPr/>
            </a:pPr>
            <a:r>
              <a:rPr kumimoji="1" lang="zh-CN" altLang="en-US" sz="3200" dirty="0"/>
              <a:t>补码的加减运算公式：</a:t>
            </a:r>
          </a:p>
          <a:p>
            <a:pPr lvl="1" eaLnBrk="1" hangingPunct="1">
              <a:lnSpc>
                <a:spcPct val="80000"/>
              </a:lnSpc>
              <a:defRPr/>
            </a:pPr>
            <a:r>
              <a:rPr kumimoji="1" lang="en-US" altLang="zh-CN" sz="2800" dirty="0">
                <a:cs typeface="新宋体" panose="02010609030101010101" charset="-122"/>
              </a:rPr>
              <a:t>[X+Y]</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[X]</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[Y]</a:t>
            </a:r>
            <a:r>
              <a:rPr kumimoji="1" lang="zh-CN" altLang="en-US" sz="2800" baseline="-25000" dirty="0">
                <a:cs typeface="新宋体" panose="02010609030101010101" charset="-122"/>
              </a:rPr>
              <a:t>补</a:t>
            </a:r>
          </a:p>
          <a:p>
            <a:pPr lvl="1" eaLnBrk="1" hangingPunct="1">
              <a:lnSpc>
                <a:spcPct val="80000"/>
              </a:lnSpc>
              <a:defRPr/>
            </a:pPr>
            <a:r>
              <a:rPr kumimoji="1" lang="en-US" altLang="zh-CN" sz="2800" dirty="0">
                <a:cs typeface="新宋体" panose="02010609030101010101" charset="-122"/>
              </a:rPr>
              <a:t>[X-Y]</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[X]</a:t>
            </a:r>
            <a:r>
              <a:rPr kumimoji="1" lang="zh-CN" altLang="en-US" sz="2800" baseline="-25000" dirty="0">
                <a:cs typeface="新宋体" panose="02010609030101010101" charset="-122"/>
              </a:rPr>
              <a:t>补</a:t>
            </a:r>
            <a:r>
              <a:rPr kumimoji="1" lang="zh-CN" altLang="en-US" sz="2800" dirty="0">
                <a:cs typeface="新宋体" panose="02010609030101010101" charset="-122"/>
              </a:rPr>
              <a:t> </a:t>
            </a:r>
            <a:r>
              <a:rPr kumimoji="1" lang="en-US" altLang="zh-CN" sz="2800" dirty="0">
                <a:cs typeface="新宋体" panose="02010609030101010101" charset="-122"/>
              </a:rPr>
              <a:t>+ [-Y]</a:t>
            </a:r>
            <a:r>
              <a:rPr kumimoji="1" lang="zh-CN" altLang="en-US" sz="2800" baseline="-25000" dirty="0">
                <a:cs typeface="新宋体" panose="02010609030101010101" charset="-122"/>
              </a:rPr>
              <a:t>补</a:t>
            </a:r>
            <a:endParaRPr kumimoji="1" lang="en-US" altLang="zh-CN" sz="2800" baseline="-25000" dirty="0">
              <a:cs typeface="新宋体" panose="02010609030101010101" charset="-122"/>
            </a:endParaRPr>
          </a:p>
          <a:p>
            <a:pPr lvl="1" eaLnBrk="1" hangingPunct="1">
              <a:lnSpc>
                <a:spcPct val="80000"/>
              </a:lnSpc>
              <a:defRPr/>
            </a:pPr>
            <a:endParaRPr kumimoji="1" lang="zh-CN" altLang="en-US" sz="2800" baseline="-25000" dirty="0">
              <a:cs typeface="新宋体" panose="02010609030101010101" charset="-122"/>
            </a:endParaRPr>
          </a:p>
          <a:p>
            <a:pPr eaLnBrk="1" hangingPunct="1">
              <a:lnSpc>
                <a:spcPct val="80000"/>
              </a:lnSpc>
              <a:defRPr/>
            </a:pPr>
            <a:r>
              <a:rPr kumimoji="1" lang="zh-CN" altLang="en-US" sz="3200" dirty="0"/>
              <a:t>特点：</a:t>
            </a:r>
          </a:p>
          <a:p>
            <a:pPr lvl="1" eaLnBrk="1" hangingPunct="1">
              <a:defRPr/>
            </a:pPr>
            <a:r>
              <a:rPr kumimoji="1" lang="zh-CN" altLang="en-US" sz="2800" dirty="0">
                <a:cs typeface="新宋体" panose="02010609030101010101" charset="-122"/>
              </a:rPr>
              <a:t>使用补码进行加减运算，</a:t>
            </a:r>
            <a:r>
              <a:rPr kumimoji="1" lang="zh-CN" altLang="en-US" sz="2800" dirty="0">
                <a:solidFill>
                  <a:srgbClr val="CC0000"/>
                </a:solidFill>
                <a:cs typeface="新宋体" panose="02010609030101010101" charset="-122"/>
              </a:rPr>
              <a:t>参加运算的操作数和运算结果均为补码形式表示</a:t>
            </a:r>
            <a:r>
              <a:rPr kumimoji="1" lang="zh-CN" altLang="en-US" sz="2800" dirty="0">
                <a:cs typeface="新宋体" panose="02010609030101010101" charset="-122"/>
              </a:rPr>
              <a:t>。</a:t>
            </a:r>
            <a:endParaRPr kumimoji="1" lang="en-US" altLang="zh-CN" sz="2800" dirty="0">
              <a:cs typeface="新宋体" panose="02010609030101010101" charset="-122"/>
            </a:endParaRPr>
          </a:p>
          <a:p>
            <a:pPr lvl="1" eaLnBrk="1" hangingPunct="1">
              <a:defRPr/>
            </a:pPr>
            <a:r>
              <a:rPr kumimoji="1" lang="zh-CN" altLang="en-US" sz="2800" dirty="0">
                <a:cs typeface="新宋体" panose="02010609030101010101" charset="-122"/>
              </a:rPr>
              <a:t>使用补码进行加减运算，</a:t>
            </a:r>
            <a:r>
              <a:rPr kumimoji="1" lang="zh-CN" altLang="en-US" sz="2800" dirty="0">
                <a:solidFill>
                  <a:srgbClr val="CC0000"/>
                </a:solidFill>
                <a:highlight>
                  <a:srgbClr val="FFFF00"/>
                </a:highlight>
                <a:cs typeface="新宋体" panose="02010609030101010101" charset="-122"/>
              </a:rPr>
              <a:t>符号位和数值位一样参加运算</a:t>
            </a:r>
            <a:r>
              <a:rPr kumimoji="1" lang="en-US" altLang="zh-CN" sz="2800" dirty="0">
                <a:solidFill>
                  <a:srgbClr val="CC0000"/>
                </a:solidFill>
                <a:highlight>
                  <a:srgbClr val="FFFF00"/>
                </a:highlight>
                <a:cs typeface="新宋体" panose="02010609030101010101" charset="-122"/>
              </a:rPr>
              <a:t>, </a:t>
            </a:r>
            <a:r>
              <a:rPr kumimoji="1" lang="zh-CN" altLang="en-US" sz="2800" dirty="0">
                <a:solidFill>
                  <a:srgbClr val="CC0000"/>
                </a:solidFill>
                <a:highlight>
                  <a:srgbClr val="FFFF00"/>
                </a:highlight>
                <a:cs typeface="新宋体" panose="02010609030101010101" charset="-122"/>
              </a:rPr>
              <a:t>符号位的进位丢掉</a:t>
            </a:r>
            <a:r>
              <a:rPr kumimoji="1" lang="zh-CN" altLang="en-US" sz="2800" dirty="0">
                <a:cs typeface="新宋体" panose="02010609030101010101" charset="-122"/>
              </a:rPr>
              <a:t>。</a:t>
            </a:r>
          </a:p>
          <a:p>
            <a:pPr lvl="1" eaLnBrk="1" hangingPunct="1">
              <a:defRPr/>
            </a:pPr>
            <a:r>
              <a:rPr kumimoji="1" lang="zh-CN" altLang="en-US" sz="2800" dirty="0">
                <a:solidFill>
                  <a:srgbClr val="CC0000"/>
                </a:solidFill>
                <a:cs typeface="新宋体" panose="02010609030101010101" charset="-122"/>
              </a:rPr>
              <a:t>补码的减法可以用加法来实现</a:t>
            </a:r>
            <a:r>
              <a:rPr kumimoji="1" lang="zh-CN" altLang="en-US" sz="2800" dirty="0">
                <a:cs typeface="新宋体" panose="02010609030101010101" charset="-122"/>
              </a:rPr>
              <a:t>，任意两数之差的补码等于被减数的补码与减数相反数的补码之和 。</a:t>
            </a:r>
            <a:endParaRPr kumimoji="1" lang="en-US" altLang="zh-CN" sz="2800" dirty="0">
              <a:cs typeface="新宋体" panose="02010609030101010101"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NhNzMyZmEwYWQ1NGJmMTVlYzNkNzU2NzVmZTI3MmMifQ=="/>
</p:tagLst>
</file>

<file path=ppt/theme/theme1.xml><?xml version="1.0" encoding="utf-8"?>
<a:theme xmlns:a="http://schemas.openxmlformats.org/drawingml/2006/main"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sampl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defRPr>
        </a:defPPr>
      </a:lstStyle>
    </a:lnDef>
  </a:objectDefaults>
  <a:extraClrSchemeLst>
    <a:extraClrScheme>
      <a:clrScheme name="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sampl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defRPr>
        </a:defPPr>
      </a:lstStyle>
    </a:lnDef>
  </a:objectDefaults>
  <a:extraClrSchemeLst>
    <a:extraClrScheme>
      <a:clrScheme name="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cdb2004146l</Template>
  <TotalTime>493</TotalTime>
  <Words>18786</Words>
  <Application>Microsoft Office PowerPoint</Application>
  <PresentationFormat>全屏显示(4:3)</PresentationFormat>
  <Paragraphs>2231</Paragraphs>
  <Slides>219</Slides>
  <Notes>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7</vt:i4>
      </vt:variant>
      <vt:variant>
        <vt:lpstr>幻灯片标题</vt:lpstr>
      </vt:variant>
      <vt:variant>
        <vt:i4>219</vt:i4>
      </vt:variant>
    </vt:vector>
  </HeadingPairs>
  <TitlesOfParts>
    <vt:vector size="236" baseType="lpstr">
      <vt:lpstr>黑体</vt:lpstr>
      <vt:lpstr>楷体_GB2312</vt:lpstr>
      <vt:lpstr>宋体</vt:lpstr>
      <vt:lpstr>新宋体</vt:lpstr>
      <vt:lpstr>Arial</vt:lpstr>
      <vt:lpstr>Times New Roman</vt:lpstr>
      <vt:lpstr>Verdana</vt:lpstr>
      <vt:lpstr>Wingdings</vt:lpstr>
      <vt:lpstr>sample</vt:lpstr>
      <vt:lpstr>1_sample</vt:lpstr>
      <vt:lpstr>Photoshop.Image.7</vt:lpstr>
      <vt:lpstr>Equation.3</vt:lpstr>
      <vt:lpstr>Visio.Drawing.11</vt:lpstr>
      <vt:lpstr>Equation.DSMT4</vt:lpstr>
      <vt:lpstr>Visio.Drawing.6</vt:lpstr>
      <vt:lpstr>PBrush</vt:lpstr>
      <vt:lpstr>Microsoft Word 97 - 2003 Document</vt:lpstr>
      <vt:lpstr>第2章  运算方法和运算器 </vt:lpstr>
      <vt:lpstr>第2章  运算方法和运算器 </vt:lpstr>
      <vt:lpstr>数据与文字的表示方法</vt:lpstr>
      <vt:lpstr>2.1 数值数据的表示</vt:lpstr>
      <vt:lpstr>一、进位计数制</vt:lpstr>
      <vt:lpstr>一、进位计数制</vt:lpstr>
      <vt:lpstr>二、不同数制之间的相互转换</vt:lpstr>
      <vt:lpstr>（1）常用的几种数制的对应关系</vt:lpstr>
      <vt:lpstr>（2）二、八、十六进制转换为十进制</vt:lpstr>
      <vt:lpstr>（3）十进制转换为二、八、十六进制</vt:lpstr>
      <vt:lpstr>PowerPoint 演示文稿</vt:lpstr>
      <vt:lpstr>（b）二进制转化为八、十六进制</vt:lpstr>
      <vt:lpstr>思考：八、十六进制如何转化为二进制？</vt:lpstr>
      <vt:lpstr>三、十进制数的编码</vt:lpstr>
      <vt:lpstr>（1）二－十进制码（BCD码）</vt:lpstr>
      <vt:lpstr>几种常见的BCD码</vt:lpstr>
      <vt:lpstr>（1）二－十进制码（BCD码）</vt:lpstr>
      <vt:lpstr>（2）十进制数串的表示方法</vt:lpstr>
      <vt:lpstr>（2）十进制数串的表示方法</vt:lpstr>
      <vt:lpstr>2.2 数据格式</vt:lpstr>
      <vt:lpstr>2.2 数据格式</vt:lpstr>
      <vt:lpstr>2.2 数据格式</vt:lpstr>
      <vt:lpstr>2.2 数据格式</vt:lpstr>
      <vt:lpstr>2.3 定点机器数的表示方法</vt:lpstr>
      <vt:lpstr>1、原码表示法</vt:lpstr>
      <vt:lpstr>1、原码表示法</vt:lpstr>
      <vt:lpstr>1、原码表示法</vt:lpstr>
      <vt:lpstr>PowerPoint 演示文稿</vt:lpstr>
      <vt:lpstr>PowerPoint 演示文稿</vt:lpstr>
      <vt:lpstr>补码的几何描述</vt:lpstr>
      <vt:lpstr>2、补码表示法</vt:lpstr>
      <vt:lpstr>2、补码表示法</vt:lpstr>
      <vt:lpstr>2、补码表示法</vt:lpstr>
      <vt:lpstr>3、反码表示法</vt:lpstr>
      <vt:lpstr>3、反码表示法</vt:lpstr>
      <vt:lpstr>3、反码表示法</vt:lpstr>
      <vt:lpstr>4、移码表示法</vt:lpstr>
      <vt:lpstr>4、移码表示法</vt:lpstr>
      <vt:lpstr>4、移码表示法</vt:lpstr>
      <vt:lpstr>PowerPoint 演示文稿</vt:lpstr>
      <vt:lpstr>PowerPoint 演示文稿</vt:lpstr>
      <vt:lpstr>5、定点机器数转换 </vt:lpstr>
      <vt:lpstr>5、定点机器数转换</vt:lpstr>
      <vt:lpstr>PowerPoint 演示文稿</vt:lpstr>
      <vt:lpstr>硕士研究生入学统一考试试题 </vt:lpstr>
      <vt:lpstr>硕士研究生入学统一考试试题 </vt:lpstr>
      <vt:lpstr>硕士研究生入学统一考试试题 </vt:lpstr>
      <vt:lpstr>硕士研究生入学统一考试试题 </vt:lpstr>
      <vt:lpstr>大小端模式</vt:lpstr>
      <vt:lpstr>大小端模式（例）</vt:lpstr>
      <vt:lpstr>2.4 浮点机器数的表示方法</vt:lpstr>
      <vt:lpstr>1、浮点机器数的格式</vt:lpstr>
      <vt:lpstr>2、浮点机器数的规格化表示</vt:lpstr>
      <vt:lpstr>2、浮点机器数的规格化表示</vt:lpstr>
      <vt:lpstr>2、浮点机器数的规格化表示</vt:lpstr>
      <vt:lpstr>2、浮点机器数的规格化表示</vt:lpstr>
      <vt:lpstr>2、浮点机器数的规格化表示</vt:lpstr>
      <vt:lpstr>3、浮点数的表示范围 </vt:lpstr>
      <vt:lpstr>3、浮点数的表示范围 </vt:lpstr>
      <vt:lpstr>4、IEEE 754浮点机器数的格式</vt:lpstr>
      <vt:lpstr>PowerPoint 演示文稿</vt:lpstr>
      <vt:lpstr>PowerPoint 演示文稿</vt:lpstr>
      <vt:lpstr>PowerPoint 演示文稿</vt:lpstr>
      <vt:lpstr>PowerPoint 演示文稿</vt:lpstr>
      <vt:lpstr>硕士研究生入学统一考试试题 </vt:lpstr>
      <vt:lpstr>PowerPoint 演示文稿</vt:lpstr>
      <vt:lpstr>2.5 非数值数据的表示</vt:lpstr>
      <vt:lpstr>一、字符编码</vt:lpstr>
      <vt:lpstr>ASCII码编码表</vt:lpstr>
      <vt:lpstr>ASCII码分类</vt:lpstr>
      <vt:lpstr>基于IBM ProPrinter打印机的扩展ASCII码 </vt:lpstr>
      <vt:lpstr>二、汉字编码</vt:lpstr>
      <vt:lpstr>二、汉字编码</vt:lpstr>
      <vt:lpstr>二、汉字编码</vt:lpstr>
      <vt:lpstr>二、汉字编码</vt:lpstr>
      <vt:lpstr>二、汉字编码</vt:lpstr>
      <vt:lpstr>二、汉字编码</vt:lpstr>
      <vt:lpstr>PowerPoint 演示文稿</vt:lpstr>
      <vt:lpstr>2.6 校验码</vt:lpstr>
      <vt:lpstr>2.6  校验码</vt:lpstr>
      <vt:lpstr>2.6  校验码</vt:lpstr>
      <vt:lpstr>二、奇偶校验码</vt:lpstr>
      <vt:lpstr>二、奇偶校验码</vt:lpstr>
      <vt:lpstr>二、奇偶校验码</vt:lpstr>
      <vt:lpstr>三、海明码</vt:lpstr>
      <vt:lpstr>三、海明码</vt:lpstr>
      <vt:lpstr>三、海明码</vt:lpstr>
      <vt:lpstr>三、海明码</vt:lpstr>
      <vt:lpstr>三、海明码</vt:lpstr>
      <vt:lpstr>四、循环冗余码CRC</vt:lpstr>
      <vt:lpstr>四、循环冗余码CRC</vt:lpstr>
      <vt:lpstr>四、循环冗余码CRC</vt:lpstr>
      <vt:lpstr>四、循环冗余码CRC</vt:lpstr>
      <vt:lpstr>小结</vt:lpstr>
      <vt:lpstr>小结</vt:lpstr>
      <vt:lpstr>第二章   运算方法与运算器</vt:lpstr>
      <vt:lpstr>一、补码加减运算及运算器</vt:lpstr>
      <vt:lpstr>1、补码加减运算方法</vt:lpstr>
      <vt:lpstr>PowerPoint 演示文稿</vt:lpstr>
      <vt:lpstr>PowerPoint 演示文稿</vt:lpstr>
      <vt:lpstr>PowerPoint 演示文稿</vt:lpstr>
      <vt:lpstr>PowerPoint 演示文稿</vt:lpstr>
      <vt:lpstr>求补运算：[Y]补 → [-Y]补 </vt:lpstr>
      <vt:lpstr>补码加减运算举例</vt:lpstr>
      <vt:lpstr>PowerPoint 演示文稿</vt:lpstr>
      <vt:lpstr>2、补码加减运算的溢出判断</vt:lpstr>
      <vt:lpstr>PowerPoint 演示文稿</vt:lpstr>
      <vt:lpstr>常用的判溢方法（补码加减运算）</vt:lpstr>
      <vt:lpstr>1、补码加减运算方法</vt:lpstr>
      <vt:lpstr>PowerPoint 演示文稿</vt:lpstr>
      <vt:lpstr>双符号位判溢方法举例</vt:lpstr>
      <vt:lpstr>二进制串行加减法运算器 </vt:lpstr>
      <vt:lpstr>二进制串行加减法运算器</vt:lpstr>
      <vt:lpstr>二进制串行加减法运算器</vt:lpstr>
      <vt:lpstr>PowerPoint 演示文稿</vt:lpstr>
      <vt:lpstr>二、机器数的移位运算</vt:lpstr>
      <vt:lpstr>补码的算术移位</vt:lpstr>
      <vt:lpstr>补码的算术移位举例</vt:lpstr>
      <vt:lpstr>补码的移位举例</vt:lpstr>
      <vt:lpstr>PowerPoint 演示文稿</vt:lpstr>
      <vt:lpstr>PowerPoint 演示文稿</vt:lpstr>
      <vt:lpstr>定点数的乘法运算及实现(二轮复习未看)</vt:lpstr>
      <vt:lpstr>一、原码乘法算法</vt:lpstr>
      <vt:lpstr>一、原码乘法算法</vt:lpstr>
      <vt:lpstr>举例</vt:lpstr>
      <vt:lpstr>二、计算机中乘除运算的实现方法</vt:lpstr>
      <vt:lpstr>二、计算机中乘除运算的实现方法</vt:lpstr>
      <vt:lpstr>二、计算机中乘除运算的实现方法</vt:lpstr>
      <vt:lpstr>三、原码乘法的硬件实现</vt:lpstr>
      <vt:lpstr>原码一位乘法</vt:lpstr>
      <vt:lpstr>第一次求部分积</vt:lpstr>
      <vt:lpstr>第一次求部分积</vt:lpstr>
      <vt:lpstr>第二次求部分积</vt:lpstr>
      <vt:lpstr>第二次求部分积</vt:lpstr>
      <vt:lpstr>第三次求部分积</vt:lpstr>
      <vt:lpstr>第三次求部分积</vt:lpstr>
      <vt:lpstr>第四次求部分积</vt:lpstr>
      <vt:lpstr>第四次求部分积</vt:lpstr>
      <vt:lpstr>四、阵列乘法器</vt:lpstr>
      <vt:lpstr>四、阵列乘法器</vt:lpstr>
      <vt:lpstr>PowerPoint 演示文稿</vt:lpstr>
      <vt:lpstr>绝对值阵列乘法器</vt:lpstr>
      <vt:lpstr>补码阵列乘法器 </vt:lpstr>
      <vt:lpstr>PowerPoint 演示文稿</vt:lpstr>
      <vt:lpstr>定点数除法运算及实现</vt:lpstr>
      <vt:lpstr>一、原码除法算法</vt:lpstr>
      <vt:lpstr>1、手工除法算法</vt:lpstr>
      <vt:lpstr>PowerPoint 演示文稿</vt:lpstr>
      <vt:lpstr>2、原码恢复余数算法</vt:lpstr>
      <vt:lpstr>PowerPoint 演示文稿</vt:lpstr>
      <vt:lpstr>3、原码不恢复余数算法</vt:lpstr>
      <vt:lpstr>PowerPoint 演示文稿</vt:lpstr>
      <vt:lpstr>PowerPoint 演示文稿</vt:lpstr>
      <vt:lpstr>PowerPoint 演示文稿</vt:lpstr>
      <vt:lpstr>二、原码除法的硬件实现</vt:lpstr>
      <vt:lpstr>原码不恢复余数除法流程</vt:lpstr>
      <vt:lpstr>三、阵列除法器</vt:lpstr>
      <vt:lpstr>三、阵列除法器</vt:lpstr>
      <vt:lpstr>定点运算器的组成与结构</vt:lpstr>
      <vt:lpstr>PowerPoint 演示文稿</vt:lpstr>
      <vt:lpstr>逻辑运算 回顾</vt:lpstr>
      <vt:lpstr>逻辑运算 回顾</vt:lpstr>
      <vt:lpstr>PowerPoint 演示文稿</vt:lpstr>
      <vt:lpstr> 加法器进位链</vt:lpstr>
      <vt:lpstr>PowerPoint 演示文稿</vt:lpstr>
      <vt:lpstr>多功能算术/逻辑运算单元（74181） </vt:lpstr>
      <vt:lpstr>2.5. 2 多功能算术逻辑部件（74181）</vt:lpstr>
      <vt:lpstr>2. 5. 2  多功能算术逻辑部件（74181）</vt:lpstr>
      <vt:lpstr>PowerPoint 演示文稿</vt:lpstr>
      <vt:lpstr>PowerPoint 演示文稿</vt:lpstr>
      <vt:lpstr>2. 5. 2  多功能算术逻辑部件（74181）</vt:lpstr>
      <vt:lpstr>2. 5. 2  多功能算术逻辑部件（74181）</vt:lpstr>
      <vt:lpstr>2. 5. 2  多功能算术逻辑部件（74181）</vt:lpstr>
      <vt:lpstr>一、定点运算器的组成</vt:lpstr>
      <vt:lpstr>2.5.3 内部总线</vt:lpstr>
      <vt:lpstr>PowerPoint 演示文稿</vt:lpstr>
      <vt:lpstr>PowerPoint 演示文稿</vt:lpstr>
      <vt:lpstr>PowerPoint 演示文稿</vt:lpstr>
      <vt:lpstr>一、定点运算器的组成</vt:lpstr>
      <vt:lpstr>PowerPoint 演示文稿</vt:lpstr>
      <vt:lpstr>二、定点运算器的总线结构</vt:lpstr>
      <vt:lpstr>二、定点运算器的总线结构</vt:lpstr>
      <vt:lpstr>PowerPoint 演示文稿</vt:lpstr>
      <vt:lpstr>PowerPoint 演示文稿</vt:lpstr>
      <vt:lpstr>PowerPoint 演示文稿</vt:lpstr>
      <vt:lpstr>PowerPoint 演示文稿</vt:lpstr>
      <vt:lpstr>PowerPoint 演示文稿</vt:lpstr>
      <vt:lpstr>浮点运算及运算器</vt:lpstr>
      <vt:lpstr>一、浮点加减运算</vt:lpstr>
      <vt:lpstr>浮点加减运算步骤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浮点加减运算流程</vt:lpstr>
      <vt:lpstr>PowerPoint 演示文稿</vt:lpstr>
      <vt:lpstr>PowerPoint 演示文稿</vt:lpstr>
      <vt:lpstr>例：12位浮点数，阶码4位，包含1位阶符，尾数8位，包含1位数符，均用补码表示，阶码在前，尾数（包括数符）在后，已知：  X=（-0.1001011）×2001    Y=0.1100101×2-010    求Z=X+Y。 </vt:lpstr>
      <vt:lpstr>二、浮点乘除运算</vt:lpstr>
      <vt:lpstr>浮点乘法运算步骤</vt:lpstr>
      <vt:lpstr>浮点数乘法运算流程</vt:lpstr>
      <vt:lpstr>二、浮点乘除运算</vt:lpstr>
      <vt:lpstr>浮点数除法运算步骤</vt:lpstr>
      <vt:lpstr>浮点数除法运算流程</vt:lpstr>
      <vt:lpstr>PowerPoint 演示文稿</vt:lpstr>
      <vt:lpstr>三、浮点运算器</vt:lpstr>
      <vt:lpstr>流水线:   福特与汽车    泰勒与资本主义   </vt:lpstr>
      <vt:lpstr>PowerPoint 演示文稿</vt:lpstr>
      <vt:lpstr>PowerPoint 演示文稿</vt:lpstr>
      <vt:lpstr>PowerPoint 演示文稿</vt:lpstr>
      <vt:lpstr>PowerPoint 演示文稿</vt:lpstr>
      <vt:lpstr>PowerPoint 演示文稿</vt:lpstr>
      <vt:lpstr>PowerPoint 演示文稿</vt:lpstr>
      <vt:lpstr>浮点运算器流水线</vt:lpstr>
      <vt:lpstr>PowerPoint 演示文稿</vt:lpstr>
    </vt:vector>
  </TitlesOfParts>
  <Company>hziee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subject>第3章 信息编码与数据表示</dc:subject>
  <dc:creator>张齐</dc:creator>
  <cp:lastModifiedBy>1367180490@qq.com</cp:lastModifiedBy>
  <cp:revision>206</cp:revision>
  <dcterms:created xsi:type="dcterms:W3CDTF">2004-11-18T03:25:00Z</dcterms:created>
  <dcterms:modified xsi:type="dcterms:W3CDTF">2023-01-31T07:38:58Z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02E007275D32408AAFBE71F9E269630A</vt:lpwstr>
  </property>
</Properties>
</file>